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9" r:id="rId2"/>
    <p:sldId id="281" r:id="rId3"/>
    <p:sldId id="283" r:id="rId4"/>
    <p:sldId id="296" r:id="rId5"/>
    <p:sldId id="380" r:id="rId6"/>
    <p:sldId id="381" r:id="rId7"/>
    <p:sldId id="370" r:id="rId8"/>
    <p:sldId id="376" r:id="rId9"/>
    <p:sldId id="373" r:id="rId10"/>
    <p:sldId id="374" r:id="rId11"/>
    <p:sldId id="375" r:id="rId12"/>
    <p:sldId id="356" r:id="rId13"/>
    <p:sldId id="355" r:id="rId14"/>
    <p:sldId id="302" r:id="rId15"/>
    <p:sldId id="362" r:id="rId16"/>
    <p:sldId id="320" r:id="rId17"/>
    <p:sldId id="338" r:id="rId18"/>
    <p:sldId id="339" r:id="rId19"/>
    <p:sldId id="324" r:id="rId20"/>
    <p:sldId id="318" r:id="rId21"/>
    <p:sldId id="363" r:id="rId22"/>
    <p:sldId id="371" r:id="rId23"/>
    <p:sldId id="342" r:id="rId24"/>
    <p:sldId id="300" r:id="rId25"/>
    <p:sldId id="305" r:id="rId26"/>
    <p:sldId id="344" r:id="rId27"/>
    <p:sldId id="308" r:id="rId28"/>
    <p:sldId id="378" r:id="rId29"/>
    <p:sldId id="366" r:id="rId30"/>
    <p:sldId id="346" r:id="rId31"/>
    <p:sldId id="347" r:id="rId32"/>
    <p:sldId id="379" r:id="rId33"/>
    <p:sldId id="358" r:id="rId34"/>
    <p:sldId id="285"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C5D977C-76A9-4407-B392-D17E41443CE9}">
          <p14:sldIdLst>
            <p14:sldId id="279"/>
            <p14:sldId id="281"/>
            <p14:sldId id="283"/>
            <p14:sldId id="296"/>
            <p14:sldId id="380"/>
            <p14:sldId id="381"/>
            <p14:sldId id="370"/>
            <p14:sldId id="376"/>
            <p14:sldId id="373"/>
            <p14:sldId id="374"/>
            <p14:sldId id="375"/>
            <p14:sldId id="356"/>
            <p14:sldId id="355"/>
            <p14:sldId id="302"/>
            <p14:sldId id="362"/>
            <p14:sldId id="320"/>
            <p14:sldId id="338"/>
            <p14:sldId id="339"/>
            <p14:sldId id="324"/>
            <p14:sldId id="318"/>
            <p14:sldId id="363"/>
            <p14:sldId id="371"/>
            <p14:sldId id="342"/>
            <p14:sldId id="300"/>
            <p14:sldId id="305"/>
            <p14:sldId id="344"/>
            <p14:sldId id="308"/>
            <p14:sldId id="378"/>
            <p14:sldId id="366"/>
            <p14:sldId id="346"/>
            <p14:sldId id="347"/>
            <p14:sldId id="379"/>
            <p14:sldId id="358"/>
            <p14:sldId id="2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W. Bos" initials="DB" lastIdx="4" clrIdx="0">
    <p:extLst/>
  </p:cmAuthor>
  <p:cmAuthor id="2" name="Inge Henselmans" initials="IH" lastIdx="8" clrIdx="1">
    <p:extLst/>
  </p:cmAuthor>
  <p:cmAuthor id="3" name="Bos, D.W. (Danique)" initials="BD(" lastIdx="2" clrIdx="2">
    <p:extLst/>
  </p:cmAuthor>
  <p:cmAuthor id="4" name="Inge Henselmans" initials=""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D9E5"/>
    <a:srgbClr val="E89E00"/>
    <a:srgbClr val="003741"/>
    <a:srgbClr val="6AB650"/>
    <a:srgbClr val="009CB4"/>
    <a:srgbClr val="F07814"/>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6" autoAdjust="0"/>
    <p:restoredTop sz="70735" autoAdjust="0"/>
  </p:normalViewPr>
  <p:slideViewPr>
    <p:cSldViewPr snapToGrid="0">
      <p:cViewPr varScale="1">
        <p:scale>
          <a:sx n="64" d="100"/>
          <a:sy n="64" d="100"/>
        </p:scale>
        <p:origin x="10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E89E00"/>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E89E00"/>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E89E00"/>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E89E00"/>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E89E00"/>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E89E00"/>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E89E00"/>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E89E00"/>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E89E00"/>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E89E00"/>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E89E00"/>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E89E00"/>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E89E00"/>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E89E00"/>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E89E00"/>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003741"/>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E89E00"/>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DD9737F-0583-49EE-A011-A4B581DBEDA5}" type="doc">
      <dgm:prSet loTypeId="urn:microsoft.com/office/officeart/2005/8/layout/chevron1" loCatId="process" qsTypeId="urn:microsoft.com/office/officeart/2005/8/quickstyle/simple1" qsCatId="simple" csTypeId="urn:microsoft.com/office/officeart/2005/8/colors/accent1_2" csCatId="accent1" phldr="1"/>
      <dgm:spPr/>
    </dgm:pt>
    <dgm:pt modelId="{75BB5030-6682-422A-AC10-E7DBE1481067}">
      <dgm:prSet phldrT="[Tekst]" custT="1"/>
      <dgm:spPr>
        <a:solidFill>
          <a:srgbClr val="003741"/>
        </a:solidFill>
      </dgm:spPr>
      <dgm:t>
        <a:bodyPr/>
        <a:lstStyle/>
        <a:p>
          <a:r>
            <a:rPr lang="nl-NL" sz="1300" b="1" dirty="0" smtClean="0"/>
            <a:t>Signaleren</a:t>
          </a:r>
          <a:endParaRPr lang="nl-NL" sz="1300" dirty="0"/>
        </a:p>
      </dgm:t>
    </dgm:pt>
    <dgm:pt modelId="{47863B3F-A12B-4AF5-B25F-28623805EFA0}" type="parTrans" cxnId="{776C8322-7F9A-4CAD-8E1F-519FC6E1EFDB}">
      <dgm:prSet/>
      <dgm:spPr/>
      <dgm:t>
        <a:bodyPr/>
        <a:lstStyle/>
        <a:p>
          <a:endParaRPr lang="nl-NL"/>
        </a:p>
      </dgm:t>
    </dgm:pt>
    <dgm:pt modelId="{A07352D7-FE15-49CF-B3B7-A16B32D7B241}" type="sibTrans" cxnId="{776C8322-7F9A-4CAD-8E1F-519FC6E1EFDB}">
      <dgm:prSet/>
      <dgm:spPr/>
      <dgm:t>
        <a:bodyPr/>
        <a:lstStyle/>
        <a:p>
          <a:endParaRPr lang="nl-NL"/>
        </a:p>
      </dgm:t>
    </dgm:pt>
    <dgm:pt modelId="{BF08ADE3-707F-4858-8C0F-512B8A3CB54E}">
      <dgm:prSet phldrT="[Tekst]" custT="1"/>
      <dgm:spPr>
        <a:solidFill>
          <a:srgbClr val="E89E00"/>
        </a:solidFill>
      </dgm:spPr>
      <dgm:t>
        <a:bodyPr/>
        <a:lstStyle/>
        <a:p>
          <a:r>
            <a:rPr lang="nl-NL" sz="1300" b="1" dirty="0" smtClean="0"/>
            <a:t>Aanvullen</a:t>
          </a:r>
          <a:endParaRPr lang="nl-NL" sz="1300" dirty="0"/>
        </a:p>
      </dgm:t>
    </dgm:pt>
    <dgm:pt modelId="{46A4BE21-A186-4953-BB1B-109337F733C2}" type="parTrans" cxnId="{E76D144C-C4CD-4EF1-B513-11EC3AF7CE78}">
      <dgm:prSet/>
      <dgm:spPr/>
      <dgm:t>
        <a:bodyPr/>
        <a:lstStyle/>
        <a:p>
          <a:endParaRPr lang="nl-NL"/>
        </a:p>
      </dgm:t>
    </dgm:pt>
    <dgm:pt modelId="{8350C005-22A2-4B90-8B6B-77D9997578C1}" type="sibTrans" cxnId="{E76D144C-C4CD-4EF1-B513-11EC3AF7CE78}">
      <dgm:prSet/>
      <dgm:spPr/>
      <dgm:t>
        <a:bodyPr/>
        <a:lstStyle/>
        <a:p>
          <a:endParaRPr lang="nl-NL"/>
        </a:p>
      </dgm:t>
    </dgm:pt>
    <dgm:pt modelId="{45C835EE-AC1A-474A-9785-DF0566E1DA48}">
      <dgm:prSet phldrT="[Tekst]" custT="1"/>
      <dgm:spPr>
        <a:solidFill>
          <a:srgbClr val="003741"/>
        </a:solidFill>
      </dgm:spPr>
      <dgm:t>
        <a:bodyPr/>
        <a:lstStyle/>
        <a:p>
          <a:r>
            <a:rPr lang="nl-NL" sz="1300" b="1" dirty="0" smtClean="0"/>
            <a:t>Faciliteren</a:t>
          </a:r>
          <a:endParaRPr lang="nl-NL" sz="1300" dirty="0"/>
        </a:p>
      </dgm:t>
    </dgm:pt>
    <dgm:pt modelId="{4CA3155C-A914-43B3-B5FC-8C3D339B26F5}" type="parTrans" cxnId="{D68ADEBC-F751-4D4A-BF8B-F86A2670B283}">
      <dgm:prSet/>
      <dgm:spPr/>
      <dgm:t>
        <a:bodyPr/>
        <a:lstStyle/>
        <a:p>
          <a:endParaRPr lang="nl-NL"/>
        </a:p>
      </dgm:t>
    </dgm:pt>
    <dgm:pt modelId="{268BEA60-12DC-432D-8ECF-A972EC1398A6}" type="sibTrans" cxnId="{D68ADEBC-F751-4D4A-BF8B-F86A2670B283}">
      <dgm:prSet/>
      <dgm:spPr/>
      <dgm:t>
        <a:bodyPr/>
        <a:lstStyle/>
        <a:p>
          <a:endParaRPr lang="nl-NL"/>
        </a:p>
      </dgm:t>
    </dgm:pt>
    <dgm:pt modelId="{E9155B2C-85B5-4AE8-ABB2-4DF6399611AD}" type="pres">
      <dgm:prSet presAssocID="{EDD9737F-0583-49EE-A011-A4B581DBEDA5}" presName="Name0" presStyleCnt="0">
        <dgm:presLayoutVars>
          <dgm:dir/>
          <dgm:animLvl val="lvl"/>
          <dgm:resizeHandles val="exact"/>
        </dgm:presLayoutVars>
      </dgm:prSet>
      <dgm:spPr/>
    </dgm:pt>
    <dgm:pt modelId="{EA6915BB-CF6C-4F0A-BD1D-7747DB0AEBD6}" type="pres">
      <dgm:prSet presAssocID="{75BB5030-6682-422A-AC10-E7DBE1481067}" presName="parTxOnly" presStyleLbl="node1" presStyleIdx="0" presStyleCnt="3" custLinFactX="-1465" custLinFactNeighborX="-100000" custLinFactNeighborY="53137">
        <dgm:presLayoutVars>
          <dgm:chMax val="0"/>
          <dgm:chPref val="0"/>
          <dgm:bulletEnabled val="1"/>
        </dgm:presLayoutVars>
      </dgm:prSet>
      <dgm:spPr/>
      <dgm:t>
        <a:bodyPr/>
        <a:lstStyle/>
        <a:p>
          <a:endParaRPr lang="nl-NL"/>
        </a:p>
      </dgm:t>
    </dgm:pt>
    <dgm:pt modelId="{58EE0C67-DF73-448F-9ABA-98C2DFCFC911}" type="pres">
      <dgm:prSet presAssocID="{A07352D7-FE15-49CF-B3B7-A16B32D7B241}" presName="parTxOnlySpace" presStyleCnt="0"/>
      <dgm:spPr/>
    </dgm:pt>
    <dgm:pt modelId="{D1965B7D-2ADB-48E1-8A76-FE1A3CA78A86}" type="pres">
      <dgm:prSet presAssocID="{BF08ADE3-707F-4858-8C0F-512B8A3CB54E}" presName="parTxOnly" presStyleLbl="node1" presStyleIdx="1" presStyleCnt="3">
        <dgm:presLayoutVars>
          <dgm:chMax val="0"/>
          <dgm:chPref val="0"/>
          <dgm:bulletEnabled val="1"/>
        </dgm:presLayoutVars>
      </dgm:prSet>
      <dgm:spPr/>
      <dgm:t>
        <a:bodyPr/>
        <a:lstStyle/>
        <a:p>
          <a:endParaRPr lang="nl-NL"/>
        </a:p>
      </dgm:t>
    </dgm:pt>
    <dgm:pt modelId="{D05F362D-7E30-41F6-A9E1-D101B51B42D1}" type="pres">
      <dgm:prSet presAssocID="{8350C005-22A2-4B90-8B6B-77D9997578C1}" presName="parTxOnlySpace" presStyleCnt="0"/>
      <dgm:spPr/>
    </dgm:pt>
    <dgm:pt modelId="{C080500C-A3D0-413F-9637-AFE633AC3A54}" type="pres">
      <dgm:prSet presAssocID="{45C835EE-AC1A-474A-9785-DF0566E1DA48}" presName="parTxOnly" presStyleLbl="node1" presStyleIdx="2" presStyleCnt="3">
        <dgm:presLayoutVars>
          <dgm:chMax val="0"/>
          <dgm:chPref val="0"/>
          <dgm:bulletEnabled val="1"/>
        </dgm:presLayoutVars>
      </dgm:prSet>
      <dgm:spPr/>
      <dgm:t>
        <a:bodyPr/>
        <a:lstStyle/>
        <a:p>
          <a:endParaRPr lang="nl-NL"/>
        </a:p>
      </dgm:t>
    </dgm:pt>
  </dgm:ptLst>
  <dgm:cxnLst>
    <dgm:cxn modelId="{7BF3ADC3-23AD-4C25-832F-73F5AAD0799A}" type="presOf" srcId="{EDD9737F-0583-49EE-A011-A4B581DBEDA5}" destId="{E9155B2C-85B5-4AE8-ABB2-4DF6399611AD}" srcOrd="0" destOrd="0" presId="urn:microsoft.com/office/officeart/2005/8/layout/chevron1"/>
    <dgm:cxn modelId="{F5B82A76-3B14-4EEC-9DDE-F0CE1D317DF1}" type="presOf" srcId="{75BB5030-6682-422A-AC10-E7DBE1481067}" destId="{EA6915BB-CF6C-4F0A-BD1D-7747DB0AEBD6}" srcOrd="0" destOrd="0" presId="urn:microsoft.com/office/officeart/2005/8/layout/chevron1"/>
    <dgm:cxn modelId="{E76D144C-C4CD-4EF1-B513-11EC3AF7CE78}" srcId="{EDD9737F-0583-49EE-A011-A4B581DBEDA5}" destId="{BF08ADE3-707F-4858-8C0F-512B8A3CB54E}" srcOrd="1" destOrd="0" parTransId="{46A4BE21-A186-4953-BB1B-109337F733C2}" sibTransId="{8350C005-22A2-4B90-8B6B-77D9997578C1}"/>
    <dgm:cxn modelId="{64D94239-4D00-4EA0-98A3-00859D9DCB5A}" type="presOf" srcId="{45C835EE-AC1A-474A-9785-DF0566E1DA48}" destId="{C080500C-A3D0-413F-9637-AFE633AC3A54}" srcOrd="0" destOrd="0" presId="urn:microsoft.com/office/officeart/2005/8/layout/chevron1"/>
    <dgm:cxn modelId="{776C8322-7F9A-4CAD-8E1F-519FC6E1EFDB}" srcId="{EDD9737F-0583-49EE-A011-A4B581DBEDA5}" destId="{75BB5030-6682-422A-AC10-E7DBE1481067}" srcOrd="0" destOrd="0" parTransId="{47863B3F-A12B-4AF5-B25F-28623805EFA0}" sibTransId="{A07352D7-FE15-49CF-B3B7-A16B32D7B241}"/>
    <dgm:cxn modelId="{D68ADEBC-F751-4D4A-BF8B-F86A2670B283}" srcId="{EDD9737F-0583-49EE-A011-A4B581DBEDA5}" destId="{45C835EE-AC1A-474A-9785-DF0566E1DA48}" srcOrd="2" destOrd="0" parTransId="{4CA3155C-A914-43B3-B5FC-8C3D339B26F5}" sibTransId="{268BEA60-12DC-432D-8ECF-A972EC1398A6}"/>
    <dgm:cxn modelId="{224B0C72-9683-4295-9E08-E78D7A1D57ED}" type="presOf" srcId="{BF08ADE3-707F-4858-8C0F-512B8A3CB54E}" destId="{D1965B7D-2ADB-48E1-8A76-FE1A3CA78A86}" srcOrd="0" destOrd="0" presId="urn:microsoft.com/office/officeart/2005/8/layout/chevron1"/>
    <dgm:cxn modelId="{222B80FA-1A5B-4678-BF3D-21C86FD7DAA0}" type="presParOf" srcId="{E9155B2C-85B5-4AE8-ABB2-4DF6399611AD}" destId="{EA6915BB-CF6C-4F0A-BD1D-7747DB0AEBD6}" srcOrd="0" destOrd="0" presId="urn:microsoft.com/office/officeart/2005/8/layout/chevron1"/>
    <dgm:cxn modelId="{A4B173FF-27E7-4E35-8293-A2135C6D6315}" type="presParOf" srcId="{E9155B2C-85B5-4AE8-ABB2-4DF6399611AD}" destId="{58EE0C67-DF73-448F-9ABA-98C2DFCFC911}" srcOrd="1" destOrd="0" presId="urn:microsoft.com/office/officeart/2005/8/layout/chevron1"/>
    <dgm:cxn modelId="{3192F57D-B448-48CE-B713-0DA5142E9BC9}" type="presParOf" srcId="{E9155B2C-85B5-4AE8-ABB2-4DF6399611AD}" destId="{D1965B7D-2ADB-48E1-8A76-FE1A3CA78A86}" srcOrd="2" destOrd="0" presId="urn:microsoft.com/office/officeart/2005/8/layout/chevron1"/>
    <dgm:cxn modelId="{B28E9EE6-4F94-416A-BB10-D24074C7D9CB}" type="presParOf" srcId="{E9155B2C-85B5-4AE8-ABB2-4DF6399611AD}" destId="{D05F362D-7E30-41F6-A9E1-D101B51B42D1}" srcOrd="3" destOrd="0" presId="urn:microsoft.com/office/officeart/2005/8/layout/chevron1"/>
    <dgm:cxn modelId="{D207CAD6-50FA-4BC3-8F22-BB90C7FEDA1F}" type="presParOf" srcId="{E9155B2C-85B5-4AE8-ABB2-4DF6399611AD}" destId="{C080500C-A3D0-413F-9637-AFE633AC3A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915BB-CF6C-4F0A-BD1D-7747DB0AEBD6}">
      <dsp:nvSpPr>
        <dsp:cNvPr id="0" name=""/>
        <dsp:cNvSpPr/>
      </dsp:nvSpPr>
      <dsp:spPr>
        <a:xfrm>
          <a:off x="0"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Signaleren</a:t>
          </a:r>
          <a:endParaRPr lang="nl-NL" sz="1300" kern="1200" dirty="0"/>
        </a:p>
      </dsp:txBody>
      <dsp:txXfrm>
        <a:off x="158036" y="0"/>
        <a:ext cx="4241580" cy="316071"/>
      </dsp:txXfrm>
    </dsp:sp>
    <dsp:sp modelId="{D1965B7D-2ADB-48E1-8A76-FE1A3CA78A86}">
      <dsp:nvSpPr>
        <dsp:cNvPr id="0" name=""/>
        <dsp:cNvSpPr/>
      </dsp:nvSpPr>
      <dsp:spPr>
        <a:xfrm>
          <a:off x="4105627" y="0"/>
          <a:ext cx="4557651" cy="316071"/>
        </a:xfrm>
        <a:prstGeom prst="chevron">
          <a:avLst/>
        </a:prstGeom>
        <a:solidFill>
          <a:srgbClr val="E89E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Aanvullen</a:t>
          </a:r>
          <a:endParaRPr lang="nl-NL" sz="1300" kern="1200" dirty="0"/>
        </a:p>
      </dsp:txBody>
      <dsp:txXfrm>
        <a:off x="4263663" y="0"/>
        <a:ext cx="4241580" cy="316071"/>
      </dsp:txXfrm>
    </dsp:sp>
    <dsp:sp modelId="{C080500C-A3D0-413F-9637-AFE633AC3A54}">
      <dsp:nvSpPr>
        <dsp:cNvPr id="0" name=""/>
        <dsp:cNvSpPr/>
      </dsp:nvSpPr>
      <dsp:spPr>
        <a:xfrm>
          <a:off x="8207514" y="0"/>
          <a:ext cx="4557651" cy="316071"/>
        </a:xfrm>
        <a:prstGeom prst="chevron">
          <a:avLst/>
        </a:prstGeom>
        <a:solidFill>
          <a:srgbClr val="00374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nl-NL" sz="1300" b="1" kern="1200" dirty="0" smtClean="0"/>
            <a:t>Faciliteren</a:t>
          </a:r>
          <a:endParaRPr lang="nl-NL" sz="1300" kern="1200" dirty="0"/>
        </a:p>
      </dsp:txBody>
      <dsp:txXfrm>
        <a:off x="8365550" y="0"/>
        <a:ext cx="4241580" cy="3160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7-7-2022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a:t>
            </a:fld>
            <a:endParaRPr lang="nl-NL"/>
          </a:p>
        </p:txBody>
      </p:sp>
    </p:spTree>
    <p:extLst>
      <p:ext uri="{BB962C8B-B14F-4D97-AF65-F5344CB8AC3E}">
        <p14:creationId xmlns:p14="http://schemas.microsoft.com/office/powerpoint/2010/main" val="1042652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Deze en de volgende slide kunnen gebruikt worden tijdens het gesprek over welke rol zie je en wat helpt daarbij/wat is moeilijk.</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12</a:t>
            </a:fld>
            <a:endParaRPr lang="nl-NL"/>
          </a:p>
        </p:txBody>
      </p:sp>
    </p:spTree>
    <p:extLst>
      <p:ext uri="{BB962C8B-B14F-4D97-AF65-F5344CB8AC3E}">
        <p14:creationId xmlns:p14="http://schemas.microsoft.com/office/powerpoint/2010/main" val="3618186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Signaleren</a:t>
            </a:r>
            <a:r>
              <a:rPr lang="nl-NL" baseline="0" dirty="0" smtClean="0"/>
              <a:t> passend/geïnformeerd </a:t>
            </a:r>
            <a:r>
              <a:rPr lang="nl-NL" baseline="0" dirty="0" smtClean="0">
                <a:sym typeface="Wingdings" panose="05000000000000000000" pitchFamily="2" charset="2"/>
              </a:rPr>
              <a:t> wat breng jij in kaart?</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15</a:t>
            </a:fld>
            <a:endParaRPr lang="nl-NL"/>
          </a:p>
        </p:txBody>
      </p:sp>
    </p:spTree>
    <p:extLst>
      <p:ext uri="{BB962C8B-B14F-4D97-AF65-F5344CB8AC3E}">
        <p14:creationId xmlns:p14="http://schemas.microsoft.com/office/powerpoint/2010/main" val="1120001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Eventuele aanvullende vragen:</a:t>
            </a:r>
          </a:p>
          <a:p>
            <a:pPr marL="171450" indent="-171450">
              <a:buFontTx/>
              <a:buChar char="-"/>
            </a:pPr>
            <a:r>
              <a:rPr lang="nl-NL" dirty="0" smtClean="0"/>
              <a:t>Wat is belangrijk voor de patiënt de komende periode (is dit niet aanvullen?)</a:t>
            </a:r>
          </a:p>
          <a:p>
            <a:pPr marL="171450" indent="-171450">
              <a:buFontTx/>
              <a:buChar char="-"/>
            </a:pPr>
            <a:r>
              <a:rPr lang="nl-NL" dirty="0" smtClean="0"/>
              <a:t>Wat wil ie behouden;</a:t>
            </a:r>
            <a:r>
              <a:rPr lang="nl-NL" baseline="0" dirty="0" smtClean="0"/>
              <a:t> wat wil ie voorkomen? Gaat de behandeling dat bieden?</a:t>
            </a:r>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18</a:t>
            </a:fld>
            <a:endParaRPr lang="nl-NL"/>
          </a:p>
        </p:txBody>
      </p:sp>
    </p:spTree>
    <p:extLst>
      <p:ext uri="{BB962C8B-B14F-4D97-AF65-F5344CB8AC3E}">
        <p14:creationId xmlns:p14="http://schemas.microsoft.com/office/powerpoint/2010/main" val="2296044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Aanvullen keuzebewustzijn </a:t>
            </a:r>
            <a:r>
              <a:rPr lang="nl-NL" dirty="0" smtClean="0">
                <a:sym typeface="Wingdings" panose="05000000000000000000" pitchFamily="2" charset="2"/>
              </a:rPr>
              <a:t> wanneer</a:t>
            </a:r>
            <a:r>
              <a:rPr lang="nl-NL" baseline="0" dirty="0" smtClean="0">
                <a:sym typeface="Wingdings" panose="05000000000000000000" pitchFamily="2" charset="2"/>
              </a:rPr>
              <a:t> zeg jij tegen een patiënt dat er een keuze is?</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21</a:t>
            </a:fld>
            <a:endParaRPr lang="nl-NL"/>
          </a:p>
        </p:txBody>
      </p:sp>
    </p:spTree>
    <p:extLst>
      <p:ext uri="{BB962C8B-B14F-4D97-AF65-F5344CB8AC3E}">
        <p14:creationId xmlns:p14="http://schemas.microsoft.com/office/powerpoint/2010/main" val="1129688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Aanvullen keuzebewustzijn </a:t>
            </a:r>
            <a:r>
              <a:rPr lang="nl-NL" dirty="0" smtClean="0">
                <a:sym typeface="Wingdings" panose="05000000000000000000" pitchFamily="2" charset="2"/>
              </a:rPr>
              <a:t> wanneer</a:t>
            </a:r>
            <a:r>
              <a:rPr lang="nl-NL" baseline="0" dirty="0" smtClean="0">
                <a:sym typeface="Wingdings" panose="05000000000000000000" pitchFamily="2" charset="2"/>
              </a:rPr>
              <a:t> zeg jij tegen een patiënt dat er een keuze is?</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22</a:t>
            </a:fld>
            <a:endParaRPr lang="nl-NL"/>
          </a:p>
        </p:txBody>
      </p:sp>
    </p:spTree>
    <p:extLst>
      <p:ext uri="{BB962C8B-B14F-4D97-AF65-F5344CB8AC3E}">
        <p14:creationId xmlns:p14="http://schemas.microsoft.com/office/powerpoint/2010/main" val="1311509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Aanvullen als de</a:t>
            </a:r>
            <a:r>
              <a:rPr lang="nl-NL" baseline="0" dirty="0" smtClean="0"/>
              <a:t> patiënt of jij twijfelt (bv als wat de </a:t>
            </a:r>
            <a:r>
              <a:rPr lang="nl-NL" baseline="0" dirty="0" err="1" smtClean="0"/>
              <a:t>pt</a:t>
            </a:r>
            <a:r>
              <a:rPr lang="nl-NL" baseline="0" dirty="0" smtClean="0"/>
              <a:t> wil niet lijkt overeen te komen met wat de behandeling biedt)?</a:t>
            </a:r>
          </a:p>
          <a:p>
            <a:endParaRPr lang="nl-NL" baseline="0" dirty="0" smtClean="0"/>
          </a:p>
          <a:p>
            <a:r>
              <a:rPr lang="nl-NL" baseline="0" dirty="0" smtClean="0"/>
              <a:t>Signaleren: in beeld brengen hoe de </a:t>
            </a:r>
            <a:r>
              <a:rPr lang="nl-NL" baseline="0" dirty="0" err="1" smtClean="0"/>
              <a:t>pt</a:t>
            </a:r>
            <a:r>
              <a:rPr lang="nl-NL" baseline="0" dirty="0" smtClean="0"/>
              <a:t> erin staat; aanvullen: iets veranderen aan het besluitvormingsproces. Daarbij kan zorgverlener dezelfde vragen stellen, alleen is het doel anders.</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26</a:t>
            </a:fld>
            <a:endParaRPr lang="nl-NL"/>
          </a:p>
        </p:txBody>
      </p:sp>
    </p:spTree>
    <p:extLst>
      <p:ext uri="{BB962C8B-B14F-4D97-AF65-F5344CB8AC3E}">
        <p14:creationId xmlns:p14="http://schemas.microsoft.com/office/powerpoint/2010/main" val="2161602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Faciliteren </a:t>
            </a:r>
            <a:r>
              <a:rPr lang="nl-NL" dirty="0" smtClean="0">
                <a:sym typeface="Wingdings" panose="05000000000000000000" pitchFamily="2" charset="2"/>
              </a:rPr>
              <a:t> doe je</a:t>
            </a:r>
            <a:r>
              <a:rPr lang="nl-NL" baseline="0" dirty="0" smtClean="0">
                <a:sym typeface="Wingdings" panose="05000000000000000000" pitchFamily="2" charset="2"/>
              </a:rPr>
              <a:t> dit en hoe pak je dit aan?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29</a:t>
            </a:fld>
            <a:endParaRPr lang="nl-NL"/>
          </a:p>
        </p:txBody>
      </p:sp>
    </p:spTree>
    <p:extLst>
      <p:ext uri="{BB962C8B-B14F-4D97-AF65-F5344CB8AC3E}">
        <p14:creationId xmlns:p14="http://schemas.microsoft.com/office/powerpoint/2010/main" val="417668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4</a:t>
            </a:fld>
            <a:endParaRPr lang="nl-NL"/>
          </a:p>
        </p:txBody>
      </p:sp>
    </p:spTree>
    <p:extLst>
      <p:ext uri="{BB962C8B-B14F-4D97-AF65-F5344CB8AC3E}">
        <p14:creationId xmlns:p14="http://schemas.microsoft.com/office/powerpoint/2010/main" val="357664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Wingdings" panose="05000000000000000000" pitchFamily="2" charset="2"/>
              <a:buChar char="Ø"/>
            </a:pPr>
            <a:r>
              <a:rPr lang="en-US" dirty="0" err="1" smtClean="0"/>
              <a:t>Samen</a:t>
            </a:r>
            <a:r>
              <a:rPr lang="en-US" baseline="0" dirty="0" smtClean="0"/>
              <a:t> </a:t>
            </a:r>
            <a:r>
              <a:rPr lang="en-US" baseline="0" dirty="0" err="1" smtClean="0"/>
              <a:t>beslissen</a:t>
            </a:r>
            <a:r>
              <a:rPr lang="en-US" baseline="0" dirty="0" smtClean="0"/>
              <a:t> </a:t>
            </a:r>
            <a:r>
              <a:rPr lang="en-US" baseline="0" dirty="0" err="1" smtClean="0"/>
              <a:t>gaat</a:t>
            </a:r>
            <a:r>
              <a:rPr lang="en-US" dirty="0" smtClean="0"/>
              <a:t> </a:t>
            </a:r>
            <a:r>
              <a:rPr lang="en-US" dirty="0" err="1" smtClean="0"/>
              <a:t>beter</a:t>
            </a:r>
            <a:r>
              <a:rPr lang="en-US" dirty="0" smtClean="0"/>
              <a:t> </a:t>
            </a:r>
            <a:r>
              <a:rPr lang="en-US" dirty="0" err="1" smtClean="0"/>
              <a:t>als</a:t>
            </a:r>
            <a:r>
              <a:rPr lang="en-US" dirty="0" smtClean="0"/>
              <a:t> </a:t>
            </a:r>
            <a:r>
              <a:rPr lang="en-US" dirty="0" err="1" smtClean="0"/>
              <a:t>alle</a:t>
            </a:r>
            <a:r>
              <a:rPr lang="en-US" dirty="0" smtClean="0"/>
              <a:t> </a:t>
            </a:r>
            <a:r>
              <a:rPr lang="en-US" dirty="0" err="1" smtClean="0"/>
              <a:t>betrokkenen</a:t>
            </a:r>
            <a:r>
              <a:rPr lang="en-US" dirty="0" smtClean="0"/>
              <a:t> </a:t>
            </a:r>
            <a:r>
              <a:rPr lang="en-US" dirty="0" err="1" smtClean="0"/>
              <a:t>bij</a:t>
            </a:r>
            <a:r>
              <a:rPr lang="en-US" dirty="0" smtClean="0"/>
              <a:t> patient </a:t>
            </a:r>
            <a:r>
              <a:rPr lang="en-US" dirty="0" err="1" smtClean="0"/>
              <a:t>meedoen</a:t>
            </a:r>
            <a:endParaRPr lang="en-US" dirty="0" smtClean="0"/>
          </a:p>
          <a:p>
            <a:pPr marL="171450" indent="-171450">
              <a:buFont typeface="Wingdings" panose="05000000000000000000" pitchFamily="2" charset="2"/>
              <a:buChar char="Ø"/>
            </a:pPr>
            <a:r>
              <a:rPr lang="en-US" dirty="0" err="1" smtClean="0"/>
              <a:t>Iedereen</a:t>
            </a:r>
            <a:r>
              <a:rPr lang="en-US" dirty="0" smtClean="0"/>
              <a:t> </a:t>
            </a:r>
            <a:r>
              <a:rPr lang="en-US" dirty="0" err="1" smtClean="0"/>
              <a:t>heeft</a:t>
            </a:r>
            <a:r>
              <a:rPr lang="en-US" dirty="0" smtClean="0"/>
              <a:t> input, </a:t>
            </a:r>
            <a:r>
              <a:rPr lang="en-US" dirty="0" err="1" smtClean="0"/>
              <a:t>ook</a:t>
            </a:r>
            <a:r>
              <a:rPr lang="en-US" dirty="0" smtClean="0"/>
              <a:t> de </a:t>
            </a:r>
            <a:r>
              <a:rPr lang="en-US" dirty="0" err="1" smtClean="0"/>
              <a:t>naasten</a:t>
            </a:r>
            <a:r>
              <a:rPr lang="en-US" dirty="0" smtClean="0"/>
              <a:t> </a:t>
            </a:r>
            <a:r>
              <a:rPr lang="en-US" dirty="0" err="1" smtClean="0"/>
              <a:t>bijvoorbeeld</a:t>
            </a:r>
            <a:r>
              <a:rPr lang="en-US" dirty="0" smtClean="0"/>
              <a:t>, die </a:t>
            </a:r>
            <a:r>
              <a:rPr lang="en-US" dirty="0" err="1" smtClean="0"/>
              <a:t>een</a:t>
            </a:r>
            <a:r>
              <a:rPr lang="en-US" dirty="0" smtClean="0"/>
              <a:t> </a:t>
            </a:r>
            <a:r>
              <a:rPr lang="en-US" dirty="0" err="1" smtClean="0"/>
              <a:t>andere</a:t>
            </a:r>
            <a:r>
              <a:rPr lang="en-US" dirty="0" smtClean="0"/>
              <a:t> </a:t>
            </a:r>
            <a:r>
              <a:rPr lang="en-US" dirty="0" err="1" smtClean="0"/>
              <a:t>kijk</a:t>
            </a:r>
            <a:r>
              <a:rPr lang="en-US" dirty="0" smtClean="0"/>
              <a:t> </a:t>
            </a:r>
            <a:r>
              <a:rPr lang="en-US" dirty="0" err="1" smtClean="0"/>
              <a:t>kunnen</a:t>
            </a:r>
            <a:r>
              <a:rPr lang="en-US" dirty="0" smtClean="0"/>
              <a:t> </a:t>
            </a:r>
            <a:r>
              <a:rPr lang="en-US" dirty="0" err="1" smtClean="0"/>
              <a:t>hebben</a:t>
            </a:r>
            <a:endParaRPr lang="en-US" dirty="0" smtClean="0"/>
          </a:p>
          <a:p>
            <a:pPr marL="171450" indent="-171450">
              <a:buFont typeface="Wingdings" panose="05000000000000000000" pitchFamily="2" charset="2"/>
              <a:buChar char="Ø"/>
            </a:pPr>
            <a:r>
              <a:rPr lang="en-US" dirty="0" err="1" smtClean="0"/>
              <a:t>Optimaal</a:t>
            </a:r>
            <a:r>
              <a:rPr lang="en-US" dirty="0" smtClean="0"/>
              <a:t> </a:t>
            </a:r>
            <a:r>
              <a:rPr lang="en-US" dirty="0" err="1" smtClean="0"/>
              <a:t>zou</a:t>
            </a:r>
            <a:r>
              <a:rPr lang="en-US" dirty="0" smtClean="0"/>
              <a:t> </a:t>
            </a:r>
            <a:r>
              <a:rPr lang="en-US" dirty="0" err="1" smtClean="0"/>
              <a:t>zijn</a:t>
            </a:r>
            <a:r>
              <a:rPr lang="en-US" dirty="0" smtClean="0"/>
              <a:t> </a:t>
            </a:r>
            <a:r>
              <a:rPr lang="en-US" dirty="0" err="1" smtClean="0"/>
              <a:t>wanneer</a:t>
            </a:r>
            <a:r>
              <a:rPr lang="en-US" dirty="0" smtClean="0"/>
              <a:t> </a:t>
            </a:r>
            <a:r>
              <a:rPr lang="en-US" dirty="0" err="1" smtClean="0"/>
              <a:t>allemaal</a:t>
            </a:r>
            <a:r>
              <a:rPr lang="en-US" dirty="0" smtClean="0"/>
              <a:t> </a:t>
            </a:r>
            <a:r>
              <a:rPr lang="en-US" dirty="0" err="1" smtClean="0"/>
              <a:t>samen</a:t>
            </a:r>
            <a:r>
              <a:rPr lang="en-US" dirty="0" smtClean="0"/>
              <a:t> in </a:t>
            </a:r>
            <a:r>
              <a:rPr lang="en-US" dirty="0" err="1" smtClean="0"/>
              <a:t>gesprek</a:t>
            </a:r>
            <a:r>
              <a:rPr lang="en-US" dirty="0" smtClean="0"/>
              <a:t>, </a:t>
            </a:r>
            <a:r>
              <a:rPr lang="en-US" dirty="0" err="1" smtClean="0"/>
              <a:t>zoals</a:t>
            </a:r>
            <a:r>
              <a:rPr lang="en-US" baseline="0" dirty="0" smtClean="0"/>
              <a:t> op IC</a:t>
            </a:r>
          </a:p>
          <a:p>
            <a:pPr marL="171450" indent="-171450">
              <a:buFont typeface="Wingdings" panose="05000000000000000000" pitchFamily="2" charset="2"/>
              <a:buChar char="Ø"/>
            </a:pPr>
            <a:r>
              <a:rPr lang="en-US" baseline="0" dirty="0" smtClean="0"/>
              <a:t>Maar </a:t>
            </a:r>
            <a:r>
              <a:rPr lang="en-US" baseline="0" dirty="0" err="1" smtClean="0"/>
              <a:t>zal</a:t>
            </a:r>
            <a:r>
              <a:rPr lang="en-US" baseline="0" dirty="0" smtClean="0"/>
              <a:t> </a:t>
            </a:r>
            <a:r>
              <a:rPr lang="en-US" baseline="0" dirty="0" err="1" smtClean="0"/>
              <a:t>vaker</a:t>
            </a:r>
            <a:r>
              <a:rPr lang="en-US" baseline="0" dirty="0" smtClean="0"/>
              <a:t> </a:t>
            </a:r>
            <a:r>
              <a:rPr lang="en-US" baseline="0" dirty="0" err="1" smtClean="0"/>
              <a:t>asynchroon</a:t>
            </a:r>
            <a:r>
              <a:rPr lang="en-US" baseline="0" dirty="0" smtClean="0"/>
              <a:t> </a:t>
            </a:r>
            <a:r>
              <a:rPr lang="en-US" baseline="0" dirty="0" err="1" smtClean="0"/>
              <a:t>plaatsvinden</a:t>
            </a:r>
            <a:endParaRPr lang="en-US" baseline="0" dirty="0" smtClean="0"/>
          </a:p>
          <a:p>
            <a:pPr marL="171450" indent="-171450">
              <a:buFont typeface="Wingdings" panose="05000000000000000000" pitchFamily="2" charset="2"/>
              <a:buChar char="Ø"/>
            </a:pPr>
            <a:r>
              <a:rPr lang="en-US" baseline="0" dirty="0" err="1" smtClean="0"/>
              <a:t>Dus</a:t>
            </a:r>
            <a:r>
              <a:rPr lang="en-US" baseline="0" dirty="0" smtClean="0"/>
              <a:t>: </a:t>
            </a:r>
            <a:r>
              <a:rPr lang="en-US" baseline="0" dirty="0" err="1" smtClean="0"/>
              <a:t>iedereen</a:t>
            </a:r>
            <a:r>
              <a:rPr lang="en-US" baseline="0" dirty="0" smtClean="0"/>
              <a:t> </a:t>
            </a:r>
            <a:r>
              <a:rPr lang="en-US" baseline="0" dirty="0" err="1" smtClean="0"/>
              <a:t>moet</a:t>
            </a:r>
            <a:r>
              <a:rPr lang="en-US" baseline="0" dirty="0" smtClean="0"/>
              <a:t> van </a:t>
            </a:r>
            <a:r>
              <a:rPr lang="en-US" baseline="0" dirty="0" err="1" smtClean="0"/>
              <a:t>dezelfde</a:t>
            </a:r>
            <a:r>
              <a:rPr lang="en-US" baseline="0" dirty="0" smtClean="0"/>
              <a:t> </a:t>
            </a:r>
            <a:r>
              <a:rPr lang="en-US" baseline="0" dirty="0" err="1" smtClean="0"/>
              <a:t>principes</a:t>
            </a:r>
            <a:r>
              <a:rPr lang="en-US" baseline="0" dirty="0" smtClean="0"/>
              <a:t> </a:t>
            </a:r>
            <a:r>
              <a:rPr lang="en-US" baseline="0" dirty="0" err="1" smtClean="0"/>
              <a:t>uitgaan</a:t>
            </a:r>
            <a:endParaRPr lang="en-US" baseline="0" dirty="0" smtClean="0"/>
          </a:p>
          <a:p>
            <a:pPr marL="171450" indent="-171450">
              <a:buFont typeface="Wingdings" panose="05000000000000000000" pitchFamily="2" charset="2"/>
              <a:buChar char="Ø"/>
            </a:pPr>
            <a:r>
              <a:rPr lang="en-US" baseline="0" dirty="0" smtClean="0"/>
              <a:t>Model </a:t>
            </a:r>
            <a:r>
              <a:rPr lang="en-US" baseline="0" dirty="0" err="1" smtClean="0"/>
              <a:t>ziet</a:t>
            </a:r>
            <a:r>
              <a:rPr lang="en-US" baseline="0" dirty="0" smtClean="0"/>
              <a:t> </a:t>
            </a:r>
            <a:r>
              <a:rPr lang="en-US" baseline="0" dirty="0" err="1" smtClean="0"/>
              <a:t>een</a:t>
            </a:r>
            <a:r>
              <a:rPr lang="en-US" baseline="0" dirty="0" smtClean="0"/>
              <a:t> </a:t>
            </a:r>
            <a:r>
              <a:rPr lang="en-US" baseline="0" dirty="0" err="1" smtClean="0"/>
              <a:t>specifieke</a:t>
            </a:r>
            <a:r>
              <a:rPr lang="en-US" baseline="0" dirty="0" smtClean="0"/>
              <a:t> </a:t>
            </a:r>
            <a:r>
              <a:rPr lang="en-US" baseline="0" dirty="0" err="1" smtClean="0"/>
              <a:t>rol</a:t>
            </a:r>
            <a:r>
              <a:rPr lang="en-US" baseline="0" dirty="0" smtClean="0"/>
              <a:t> voor </a:t>
            </a:r>
            <a:r>
              <a:rPr lang="en-US" baseline="0" dirty="0" err="1" smtClean="0"/>
              <a:t>een</a:t>
            </a:r>
            <a:r>
              <a:rPr lang="en-US" baseline="0" dirty="0" smtClean="0"/>
              <a:t> decision coach, </a:t>
            </a:r>
            <a:r>
              <a:rPr lang="en-US" baseline="0" dirty="0" err="1" smtClean="0"/>
              <a:t>een</a:t>
            </a:r>
            <a:r>
              <a:rPr lang="en-US" baseline="0" dirty="0" smtClean="0"/>
              <a:t> </a:t>
            </a:r>
            <a:r>
              <a:rPr lang="en-US" baseline="0" dirty="0" err="1" smtClean="0"/>
              <a:t>onafhankelijk</a:t>
            </a:r>
            <a:r>
              <a:rPr lang="en-US" baseline="0" dirty="0" smtClean="0"/>
              <a:t> </a:t>
            </a:r>
            <a:r>
              <a:rPr lang="en-US" baseline="0" dirty="0" err="1" smtClean="0"/>
              <a:t>getraind</a:t>
            </a:r>
            <a:r>
              <a:rPr lang="en-US" baseline="0" dirty="0" smtClean="0"/>
              <a:t> </a:t>
            </a:r>
            <a:r>
              <a:rPr lang="en-US" baseline="0" dirty="0" err="1" smtClean="0"/>
              <a:t>persoon</a:t>
            </a:r>
            <a:r>
              <a:rPr lang="en-US" baseline="0" dirty="0" smtClean="0"/>
              <a:t>. </a:t>
            </a:r>
            <a:r>
              <a:rPr lang="en-US" baseline="0" dirty="0" err="1" smtClean="0"/>
              <a:t>Wij</a:t>
            </a:r>
            <a:r>
              <a:rPr lang="en-US" baseline="0" dirty="0" smtClean="0"/>
              <a:t> </a:t>
            </a:r>
            <a:r>
              <a:rPr lang="en-US" baseline="0" dirty="0" err="1" smtClean="0"/>
              <a:t>zien</a:t>
            </a:r>
            <a:r>
              <a:rPr lang="en-US" baseline="0" dirty="0" smtClean="0"/>
              <a:t> die </a:t>
            </a:r>
            <a:r>
              <a:rPr lang="en-US" baseline="0" dirty="0" err="1" smtClean="0"/>
              <a:t>rol</a:t>
            </a:r>
            <a:r>
              <a:rPr lang="en-US" baseline="0" dirty="0" smtClean="0"/>
              <a:t> in </a:t>
            </a:r>
            <a:r>
              <a:rPr lang="en-US" baseline="0" dirty="0" err="1" smtClean="0"/>
              <a:t>dit</a:t>
            </a:r>
            <a:r>
              <a:rPr lang="en-US" baseline="0" dirty="0" smtClean="0"/>
              <a:t> project </a:t>
            </a:r>
            <a:r>
              <a:rPr lang="en-US" baseline="0" dirty="0" err="1" smtClean="0"/>
              <a:t>geintegreerd</a:t>
            </a:r>
            <a:r>
              <a:rPr lang="en-US" baseline="0" dirty="0" smtClean="0"/>
              <a:t> in die van </a:t>
            </a:r>
            <a:r>
              <a:rPr lang="en-US" baseline="0" dirty="0" err="1" smtClean="0"/>
              <a:t>andere</a:t>
            </a:r>
            <a:r>
              <a:rPr lang="en-US" baseline="0" dirty="0" smtClean="0"/>
              <a:t> </a:t>
            </a:r>
            <a:r>
              <a:rPr lang="en-US" baseline="0" dirty="0" err="1" smtClean="0"/>
              <a:t>zorgverleners</a:t>
            </a:r>
            <a:r>
              <a:rPr lang="en-US" baseline="0" dirty="0" smtClean="0"/>
              <a:t> </a:t>
            </a:r>
            <a:r>
              <a:rPr lang="en-US" baseline="0" dirty="0" err="1" smtClean="0"/>
              <a:t>zoals</a:t>
            </a:r>
            <a:r>
              <a:rPr lang="en-US" baseline="0" dirty="0" smtClean="0"/>
              <a:t> </a:t>
            </a:r>
            <a:r>
              <a:rPr lang="en-US" baseline="0" dirty="0" err="1" smtClean="0"/>
              <a:t>vps</a:t>
            </a:r>
            <a:r>
              <a:rPr lang="en-US" baseline="0" dirty="0" smtClean="0"/>
              <a:t> en </a:t>
            </a:r>
            <a:r>
              <a:rPr lang="en-US" baseline="0" dirty="0" err="1" smtClean="0"/>
              <a:t>verpleegkundigen</a:t>
            </a:r>
            <a:endParaRPr lang="nl-NL" dirty="0" smtClean="0"/>
          </a:p>
          <a:p>
            <a:endParaRPr lang="en-US" baseline="0" dirty="0" smtClean="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5</a:t>
            </a:fld>
            <a:endParaRPr lang="nl-NL"/>
          </a:p>
        </p:txBody>
      </p:sp>
    </p:spTree>
    <p:extLst>
      <p:ext uri="{BB962C8B-B14F-4D97-AF65-F5344CB8AC3E}">
        <p14:creationId xmlns:p14="http://schemas.microsoft.com/office/powerpoint/2010/main" val="360898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Model van Stacey ten </a:t>
            </a:r>
            <a:r>
              <a:rPr lang="en-US" dirty="0" err="1" smtClean="0"/>
              <a:t>aanzien</a:t>
            </a:r>
            <a:r>
              <a:rPr lang="en-US" dirty="0" smtClean="0"/>
              <a:t> van decision </a:t>
            </a:r>
            <a:r>
              <a:rPr lang="en-US" dirty="0" smtClean="0"/>
              <a:t>coaching:</a:t>
            </a:r>
            <a:r>
              <a:rPr lang="en-US" baseline="0" dirty="0" smtClean="0"/>
              <a:t> </a:t>
            </a:r>
            <a:r>
              <a:rPr lang="en-US" baseline="0" dirty="0" err="1" smtClean="0"/>
              <a:t>kijken</a:t>
            </a:r>
            <a:r>
              <a:rPr lang="en-US" baseline="0" dirty="0" smtClean="0"/>
              <a:t> </a:t>
            </a:r>
            <a:r>
              <a:rPr lang="en-US" baseline="0" dirty="0" err="1" smtClean="0"/>
              <a:t>waar</a:t>
            </a:r>
            <a:r>
              <a:rPr lang="en-US" baseline="0" dirty="0" smtClean="0"/>
              <a:t> de </a:t>
            </a:r>
            <a:r>
              <a:rPr lang="en-US" baseline="0" dirty="0" err="1" smtClean="0"/>
              <a:t>behoeftes</a:t>
            </a:r>
            <a:r>
              <a:rPr lang="en-US" baseline="0" dirty="0" smtClean="0"/>
              <a:t> </a:t>
            </a:r>
            <a:r>
              <a:rPr lang="en-US" baseline="0" dirty="0" err="1" smtClean="0"/>
              <a:t>liggen</a:t>
            </a:r>
            <a:r>
              <a:rPr lang="en-US" baseline="0" dirty="0" smtClean="0"/>
              <a:t>, </a:t>
            </a:r>
            <a:r>
              <a:rPr lang="en-US" baseline="0" dirty="0" err="1" smtClean="0"/>
              <a:t>aanvullen</a:t>
            </a:r>
            <a:r>
              <a:rPr lang="en-US" baseline="0" dirty="0" smtClean="0"/>
              <a:t> op basis van die </a:t>
            </a:r>
            <a:r>
              <a:rPr lang="en-US" baseline="0" dirty="0" err="1" smtClean="0"/>
              <a:t>behoeftes</a:t>
            </a:r>
            <a:r>
              <a:rPr lang="en-US" baseline="0" dirty="0" smtClean="0"/>
              <a:t>, patient </a:t>
            </a:r>
            <a:r>
              <a:rPr lang="en-US" baseline="0" dirty="0" err="1" smtClean="0"/>
              <a:t>verder</a:t>
            </a:r>
            <a:r>
              <a:rPr lang="en-US" baseline="0" dirty="0" smtClean="0"/>
              <a:t> </a:t>
            </a:r>
            <a:r>
              <a:rPr lang="en-US" baseline="0" dirty="0" err="1" smtClean="0"/>
              <a:t>helpen</a:t>
            </a:r>
            <a:r>
              <a:rPr lang="en-US" baseline="0" dirty="0" smtClean="0"/>
              <a:t> in </a:t>
            </a:r>
            <a:r>
              <a:rPr lang="en-US" baseline="0" dirty="0" err="1" smtClean="0"/>
              <a:t>besluitvorming</a:t>
            </a:r>
            <a:endParaRPr lang="en-US" baseline="0" dirty="0" smtClean="0"/>
          </a:p>
          <a:p>
            <a:endParaRPr lang="en-US" dirty="0" smtClean="0"/>
          </a:p>
          <a:p>
            <a:r>
              <a:rPr lang="en-US" dirty="0" err="1" smtClean="0"/>
              <a:t>Visie</a:t>
            </a:r>
            <a:r>
              <a:rPr lang="en-US" baseline="0" dirty="0" smtClean="0"/>
              <a:t> in </a:t>
            </a:r>
            <a:r>
              <a:rPr lang="en-US" baseline="0" dirty="0" err="1" smtClean="0"/>
              <a:t>dit</a:t>
            </a:r>
            <a:r>
              <a:rPr lang="en-US" baseline="0" dirty="0" smtClean="0"/>
              <a:t> project </a:t>
            </a:r>
            <a:r>
              <a:rPr lang="en-US" baseline="0" dirty="0" err="1" smtClean="0"/>
              <a:t>iets</a:t>
            </a:r>
            <a:r>
              <a:rPr lang="en-US" baseline="0" dirty="0" smtClean="0"/>
              <a:t> </a:t>
            </a:r>
            <a:r>
              <a:rPr lang="en-US" baseline="0" dirty="0" err="1" smtClean="0"/>
              <a:t>anders</a:t>
            </a:r>
            <a:r>
              <a:rPr lang="en-US" baseline="0" dirty="0" smtClean="0"/>
              <a:t> </a:t>
            </a:r>
            <a:r>
              <a:rPr lang="en-US" baseline="0" dirty="0" err="1" smtClean="0"/>
              <a:t>dan</a:t>
            </a:r>
            <a:r>
              <a:rPr lang="en-US" baseline="0" dirty="0" smtClean="0"/>
              <a:t> in </a:t>
            </a:r>
            <a:r>
              <a:rPr lang="en-US" baseline="0" dirty="0" err="1" smtClean="0"/>
              <a:t>deze</a:t>
            </a:r>
            <a:r>
              <a:rPr lang="en-US" baseline="0" dirty="0" smtClean="0"/>
              <a:t> </a:t>
            </a:r>
            <a:r>
              <a:rPr lang="en-US" baseline="0" dirty="0" err="1" smtClean="0"/>
              <a:t>weergave</a:t>
            </a:r>
            <a:r>
              <a:rPr lang="en-US" baseline="0" dirty="0" smtClean="0"/>
              <a:t> van </a:t>
            </a:r>
            <a:r>
              <a:rPr lang="en-US" baseline="0" dirty="0" err="1" smtClean="0"/>
              <a:t>dit</a:t>
            </a:r>
            <a:r>
              <a:rPr lang="en-US" baseline="0" dirty="0" smtClean="0"/>
              <a:t> coaching model</a:t>
            </a:r>
            <a:r>
              <a:rPr lang="en-US" dirty="0" smtClean="0"/>
              <a:t>: </a:t>
            </a:r>
            <a:r>
              <a:rPr lang="en-US" dirty="0" smtClean="0"/>
              <a:t>arts </a:t>
            </a:r>
            <a:r>
              <a:rPr lang="en-US" dirty="0" err="1" smtClean="0"/>
              <a:t>heeft</a:t>
            </a:r>
            <a:r>
              <a:rPr lang="en-US" dirty="0" smtClean="0"/>
              <a:t> </a:t>
            </a:r>
            <a:r>
              <a:rPr lang="en-US" dirty="0" err="1" smtClean="0"/>
              <a:t>primaire</a:t>
            </a:r>
            <a:r>
              <a:rPr lang="en-US" dirty="0" smtClean="0"/>
              <a:t> </a:t>
            </a:r>
            <a:r>
              <a:rPr lang="en-US" dirty="0" err="1" smtClean="0"/>
              <a:t>taak</a:t>
            </a:r>
            <a:r>
              <a:rPr lang="en-US" dirty="0" smtClean="0"/>
              <a:t> op </a:t>
            </a:r>
            <a:r>
              <a:rPr lang="en-US" dirty="0" err="1" smtClean="0"/>
              <a:t>alle</a:t>
            </a:r>
            <a:r>
              <a:rPr lang="en-US" dirty="0" smtClean="0"/>
              <a:t> </a:t>
            </a:r>
            <a:r>
              <a:rPr lang="en-US" dirty="0" err="1" smtClean="0"/>
              <a:t>stappen</a:t>
            </a:r>
            <a:r>
              <a:rPr lang="en-US" dirty="0" smtClean="0"/>
              <a:t> van </a:t>
            </a:r>
            <a:r>
              <a:rPr lang="en-US" dirty="0" err="1" smtClean="0"/>
              <a:t>Samen</a:t>
            </a:r>
            <a:r>
              <a:rPr lang="en-US" baseline="0" dirty="0" smtClean="0"/>
              <a:t> </a:t>
            </a:r>
            <a:r>
              <a:rPr lang="en-US" baseline="0" dirty="0" err="1" smtClean="0"/>
              <a:t>Beslissen</a:t>
            </a:r>
            <a:r>
              <a:rPr lang="en-US" dirty="0" smtClean="0"/>
              <a:t>, </a:t>
            </a:r>
            <a:r>
              <a:rPr lang="en-US" dirty="0" err="1" smtClean="0"/>
              <a:t>niet</a:t>
            </a:r>
            <a:r>
              <a:rPr lang="en-US" dirty="0" smtClean="0"/>
              <a:t> </a:t>
            </a:r>
            <a:r>
              <a:rPr lang="en-US" dirty="0" err="1" smtClean="0"/>
              <a:t>alleen</a:t>
            </a:r>
            <a:r>
              <a:rPr lang="en-US" baseline="0" dirty="0" smtClean="0"/>
              <a:t> </a:t>
            </a:r>
            <a:r>
              <a:rPr lang="en-US" baseline="0" dirty="0" err="1" smtClean="0"/>
              <a:t>informeren</a:t>
            </a:r>
            <a:r>
              <a:rPr lang="en-US" baseline="0" dirty="0" smtClean="0"/>
              <a:t> en </a:t>
            </a:r>
            <a:r>
              <a:rPr lang="en-US" baseline="0" dirty="0" err="1" smtClean="0"/>
              <a:t>vaststellen</a:t>
            </a:r>
            <a:r>
              <a:rPr lang="en-US" baseline="0" dirty="0" smtClean="0"/>
              <a:t> of </a:t>
            </a:r>
            <a:r>
              <a:rPr lang="en-US" baseline="0" dirty="0" err="1" smtClean="0"/>
              <a:t>er</a:t>
            </a:r>
            <a:r>
              <a:rPr lang="en-US" baseline="0" dirty="0" smtClean="0"/>
              <a:t> </a:t>
            </a:r>
            <a:r>
              <a:rPr lang="en-US" baseline="0" dirty="0" err="1" smtClean="0"/>
              <a:t>sprake</a:t>
            </a:r>
            <a:r>
              <a:rPr lang="en-US" baseline="0" dirty="0" smtClean="0"/>
              <a:t> is van </a:t>
            </a:r>
            <a:r>
              <a:rPr lang="en-US" baseline="0" dirty="0" err="1" smtClean="0"/>
              <a:t>beslisonzekerheid</a:t>
            </a:r>
            <a:r>
              <a:rPr lang="en-US" baseline="0" dirty="0" smtClean="0"/>
              <a:t>. </a:t>
            </a:r>
            <a:endParaRPr lang="en-US" baseline="0" dirty="0" smtClean="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6</a:t>
            </a:fld>
            <a:endParaRPr lang="nl-NL"/>
          </a:p>
        </p:txBody>
      </p:sp>
    </p:spTree>
    <p:extLst>
      <p:ext uri="{BB962C8B-B14F-4D97-AF65-F5344CB8AC3E}">
        <p14:creationId xmlns:p14="http://schemas.microsoft.com/office/powerpoint/2010/main" val="2920308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Signaleren passend </a:t>
            </a:r>
            <a:r>
              <a:rPr lang="nl-NL" dirty="0" smtClean="0">
                <a:sym typeface="Wingdings" panose="05000000000000000000" pitchFamily="2" charset="2"/>
              </a:rPr>
              <a:t> zie jij die verantwoordelijkheid</a:t>
            </a:r>
            <a:r>
              <a:rPr lang="nl-NL" baseline="0" dirty="0" smtClean="0">
                <a:sym typeface="Wingdings" panose="05000000000000000000" pitchFamily="2" charset="2"/>
              </a:rPr>
              <a:t> ook? Hoe pak je dat aan?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7</a:t>
            </a:fld>
            <a:endParaRPr lang="nl-NL"/>
          </a:p>
        </p:txBody>
      </p:sp>
    </p:spTree>
    <p:extLst>
      <p:ext uri="{BB962C8B-B14F-4D97-AF65-F5344CB8AC3E}">
        <p14:creationId xmlns:p14="http://schemas.microsoft.com/office/powerpoint/2010/main" val="2698314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Signaleren passend </a:t>
            </a:r>
            <a:r>
              <a:rPr lang="nl-NL" dirty="0" smtClean="0">
                <a:sym typeface="Wingdings" panose="05000000000000000000" pitchFamily="2" charset="2"/>
              </a:rPr>
              <a:t> zie jij die verantwoordelijkheid</a:t>
            </a:r>
            <a:r>
              <a:rPr lang="nl-NL" baseline="0" dirty="0" smtClean="0">
                <a:sym typeface="Wingdings" panose="05000000000000000000" pitchFamily="2" charset="2"/>
              </a:rPr>
              <a:t> ook? Hoe pak je dat aan?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8</a:t>
            </a:fld>
            <a:endParaRPr lang="nl-NL"/>
          </a:p>
        </p:txBody>
      </p:sp>
    </p:spTree>
    <p:extLst>
      <p:ext uri="{BB962C8B-B14F-4D97-AF65-F5344CB8AC3E}">
        <p14:creationId xmlns:p14="http://schemas.microsoft.com/office/powerpoint/2010/main" val="259424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Signaleren passend </a:t>
            </a:r>
            <a:r>
              <a:rPr lang="nl-NL" dirty="0" smtClean="0">
                <a:sym typeface="Wingdings" panose="05000000000000000000" pitchFamily="2" charset="2"/>
              </a:rPr>
              <a:t> zie jij die verantwoordelijkheid</a:t>
            </a:r>
            <a:r>
              <a:rPr lang="nl-NL" baseline="0" dirty="0" smtClean="0">
                <a:sym typeface="Wingdings" panose="05000000000000000000" pitchFamily="2" charset="2"/>
              </a:rPr>
              <a:t> ook? Hoe pak je dat aan?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9</a:t>
            </a:fld>
            <a:endParaRPr lang="nl-NL"/>
          </a:p>
        </p:txBody>
      </p:sp>
    </p:spTree>
    <p:extLst>
      <p:ext uri="{BB962C8B-B14F-4D97-AF65-F5344CB8AC3E}">
        <p14:creationId xmlns:p14="http://schemas.microsoft.com/office/powerpoint/2010/main" val="36909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Signaleren passend </a:t>
            </a:r>
            <a:r>
              <a:rPr lang="nl-NL" dirty="0" smtClean="0">
                <a:sym typeface="Wingdings" panose="05000000000000000000" pitchFamily="2" charset="2"/>
              </a:rPr>
              <a:t> zie jij die verantwoordelijkheid</a:t>
            </a:r>
            <a:r>
              <a:rPr lang="nl-NL" baseline="0" dirty="0" smtClean="0">
                <a:sym typeface="Wingdings" panose="05000000000000000000" pitchFamily="2" charset="2"/>
              </a:rPr>
              <a:t> ook? Hoe pak je dat aan?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10</a:t>
            </a:fld>
            <a:endParaRPr lang="nl-NL"/>
          </a:p>
        </p:txBody>
      </p:sp>
    </p:spTree>
    <p:extLst>
      <p:ext uri="{BB962C8B-B14F-4D97-AF65-F5344CB8AC3E}">
        <p14:creationId xmlns:p14="http://schemas.microsoft.com/office/powerpoint/2010/main" val="1003845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Signaleren passend </a:t>
            </a:r>
            <a:r>
              <a:rPr lang="nl-NL" dirty="0" smtClean="0">
                <a:sym typeface="Wingdings" panose="05000000000000000000" pitchFamily="2" charset="2"/>
              </a:rPr>
              <a:t> zie jij die verantwoordelijkheid</a:t>
            </a:r>
            <a:r>
              <a:rPr lang="nl-NL" baseline="0" dirty="0" smtClean="0">
                <a:sym typeface="Wingdings" panose="05000000000000000000" pitchFamily="2" charset="2"/>
              </a:rPr>
              <a:t> ook? Hoe pak je dat aan?</a:t>
            </a:r>
            <a:endParaRPr lang="nl-NL" dirty="0"/>
          </a:p>
        </p:txBody>
      </p:sp>
      <p:sp>
        <p:nvSpPr>
          <p:cNvPr id="4" name="Tijdelijke aanduiding voor dianummer 3"/>
          <p:cNvSpPr>
            <a:spLocks noGrp="1"/>
          </p:cNvSpPr>
          <p:nvPr>
            <p:ph type="sldNum" sz="quarter" idx="10"/>
          </p:nvPr>
        </p:nvSpPr>
        <p:spPr/>
        <p:txBody>
          <a:bodyPr/>
          <a:lstStyle/>
          <a:p>
            <a:fld id="{BE8A1BD9-1485-432A-A1B9-E1F7C6F58217}" type="slidenum">
              <a:rPr lang="nl-NL" smtClean="0"/>
              <a:t>11</a:t>
            </a:fld>
            <a:endParaRPr lang="nl-NL"/>
          </a:p>
        </p:txBody>
      </p:sp>
    </p:spTree>
    <p:extLst>
      <p:ext uri="{BB962C8B-B14F-4D97-AF65-F5344CB8AC3E}">
        <p14:creationId xmlns:p14="http://schemas.microsoft.com/office/powerpoint/2010/main" val="354728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dirty="0" smtClean="0"/>
              <a:t>Training GB voor oncologen | september 2019</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pic>
        <p:nvPicPr>
          <p:cNvPr id="3" name="Afbeelding 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1315292" y="6271260"/>
            <a:ext cx="597217" cy="586740"/>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s://www.powtoon.com/online-presentation/bZjxYy2p1qX/meneer-de-wit/" TargetMode="External"/><Relationship Id="rId7" Type="http://schemas.openxmlformats.org/officeDocument/2006/relationships/diagramColors" Target="../diagrams/colors7.xml"/><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1.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1.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1.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1.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s://www.powtoon.com/c/eS71cfQqJDI/1/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74915" y="1187677"/>
            <a:ext cx="8904514" cy="1152751"/>
          </a:xfrm>
        </p:spPr>
        <p:txBody>
          <a:bodyPr>
            <a:normAutofit fontScale="90000"/>
          </a:bodyPr>
          <a:lstStyle/>
          <a:p>
            <a:r>
              <a:rPr lang="nl-NL" dirty="0" smtClean="0"/>
              <a:t>Gedeelde Besluitvorming </a:t>
            </a:r>
            <a:br>
              <a:rPr lang="nl-NL" dirty="0" smtClean="0"/>
            </a:br>
            <a:r>
              <a:rPr lang="nl-NL" dirty="0" smtClean="0"/>
              <a:t>in de palliatieve oncologie</a:t>
            </a:r>
            <a:endParaRPr lang="nl-NL" dirty="0"/>
          </a:p>
        </p:txBody>
      </p:sp>
      <p:sp>
        <p:nvSpPr>
          <p:cNvPr id="3" name="Ondertitel 2">
            <a:extLst>
              <a:ext uri="{FF2B5EF4-FFF2-40B4-BE49-F238E27FC236}">
                <a16:creationId xmlns:a16="http://schemas.microsoft.com/office/drawing/2014/main" id="{829CBB0D-5C54-4D58-8000-D86D3E690B77}"/>
              </a:ext>
            </a:extLst>
          </p:cNvPr>
          <p:cNvSpPr>
            <a:spLocks noGrp="1"/>
          </p:cNvSpPr>
          <p:nvPr>
            <p:ph type="subTitle" idx="1"/>
          </p:nvPr>
        </p:nvSpPr>
        <p:spPr/>
        <p:txBody>
          <a:bodyPr>
            <a:normAutofit/>
          </a:bodyPr>
          <a:lstStyle/>
          <a:p>
            <a:r>
              <a:rPr lang="nl-NL" sz="3200" dirty="0" smtClean="0"/>
              <a:t>Een training voor verpleegkundigen</a:t>
            </a:r>
          </a:p>
        </p:txBody>
      </p:sp>
      <p:sp>
        <p:nvSpPr>
          <p:cNvPr id="6" name="Tijdelijke aanduiding voor afbeelding 5">
            <a:extLst>
              <a:ext uri="{FF2B5EF4-FFF2-40B4-BE49-F238E27FC236}">
                <a16:creationId xmlns:a16="http://schemas.microsoft.com/office/drawing/2014/main" id="{1324DEE1-F181-457F-AFA4-4B8EA2911243}"/>
              </a:ext>
            </a:extLst>
          </p:cNvPr>
          <p:cNvSpPr>
            <a:spLocks noGrp="1"/>
          </p:cNvSpPr>
          <p:nvPr>
            <p:ph type="pic" sz="quarter" idx="10"/>
          </p:nvPr>
        </p:nvSpPr>
        <p:spPr/>
      </p:sp>
      <p:pic>
        <p:nvPicPr>
          <p:cNvPr id="7" name="Afbeelding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9579429" y="592183"/>
            <a:ext cx="2220685" cy="2836817"/>
          </a:xfrm>
          <a:prstGeom prst="rect">
            <a:avLst/>
          </a:prstGeom>
        </p:spPr>
      </p:pic>
    </p:spTree>
    <p:extLst>
      <p:ext uri="{BB962C8B-B14F-4D97-AF65-F5344CB8AC3E}">
        <p14:creationId xmlns:p14="http://schemas.microsoft.com/office/powerpoint/2010/main" val="161330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Groepsgesprek</a:t>
            </a:r>
            <a:endParaRPr lang="nl-NL" dirty="0"/>
          </a:p>
        </p:txBody>
      </p:sp>
      <p:sp>
        <p:nvSpPr>
          <p:cNvPr id="8" name="Tekstvak 7"/>
          <p:cNvSpPr txBox="1"/>
          <p:nvPr/>
        </p:nvSpPr>
        <p:spPr>
          <a:xfrm>
            <a:off x="1941407" y="2698930"/>
            <a:ext cx="8229430" cy="2246769"/>
          </a:xfrm>
          <a:prstGeom prst="rect">
            <a:avLst/>
          </a:prstGeom>
          <a:solidFill>
            <a:srgbClr val="CED9E5"/>
          </a:solidFill>
        </p:spPr>
        <p:txBody>
          <a:bodyPr wrap="square" rtlCol="0">
            <a:spAutoFit/>
          </a:bodyPr>
          <a:lstStyle/>
          <a:p>
            <a:pPr algn="ctr"/>
            <a:r>
              <a:rPr lang="nl-NL" sz="2800" dirty="0" smtClean="0"/>
              <a:t>Het is mijn verantwoordelijkheid om af te tasten of de patiënt is betrokken bij de besluitvorming.</a:t>
            </a:r>
          </a:p>
          <a:p>
            <a:pPr algn="ctr"/>
            <a:endParaRPr lang="nl-NL" sz="2800" dirty="0"/>
          </a:p>
          <a:p>
            <a:pPr algn="ctr"/>
            <a:r>
              <a:rPr lang="nl-NL" sz="2800" i="1" dirty="0" smtClean="0"/>
              <a:t>1 - Geheel oneens</a:t>
            </a:r>
          </a:p>
          <a:p>
            <a:pPr algn="ctr"/>
            <a:r>
              <a:rPr lang="nl-NL" sz="2800" i="1" dirty="0" smtClean="0"/>
              <a:t>10 – Geheel eens </a:t>
            </a:r>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123730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Groepsgesprek</a:t>
            </a:r>
            <a:endParaRPr lang="nl-NL" dirty="0"/>
          </a:p>
        </p:txBody>
      </p:sp>
      <p:sp>
        <p:nvSpPr>
          <p:cNvPr id="8" name="Tekstvak 7"/>
          <p:cNvSpPr txBox="1"/>
          <p:nvPr/>
        </p:nvSpPr>
        <p:spPr>
          <a:xfrm>
            <a:off x="1941407" y="2698930"/>
            <a:ext cx="8229430" cy="2677656"/>
          </a:xfrm>
          <a:prstGeom prst="rect">
            <a:avLst/>
          </a:prstGeom>
          <a:solidFill>
            <a:srgbClr val="CED9E5"/>
          </a:solidFill>
        </p:spPr>
        <p:txBody>
          <a:bodyPr wrap="square" rtlCol="0">
            <a:spAutoFit/>
          </a:bodyPr>
          <a:lstStyle/>
          <a:p>
            <a:pPr algn="ctr"/>
            <a:r>
              <a:rPr lang="nl-NL" sz="2800" dirty="0" smtClean="0"/>
              <a:t>Het is mijn verantwoordelijkheid om na te gaan of de beslissing (nog steeds) de juiste is voor deze patiënt.</a:t>
            </a:r>
          </a:p>
          <a:p>
            <a:pPr algn="ctr"/>
            <a:endParaRPr lang="en-US" sz="2800" dirty="0" smtClean="0"/>
          </a:p>
          <a:p>
            <a:pPr algn="ctr"/>
            <a:r>
              <a:rPr lang="en-US" sz="2800" i="1" dirty="0" smtClean="0"/>
              <a:t>1 - </a:t>
            </a:r>
            <a:r>
              <a:rPr lang="en-US" sz="2800" i="1" dirty="0" err="1" smtClean="0"/>
              <a:t>Geheel</a:t>
            </a:r>
            <a:r>
              <a:rPr lang="en-US" sz="2800" i="1" dirty="0" smtClean="0"/>
              <a:t> </a:t>
            </a:r>
            <a:r>
              <a:rPr lang="en-US" sz="2800" i="1" dirty="0" err="1" smtClean="0"/>
              <a:t>oneens</a:t>
            </a:r>
            <a:endParaRPr lang="en-US" sz="2800" i="1" dirty="0" smtClean="0"/>
          </a:p>
          <a:p>
            <a:pPr algn="ctr"/>
            <a:r>
              <a:rPr lang="en-US" sz="2800" i="1" dirty="0" smtClean="0"/>
              <a:t>10 – </a:t>
            </a:r>
            <a:r>
              <a:rPr lang="en-US" sz="2800" i="1" dirty="0" err="1" smtClean="0"/>
              <a:t>Geheel</a:t>
            </a:r>
            <a:r>
              <a:rPr lang="en-US" sz="2800" i="1" dirty="0" smtClean="0"/>
              <a:t> </a:t>
            </a:r>
            <a:r>
              <a:rPr lang="en-US" sz="2800" i="1" dirty="0" err="1" smtClean="0"/>
              <a:t>eens</a:t>
            </a:r>
            <a:endParaRPr lang="nl-NL" sz="2800" i="1" dirty="0" smtClean="0"/>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1486724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Drie strategieën</a:t>
            </a:r>
            <a:endParaRPr lang="nl-NL" dirty="0"/>
          </a:p>
        </p:txBody>
      </p:sp>
      <p:pic>
        <p:nvPicPr>
          <p:cNvPr id="4" name="Afbeelding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67722" y="1901772"/>
            <a:ext cx="7376799" cy="4151736"/>
          </a:xfrm>
          <a:prstGeom prst="rect">
            <a:avLst/>
          </a:prstGeom>
        </p:spPr>
      </p:pic>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8009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Wanneer ondersteunen</a:t>
            </a:r>
            <a:endParaRPr lang="nl-NL" dirty="0"/>
          </a:p>
        </p:txBody>
      </p:sp>
      <p:pic>
        <p:nvPicPr>
          <p:cNvPr id="4" name="Afbeelding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6922" y="2978225"/>
            <a:ext cx="10058400" cy="2132802"/>
          </a:xfrm>
          <a:prstGeom prst="rect">
            <a:avLst/>
          </a:prstGeom>
        </p:spPr>
      </p:pic>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69706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sz="3400" dirty="0" smtClean="0"/>
              <a:t>Strategieën ondersteunen Gedeelde Besluitvorming</a:t>
            </a:r>
            <a:endParaRPr lang="nl-NL" sz="3400"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7722" y="1901772"/>
            <a:ext cx="7376799" cy="4151736"/>
          </a:xfrm>
          <a:prstGeom prst="rect">
            <a:avLst/>
          </a:prstGeom>
        </p:spPr>
      </p:pic>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375134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Signaleren</a:t>
            </a:r>
            <a:endParaRPr lang="nl-NL" dirty="0"/>
          </a:p>
        </p:txBody>
      </p:sp>
      <p:sp>
        <p:nvSpPr>
          <p:cNvPr id="8" name="Tekstvak 7"/>
          <p:cNvSpPr txBox="1"/>
          <p:nvPr/>
        </p:nvSpPr>
        <p:spPr>
          <a:xfrm>
            <a:off x="1941407" y="2698924"/>
            <a:ext cx="8229430" cy="3108543"/>
          </a:xfrm>
          <a:prstGeom prst="rect">
            <a:avLst/>
          </a:prstGeom>
          <a:solidFill>
            <a:srgbClr val="CED9E5"/>
          </a:solidFill>
        </p:spPr>
        <p:txBody>
          <a:bodyPr wrap="square" rtlCol="0">
            <a:spAutoFit/>
          </a:bodyPr>
          <a:lstStyle/>
          <a:p>
            <a:pPr algn="ctr"/>
            <a:r>
              <a:rPr lang="nl-NL" sz="2800" dirty="0" smtClean="0"/>
              <a:t>“</a:t>
            </a:r>
            <a:r>
              <a:rPr lang="nl-NL" sz="2800" dirty="0"/>
              <a:t>Ik breng met name in kaart van hoe staat iemand in het leven, wat verwacht iemand van de behandeling. Snapt iemand goed de diagnose, de levensverwachting en het doel van de behandeling. Begrijpt ie dus eigenlijk waar we het over hebben, om goed die afwegingen te kunnen maken.” </a:t>
            </a:r>
            <a:endParaRPr lang="nl-NL" sz="4000" dirty="0"/>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graphicFrame>
        <p:nvGraphicFramePr>
          <p:cNvPr id="7" name="Diagram 6"/>
          <p:cNvGraphicFramePr/>
          <p:nvPr>
            <p:extLst>
              <p:ext uri="{D42A27DB-BD31-4B8C-83A1-F6EECF244321}">
                <p14:modId xmlns:p14="http://schemas.microsoft.com/office/powerpoint/2010/main" val="1820237601"/>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051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065987902"/>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ijdelijke aanduiding voor inhoud 4"/>
          <p:cNvSpPr>
            <a:spLocks noGrp="1"/>
          </p:cNvSpPr>
          <p:nvPr>
            <p:ph sz="half" idx="2"/>
          </p:nvPr>
        </p:nvSpPr>
        <p:spPr>
          <a:xfrm>
            <a:off x="771831" y="2232297"/>
            <a:ext cx="10744200" cy="3587954"/>
          </a:xfrm>
        </p:spPr>
        <p:txBody>
          <a:bodyPr/>
          <a:lstStyle/>
          <a:p>
            <a:pPr marL="0" indent="0" algn="ctr">
              <a:buNone/>
            </a:pPr>
            <a:r>
              <a:rPr lang="nl-NL" sz="2000" dirty="0" smtClean="0"/>
              <a:t>Hoe keuze</a:t>
            </a:r>
            <a:r>
              <a:rPr lang="nl-NL" sz="2000" b="1" dirty="0" smtClean="0"/>
              <a:t>bewust</a:t>
            </a:r>
            <a:r>
              <a:rPr lang="nl-NL" sz="2000" dirty="0" smtClean="0"/>
              <a:t> is de patiënt</a:t>
            </a:r>
          </a:p>
          <a:p>
            <a:pPr marL="0" indent="0" algn="ctr">
              <a:buNone/>
            </a:pPr>
            <a:endParaRPr lang="nl-NL" sz="2000" dirty="0" smtClean="0"/>
          </a:p>
          <a:p>
            <a:r>
              <a:rPr lang="nl-NL" sz="2000" i="1" dirty="0" smtClean="0"/>
              <a:t>Hoe moeilijk vindt/vond de patiënt de te nemen of genomen beslissen?</a:t>
            </a:r>
          </a:p>
          <a:p>
            <a:r>
              <a:rPr lang="nl-NL" sz="2000" i="1" dirty="0" smtClean="0"/>
              <a:t>Wat weet de patiënt over andere opties? </a:t>
            </a:r>
          </a:p>
          <a:p>
            <a:r>
              <a:rPr lang="nl-NL" sz="2000" i="1" dirty="0" smtClean="0"/>
              <a:t>Heeft de specialist gesproken over (een) andere optie?</a:t>
            </a:r>
          </a:p>
          <a:p>
            <a:r>
              <a:rPr lang="nl-NL" sz="2000" i="1" dirty="0" smtClean="0"/>
              <a:t>Hoe bewust is de patiënt dat er een keuze te maken valt?</a:t>
            </a:r>
          </a:p>
          <a:p>
            <a:r>
              <a:rPr lang="nl-NL" sz="2000" i="1" dirty="0" smtClean="0"/>
              <a:t>Heeft de patiënt het gevoel dat hij/zij een stem heeft gehad in de beslissing?</a:t>
            </a:r>
            <a:endParaRPr lang="nl-NL" sz="2000" b="1" i="1" dirty="0"/>
          </a:p>
        </p:txBody>
      </p:sp>
      <p:sp>
        <p:nvSpPr>
          <p:cNvPr id="22" name="Titel 1">
            <a:extLst>
              <a:ext uri="{FF2B5EF4-FFF2-40B4-BE49-F238E27FC236}">
                <a16:creationId xmlns:a16="http://schemas.microsoft.com/office/drawing/2014/main" id="{90B4FD81-F0E3-440F-B7B4-37434869A1E6}"/>
              </a:ext>
            </a:extLst>
          </p:cNvPr>
          <p:cNvSpPr>
            <a:spLocks noGrp="1"/>
          </p:cNvSpPr>
          <p:nvPr>
            <p:ph type="title"/>
          </p:nvPr>
        </p:nvSpPr>
        <p:spPr>
          <a:xfrm>
            <a:off x="673100" y="1100092"/>
            <a:ext cx="10766044" cy="1325563"/>
          </a:xfrm>
        </p:spPr>
        <p:txBody>
          <a:bodyPr/>
          <a:lstStyle/>
          <a:p>
            <a:r>
              <a:rPr lang="nl-NL" sz="3400" dirty="0" smtClean="0"/>
              <a:t>Signaleren</a:t>
            </a:r>
            <a:endParaRPr lang="nl-NL" sz="3400" dirty="0"/>
          </a:p>
        </p:txBody>
      </p:sp>
      <p:sp>
        <p:nvSpPr>
          <p:cNvPr id="23" name="Rechthoek 22"/>
          <p:cNvSpPr/>
          <p:nvPr/>
        </p:nvSpPr>
        <p:spPr>
          <a:xfrm>
            <a:off x="3012618" y="1494209"/>
            <a:ext cx="3416462" cy="53732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400" b="1" dirty="0" smtClean="0"/>
              <a:t>Bewust</a:t>
            </a:r>
            <a:endParaRPr lang="nl-NL" sz="3400" b="1"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72806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065987902"/>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ijdelijke aanduiding voor inhoud 4"/>
          <p:cNvSpPr>
            <a:spLocks noGrp="1"/>
          </p:cNvSpPr>
          <p:nvPr>
            <p:ph sz="half" idx="2"/>
          </p:nvPr>
        </p:nvSpPr>
        <p:spPr>
          <a:xfrm>
            <a:off x="771831" y="2232297"/>
            <a:ext cx="10744200" cy="3587954"/>
          </a:xfrm>
        </p:spPr>
        <p:txBody>
          <a:bodyPr/>
          <a:lstStyle/>
          <a:p>
            <a:pPr marL="0" indent="0" algn="ctr">
              <a:buNone/>
            </a:pPr>
            <a:r>
              <a:rPr lang="nl-NL" sz="2000" dirty="0"/>
              <a:t>Welke </a:t>
            </a:r>
            <a:r>
              <a:rPr lang="nl-NL" sz="2000" b="1" dirty="0"/>
              <a:t>informatie</a:t>
            </a:r>
            <a:r>
              <a:rPr lang="nl-NL" sz="2000" dirty="0"/>
              <a:t> is bekend | Wat </a:t>
            </a:r>
            <a:r>
              <a:rPr lang="nl-NL" sz="2000" b="1" dirty="0"/>
              <a:t>begrijpt</a:t>
            </a:r>
            <a:r>
              <a:rPr lang="nl-NL" sz="2000" dirty="0"/>
              <a:t> patiënt van informatie</a:t>
            </a:r>
          </a:p>
          <a:p>
            <a:endParaRPr lang="nl-NL" sz="2000" dirty="0"/>
          </a:p>
          <a:p>
            <a:r>
              <a:rPr lang="nl-NL" sz="2000" i="1" dirty="0"/>
              <a:t>Wat weet de patiënt over het </a:t>
            </a:r>
            <a:r>
              <a:rPr lang="nl-NL" sz="2000" i="1" dirty="0" smtClean="0"/>
              <a:t>doel en de winst van de behandeling?</a:t>
            </a:r>
          </a:p>
          <a:p>
            <a:r>
              <a:rPr lang="nl-NL" sz="2000" i="1" dirty="0" smtClean="0"/>
              <a:t>Wat weet de patiënt over de bijwerkingen </a:t>
            </a:r>
            <a:r>
              <a:rPr lang="nl-NL" sz="2000" i="1" dirty="0"/>
              <a:t>en last van </a:t>
            </a:r>
            <a:r>
              <a:rPr lang="nl-NL" sz="2000" i="1" dirty="0" smtClean="0"/>
              <a:t>de behandeling</a:t>
            </a:r>
            <a:r>
              <a:rPr lang="nl-NL" sz="2000" i="1" dirty="0"/>
              <a:t>?</a:t>
            </a:r>
          </a:p>
          <a:p>
            <a:r>
              <a:rPr lang="nl-NL" sz="2000" i="1" dirty="0"/>
              <a:t>Wat weet de patiënt over andere </a:t>
            </a:r>
            <a:r>
              <a:rPr lang="nl-NL" sz="2000" i="1" dirty="0" smtClean="0"/>
              <a:t>opties?</a:t>
            </a:r>
            <a:endParaRPr lang="nl-NL" sz="2000" i="1" dirty="0"/>
          </a:p>
          <a:p>
            <a:r>
              <a:rPr lang="nl-NL" sz="2000" i="1" dirty="0"/>
              <a:t>Wat begrijpt de patiënt van deze informatie?</a:t>
            </a:r>
          </a:p>
        </p:txBody>
      </p:sp>
      <p:sp>
        <p:nvSpPr>
          <p:cNvPr id="22" name="Titel 1">
            <a:extLst>
              <a:ext uri="{FF2B5EF4-FFF2-40B4-BE49-F238E27FC236}">
                <a16:creationId xmlns:a16="http://schemas.microsoft.com/office/drawing/2014/main" id="{90B4FD81-F0E3-440F-B7B4-37434869A1E6}"/>
              </a:ext>
            </a:extLst>
          </p:cNvPr>
          <p:cNvSpPr>
            <a:spLocks noGrp="1"/>
          </p:cNvSpPr>
          <p:nvPr>
            <p:ph type="title"/>
          </p:nvPr>
        </p:nvSpPr>
        <p:spPr>
          <a:xfrm>
            <a:off x="673100" y="1100092"/>
            <a:ext cx="10766044" cy="1325563"/>
          </a:xfrm>
        </p:spPr>
        <p:txBody>
          <a:bodyPr/>
          <a:lstStyle/>
          <a:p>
            <a:r>
              <a:rPr lang="nl-NL" sz="3400" dirty="0" smtClean="0"/>
              <a:t>Signaleren</a:t>
            </a:r>
            <a:endParaRPr lang="nl-NL" sz="3400" dirty="0"/>
          </a:p>
        </p:txBody>
      </p:sp>
      <p:sp>
        <p:nvSpPr>
          <p:cNvPr id="23" name="Rechthoek 22"/>
          <p:cNvSpPr/>
          <p:nvPr/>
        </p:nvSpPr>
        <p:spPr>
          <a:xfrm>
            <a:off x="3012618" y="1494209"/>
            <a:ext cx="3416462" cy="53732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400" b="1" dirty="0" smtClean="0"/>
              <a:t>Geïnformeerd</a:t>
            </a:r>
            <a:endParaRPr lang="nl-NL" sz="3400" b="1"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329774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065987902"/>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jdelijke aanduiding voor inhoud 4"/>
          <p:cNvSpPr>
            <a:spLocks noGrp="1"/>
          </p:cNvSpPr>
          <p:nvPr>
            <p:ph sz="half" idx="2"/>
          </p:nvPr>
        </p:nvSpPr>
        <p:spPr>
          <a:xfrm>
            <a:off x="771831" y="2232297"/>
            <a:ext cx="10744200" cy="3587954"/>
          </a:xfrm>
        </p:spPr>
        <p:txBody>
          <a:bodyPr/>
          <a:lstStyle/>
          <a:p>
            <a:pPr marL="0" indent="0" algn="ctr">
              <a:buNone/>
            </a:pPr>
            <a:r>
              <a:rPr lang="nl-NL" sz="2000" b="1" dirty="0"/>
              <a:t>Past</a:t>
            </a:r>
            <a:r>
              <a:rPr lang="nl-NL" sz="2000" dirty="0"/>
              <a:t> behandeling bij waarden patiënt | Hoe </a:t>
            </a:r>
            <a:r>
              <a:rPr lang="nl-NL" sz="2000" b="1" dirty="0"/>
              <a:t>weegt</a:t>
            </a:r>
            <a:r>
              <a:rPr lang="nl-NL" sz="2000" dirty="0"/>
              <a:t> patiënt de voor- en nadelen</a:t>
            </a:r>
          </a:p>
          <a:p>
            <a:endParaRPr lang="en-US" sz="2000" dirty="0"/>
          </a:p>
          <a:p>
            <a:r>
              <a:rPr lang="nl-NL" sz="2000" i="1" dirty="0"/>
              <a:t>Wat vindt patiënt van de gekozen/voorgestelde behandeling? </a:t>
            </a:r>
          </a:p>
          <a:p>
            <a:r>
              <a:rPr lang="nl-NL" sz="2000" i="1" dirty="0"/>
              <a:t>Wat hoopt patiënt met behandeling te </a:t>
            </a:r>
            <a:r>
              <a:rPr lang="nl-NL" sz="2000" i="1" dirty="0" smtClean="0"/>
              <a:t>bereiken of te voorkómen?</a:t>
            </a:r>
            <a:endParaRPr lang="nl-NL" sz="2000" i="1" dirty="0"/>
          </a:p>
          <a:p>
            <a:r>
              <a:rPr lang="nl-NL" sz="2000" i="1" dirty="0"/>
              <a:t>Waar ziet patiënt tegenop?</a:t>
            </a:r>
          </a:p>
          <a:p>
            <a:r>
              <a:rPr lang="nl-NL" sz="2000" i="1" dirty="0"/>
              <a:t>Wat vindt patiënt van de bijwerkingen en last van de behandeling?</a:t>
            </a:r>
          </a:p>
          <a:p>
            <a:r>
              <a:rPr lang="nl-NL" sz="2000" i="1" dirty="0" smtClean="0"/>
              <a:t>Wat is belangrijk voor de patiënt de komende periode?</a:t>
            </a:r>
          </a:p>
          <a:p>
            <a:r>
              <a:rPr lang="nl-NL" sz="2000" i="1" dirty="0"/>
              <a:t>Weegt de winst op tegen de mogelijke last</a:t>
            </a:r>
            <a:r>
              <a:rPr lang="nl-NL" sz="2000" i="1" dirty="0" smtClean="0"/>
              <a:t>?</a:t>
            </a:r>
            <a:endParaRPr lang="nl-NL" sz="2000" i="1" dirty="0"/>
          </a:p>
        </p:txBody>
      </p:sp>
      <p:sp>
        <p:nvSpPr>
          <p:cNvPr id="22" name="Titel 1">
            <a:extLst>
              <a:ext uri="{FF2B5EF4-FFF2-40B4-BE49-F238E27FC236}">
                <a16:creationId xmlns:a16="http://schemas.microsoft.com/office/drawing/2014/main" id="{90B4FD81-F0E3-440F-B7B4-37434869A1E6}"/>
              </a:ext>
            </a:extLst>
          </p:cNvPr>
          <p:cNvSpPr>
            <a:spLocks noGrp="1"/>
          </p:cNvSpPr>
          <p:nvPr>
            <p:ph type="title"/>
          </p:nvPr>
        </p:nvSpPr>
        <p:spPr>
          <a:xfrm>
            <a:off x="673100" y="1100092"/>
            <a:ext cx="10766044" cy="1325563"/>
          </a:xfrm>
        </p:spPr>
        <p:txBody>
          <a:bodyPr/>
          <a:lstStyle/>
          <a:p>
            <a:r>
              <a:rPr lang="nl-NL" sz="3400" dirty="0" smtClean="0"/>
              <a:t>Signaleren</a:t>
            </a:r>
            <a:endParaRPr lang="nl-NL" sz="3400" dirty="0"/>
          </a:p>
        </p:txBody>
      </p:sp>
      <p:sp>
        <p:nvSpPr>
          <p:cNvPr id="23" name="Rechthoek 22"/>
          <p:cNvSpPr/>
          <p:nvPr/>
        </p:nvSpPr>
        <p:spPr>
          <a:xfrm>
            <a:off x="3012618" y="1494209"/>
            <a:ext cx="3416462" cy="53732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400" b="1" dirty="0" smtClean="0"/>
              <a:t>Passend</a:t>
            </a:r>
            <a:endParaRPr lang="nl-NL" sz="3400" b="1"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309003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sz="3400" dirty="0" smtClean="0"/>
              <a:t>Signaleren </a:t>
            </a:r>
            <a:endParaRPr lang="nl-NL" sz="3400" dirty="0"/>
          </a:p>
        </p:txBody>
      </p:sp>
      <p:graphicFrame>
        <p:nvGraphicFramePr>
          <p:cNvPr id="8" name="Diagram 7"/>
          <p:cNvGraphicFramePr/>
          <p:nvPr>
            <p:extLst>
              <p:ext uri="{D42A27DB-BD31-4B8C-83A1-F6EECF244321}">
                <p14:modId xmlns:p14="http://schemas.microsoft.com/office/powerpoint/2010/main" val="1065987902"/>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Rechte verbindingslijn met pijl 6"/>
          <p:cNvCxnSpPr/>
          <p:nvPr/>
        </p:nvCxnSpPr>
        <p:spPr>
          <a:xfrm>
            <a:off x="914400" y="4515644"/>
            <a:ext cx="10524744" cy="0"/>
          </a:xfrm>
          <a:prstGeom prst="straightConnector1">
            <a:avLst/>
          </a:prstGeom>
          <a:ln w="57150">
            <a:solidFill>
              <a:srgbClr val="003741"/>
            </a:solidFill>
            <a:tailEnd type="triangle"/>
          </a:ln>
        </p:spPr>
        <p:style>
          <a:lnRef idx="1">
            <a:schemeClr val="accent1"/>
          </a:lnRef>
          <a:fillRef idx="0">
            <a:schemeClr val="accent1"/>
          </a:fillRef>
          <a:effectRef idx="0">
            <a:schemeClr val="accent1"/>
          </a:effectRef>
          <a:fontRef idx="minor">
            <a:schemeClr val="tx1"/>
          </a:fontRef>
        </p:style>
      </p:cxnSp>
      <p:sp>
        <p:nvSpPr>
          <p:cNvPr id="22" name="Tekstvak 21"/>
          <p:cNvSpPr txBox="1"/>
          <p:nvPr/>
        </p:nvSpPr>
        <p:spPr>
          <a:xfrm>
            <a:off x="219338" y="3728937"/>
            <a:ext cx="1390124" cy="369332"/>
          </a:xfrm>
          <a:prstGeom prst="rect">
            <a:avLst/>
          </a:prstGeom>
          <a:noFill/>
        </p:spPr>
        <p:txBody>
          <a:bodyPr wrap="none" rtlCol="0">
            <a:spAutoFit/>
          </a:bodyPr>
          <a:lstStyle/>
          <a:p>
            <a:r>
              <a:rPr lang="nl-NL" dirty="0" smtClean="0"/>
              <a:t>Symptomen</a:t>
            </a:r>
            <a:endParaRPr lang="nl-NL" dirty="0"/>
          </a:p>
        </p:txBody>
      </p:sp>
      <p:sp>
        <p:nvSpPr>
          <p:cNvPr id="23" name="Tekstvak 22"/>
          <p:cNvSpPr txBox="1"/>
          <p:nvPr/>
        </p:nvSpPr>
        <p:spPr>
          <a:xfrm>
            <a:off x="1040573" y="3154292"/>
            <a:ext cx="1098378" cy="369332"/>
          </a:xfrm>
          <a:prstGeom prst="rect">
            <a:avLst/>
          </a:prstGeom>
          <a:noFill/>
        </p:spPr>
        <p:txBody>
          <a:bodyPr wrap="none" rtlCol="0">
            <a:spAutoFit/>
          </a:bodyPr>
          <a:lstStyle/>
          <a:p>
            <a:r>
              <a:rPr lang="nl-NL" dirty="0" smtClean="0"/>
              <a:t>Diagnose</a:t>
            </a:r>
            <a:endParaRPr lang="nl-NL" dirty="0"/>
          </a:p>
        </p:txBody>
      </p:sp>
      <p:sp>
        <p:nvSpPr>
          <p:cNvPr id="24" name="Tekstvak 23"/>
          <p:cNvSpPr txBox="1"/>
          <p:nvPr/>
        </p:nvSpPr>
        <p:spPr>
          <a:xfrm>
            <a:off x="1419755" y="3725854"/>
            <a:ext cx="2390888" cy="369332"/>
          </a:xfrm>
          <a:prstGeom prst="rect">
            <a:avLst/>
          </a:prstGeom>
          <a:noFill/>
        </p:spPr>
        <p:txBody>
          <a:bodyPr wrap="square" rtlCol="0">
            <a:spAutoFit/>
          </a:bodyPr>
          <a:lstStyle/>
          <a:p>
            <a:pPr algn="ctr"/>
            <a:r>
              <a:rPr lang="nl-NL" dirty="0" smtClean="0"/>
              <a:t>Gesprek oncoloog</a:t>
            </a:r>
          </a:p>
        </p:txBody>
      </p:sp>
      <p:sp>
        <p:nvSpPr>
          <p:cNvPr id="26" name="Bijschrift met pijl-omhoog 25"/>
          <p:cNvSpPr/>
          <p:nvPr/>
        </p:nvSpPr>
        <p:spPr>
          <a:xfrm>
            <a:off x="2294777" y="4526471"/>
            <a:ext cx="1807535" cy="976493"/>
          </a:xfrm>
          <a:prstGeom prst="upArrowCallout">
            <a:avLst>
              <a:gd name="adj1" fmla="val 25000"/>
              <a:gd name="adj2" fmla="val 25000"/>
              <a:gd name="adj3" fmla="val 22822"/>
              <a:gd name="adj4" fmla="val 45378"/>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Kantelmoment</a:t>
            </a:r>
            <a:endParaRPr lang="nl-NL" dirty="0"/>
          </a:p>
        </p:txBody>
      </p:sp>
      <p:sp>
        <p:nvSpPr>
          <p:cNvPr id="27" name="Tekstvak 26"/>
          <p:cNvSpPr txBox="1"/>
          <p:nvPr/>
        </p:nvSpPr>
        <p:spPr>
          <a:xfrm>
            <a:off x="8442285" y="3126896"/>
            <a:ext cx="2055448" cy="923330"/>
          </a:xfrm>
          <a:prstGeom prst="rect">
            <a:avLst/>
          </a:prstGeom>
          <a:noFill/>
        </p:spPr>
        <p:txBody>
          <a:bodyPr wrap="square" rtlCol="0">
            <a:spAutoFit/>
          </a:bodyPr>
          <a:lstStyle/>
          <a:p>
            <a:pPr algn="ctr"/>
            <a:r>
              <a:rPr lang="nl-NL" dirty="0" smtClean="0"/>
              <a:t>Behandeling slaat niet aan, nieuwe koers kiezen</a:t>
            </a:r>
            <a:endParaRPr lang="nl-NL" dirty="0"/>
          </a:p>
        </p:txBody>
      </p:sp>
      <p:sp>
        <p:nvSpPr>
          <p:cNvPr id="28" name="Bijschrift met pijl-omhoog 27"/>
          <p:cNvSpPr/>
          <p:nvPr/>
        </p:nvSpPr>
        <p:spPr>
          <a:xfrm>
            <a:off x="8533421" y="4506891"/>
            <a:ext cx="1807535" cy="996073"/>
          </a:xfrm>
          <a:prstGeom prst="upArrowCallout">
            <a:avLst>
              <a:gd name="adj1" fmla="val 25000"/>
              <a:gd name="adj2" fmla="val 25000"/>
              <a:gd name="adj3" fmla="val 22822"/>
              <a:gd name="adj4" fmla="val 45378"/>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Kantelmoment</a:t>
            </a:r>
            <a:endParaRPr lang="nl-NL" dirty="0"/>
          </a:p>
        </p:txBody>
      </p:sp>
      <p:sp>
        <p:nvSpPr>
          <p:cNvPr id="29" name="Rechthoek 28"/>
          <p:cNvSpPr/>
          <p:nvPr/>
        </p:nvSpPr>
        <p:spPr>
          <a:xfrm>
            <a:off x="4187372" y="5058957"/>
            <a:ext cx="4245801" cy="45729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Tussentijds</a:t>
            </a:r>
            <a:endParaRPr lang="nl-NL" dirty="0">
              <a:solidFill>
                <a:schemeClr val="tx1"/>
              </a:solidFill>
            </a:endParaRPr>
          </a:p>
        </p:txBody>
      </p:sp>
      <p:sp>
        <p:nvSpPr>
          <p:cNvPr id="30" name="Rechthoek 29"/>
          <p:cNvSpPr/>
          <p:nvPr/>
        </p:nvSpPr>
        <p:spPr>
          <a:xfrm>
            <a:off x="10441204" y="5050009"/>
            <a:ext cx="1340571" cy="4529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tx1"/>
                </a:solidFill>
              </a:rPr>
              <a:t>Tussentijds</a:t>
            </a:r>
            <a:endParaRPr lang="nl-NL" dirty="0">
              <a:solidFill>
                <a:schemeClr val="tx1"/>
              </a:solidFill>
            </a:endParaRPr>
          </a:p>
        </p:txBody>
      </p:sp>
      <p:grpSp>
        <p:nvGrpSpPr>
          <p:cNvPr id="43" name="Groep 42"/>
          <p:cNvGrpSpPr/>
          <p:nvPr/>
        </p:nvGrpSpPr>
        <p:grpSpPr>
          <a:xfrm>
            <a:off x="827922" y="4057542"/>
            <a:ext cx="212651" cy="557186"/>
            <a:chOff x="827922" y="4057542"/>
            <a:chExt cx="212651" cy="557186"/>
          </a:xfrm>
        </p:grpSpPr>
        <p:sp>
          <p:nvSpPr>
            <p:cNvPr id="31" name="Ovaal 30"/>
            <p:cNvSpPr/>
            <p:nvPr/>
          </p:nvSpPr>
          <p:spPr>
            <a:xfrm>
              <a:off x="827922" y="4402077"/>
              <a:ext cx="212651" cy="212651"/>
            </a:xfrm>
            <a:prstGeom prst="ellipse">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8" name="Rechte verbindingslijn 37"/>
            <p:cNvCxnSpPr/>
            <p:nvPr/>
          </p:nvCxnSpPr>
          <p:spPr>
            <a:xfrm flipH="1" flipV="1">
              <a:off x="935916" y="4057542"/>
              <a:ext cx="0" cy="355293"/>
            </a:xfrm>
            <a:prstGeom prst="line">
              <a:avLst/>
            </a:prstGeom>
            <a:ln w="38100">
              <a:solidFill>
                <a:srgbClr val="003741"/>
              </a:solidFill>
            </a:ln>
          </p:spPr>
          <p:style>
            <a:lnRef idx="1">
              <a:schemeClr val="dk1"/>
            </a:lnRef>
            <a:fillRef idx="0">
              <a:schemeClr val="dk1"/>
            </a:fillRef>
            <a:effectRef idx="0">
              <a:schemeClr val="dk1"/>
            </a:effectRef>
            <a:fontRef idx="minor">
              <a:schemeClr val="tx1"/>
            </a:fontRef>
          </p:style>
        </p:cxnSp>
      </p:grpSp>
      <p:sp>
        <p:nvSpPr>
          <p:cNvPr id="56" name="Tekstvak 55"/>
          <p:cNvSpPr txBox="1"/>
          <p:nvPr/>
        </p:nvSpPr>
        <p:spPr>
          <a:xfrm>
            <a:off x="5494277" y="3399845"/>
            <a:ext cx="2552632" cy="646331"/>
          </a:xfrm>
          <a:prstGeom prst="rect">
            <a:avLst/>
          </a:prstGeom>
          <a:noFill/>
        </p:spPr>
        <p:txBody>
          <a:bodyPr wrap="square" rtlCol="0">
            <a:spAutoFit/>
          </a:bodyPr>
          <a:lstStyle/>
          <a:p>
            <a:pPr algn="ctr"/>
            <a:r>
              <a:rPr lang="nl-NL" dirty="0" smtClean="0"/>
              <a:t>Blijven signaleren of behandeling passend is</a:t>
            </a:r>
            <a:endParaRPr lang="nl-NL" dirty="0"/>
          </a:p>
        </p:txBody>
      </p:sp>
      <p:sp>
        <p:nvSpPr>
          <p:cNvPr id="39" name="Rechthoek 38"/>
          <p:cNvSpPr/>
          <p:nvPr/>
        </p:nvSpPr>
        <p:spPr>
          <a:xfrm>
            <a:off x="3012618" y="1494209"/>
            <a:ext cx="5535992" cy="53732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400" b="1" dirty="0" smtClean="0"/>
              <a:t>Verschillende momenten</a:t>
            </a:r>
            <a:endParaRPr lang="nl-NL" sz="3400" b="1" dirty="0"/>
          </a:p>
        </p:txBody>
      </p:sp>
      <p:grpSp>
        <p:nvGrpSpPr>
          <p:cNvPr id="33" name="Groep 32"/>
          <p:cNvGrpSpPr/>
          <p:nvPr/>
        </p:nvGrpSpPr>
        <p:grpSpPr>
          <a:xfrm>
            <a:off x="1451564" y="3574297"/>
            <a:ext cx="212651" cy="1041777"/>
            <a:chOff x="827922" y="3572951"/>
            <a:chExt cx="212651" cy="1041777"/>
          </a:xfrm>
        </p:grpSpPr>
        <p:sp>
          <p:nvSpPr>
            <p:cNvPr id="34" name="Ovaal 33"/>
            <p:cNvSpPr/>
            <p:nvPr/>
          </p:nvSpPr>
          <p:spPr>
            <a:xfrm>
              <a:off x="827922" y="4402077"/>
              <a:ext cx="212651" cy="212651"/>
            </a:xfrm>
            <a:prstGeom prst="ellipse">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5" name="Rechte verbindingslijn 34"/>
            <p:cNvCxnSpPr/>
            <p:nvPr/>
          </p:nvCxnSpPr>
          <p:spPr>
            <a:xfrm flipH="1" flipV="1">
              <a:off x="934163" y="3572951"/>
              <a:ext cx="1836" cy="839885"/>
            </a:xfrm>
            <a:prstGeom prst="line">
              <a:avLst/>
            </a:prstGeom>
            <a:ln w="38100">
              <a:solidFill>
                <a:srgbClr val="003741"/>
              </a:solidFill>
            </a:ln>
          </p:spPr>
          <p:style>
            <a:lnRef idx="1">
              <a:schemeClr val="dk1"/>
            </a:lnRef>
            <a:fillRef idx="0">
              <a:schemeClr val="dk1"/>
            </a:fillRef>
            <a:effectRef idx="0">
              <a:schemeClr val="dk1"/>
            </a:effectRef>
            <a:fontRef idx="minor">
              <a:schemeClr val="tx1"/>
            </a:fontRef>
          </p:style>
        </p:cxnSp>
      </p:grpSp>
      <p:grpSp>
        <p:nvGrpSpPr>
          <p:cNvPr id="36" name="Groep 35"/>
          <p:cNvGrpSpPr/>
          <p:nvPr/>
        </p:nvGrpSpPr>
        <p:grpSpPr>
          <a:xfrm>
            <a:off x="2508874" y="4073152"/>
            <a:ext cx="212651" cy="557186"/>
            <a:chOff x="827922" y="4057542"/>
            <a:chExt cx="212651" cy="557186"/>
          </a:xfrm>
        </p:grpSpPr>
        <p:sp>
          <p:nvSpPr>
            <p:cNvPr id="37" name="Ovaal 36"/>
            <p:cNvSpPr/>
            <p:nvPr/>
          </p:nvSpPr>
          <p:spPr>
            <a:xfrm>
              <a:off x="827922" y="4402077"/>
              <a:ext cx="212651" cy="212651"/>
            </a:xfrm>
            <a:prstGeom prst="ellipse">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0" name="Rechte verbindingslijn 39"/>
            <p:cNvCxnSpPr/>
            <p:nvPr/>
          </p:nvCxnSpPr>
          <p:spPr>
            <a:xfrm flipH="1" flipV="1">
              <a:off x="935916" y="4057542"/>
              <a:ext cx="0" cy="355293"/>
            </a:xfrm>
            <a:prstGeom prst="line">
              <a:avLst/>
            </a:prstGeom>
            <a:ln w="38100">
              <a:solidFill>
                <a:srgbClr val="003741"/>
              </a:solidFill>
            </a:ln>
          </p:spPr>
          <p:style>
            <a:lnRef idx="1">
              <a:schemeClr val="dk1"/>
            </a:lnRef>
            <a:fillRef idx="0">
              <a:schemeClr val="dk1"/>
            </a:fillRef>
            <a:effectRef idx="0">
              <a:schemeClr val="dk1"/>
            </a:effectRef>
            <a:fontRef idx="minor">
              <a:schemeClr val="tx1"/>
            </a:fontRef>
          </p:style>
        </p:cxnSp>
      </p:grpSp>
      <p:grpSp>
        <p:nvGrpSpPr>
          <p:cNvPr id="41" name="Groep 40"/>
          <p:cNvGrpSpPr/>
          <p:nvPr/>
        </p:nvGrpSpPr>
        <p:grpSpPr>
          <a:xfrm>
            <a:off x="6666711" y="4064048"/>
            <a:ext cx="212651" cy="557186"/>
            <a:chOff x="827922" y="4057542"/>
            <a:chExt cx="212651" cy="557186"/>
          </a:xfrm>
        </p:grpSpPr>
        <p:sp>
          <p:nvSpPr>
            <p:cNvPr id="42" name="Ovaal 41"/>
            <p:cNvSpPr/>
            <p:nvPr/>
          </p:nvSpPr>
          <p:spPr>
            <a:xfrm>
              <a:off x="827922" y="4402077"/>
              <a:ext cx="212651" cy="212651"/>
            </a:xfrm>
            <a:prstGeom prst="ellipse">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7" name="Rechte verbindingslijn 56"/>
            <p:cNvCxnSpPr/>
            <p:nvPr/>
          </p:nvCxnSpPr>
          <p:spPr>
            <a:xfrm flipH="1" flipV="1">
              <a:off x="935916" y="4057542"/>
              <a:ext cx="0" cy="355293"/>
            </a:xfrm>
            <a:prstGeom prst="line">
              <a:avLst/>
            </a:prstGeom>
            <a:ln w="38100">
              <a:solidFill>
                <a:srgbClr val="003741"/>
              </a:solidFill>
            </a:ln>
          </p:spPr>
          <p:style>
            <a:lnRef idx="1">
              <a:schemeClr val="dk1"/>
            </a:lnRef>
            <a:fillRef idx="0">
              <a:schemeClr val="dk1"/>
            </a:fillRef>
            <a:effectRef idx="0">
              <a:schemeClr val="dk1"/>
            </a:effectRef>
            <a:fontRef idx="minor">
              <a:schemeClr val="tx1"/>
            </a:fontRef>
          </p:style>
        </p:cxnSp>
      </p:grpSp>
      <p:grpSp>
        <p:nvGrpSpPr>
          <p:cNvPr id="58" name="Groep 57"/>
          <p:cNvGrpSpPr/>
          <p:nvPr/>
        </p:nvGrpSpPr>
        <p:grpSpPr>
          <a:xfrm>
            <a:off x="9346051" y="4024270"/>
            <a:ext cx="212651" cy="557186"/>
            <a:chOff x="827922" y="4057542"/>
            <a:chExt cx="212651" cy="557186"/>
          </a:xfrm>
        </p:grpSpPr>
        <p:sp>
          <p:nvSpPr>
            <p:cNvPr id="59" name="Ovaal 58"/>
            <p:cNvSpPr/>
            <p:nvPr/>
          </p:nvSpPr>
          <p:spPr>
            <a:xfrm>
              <a:off x="827922" y="4402077"/>
              <a:ext cx="212651" cy="212651"/>
            </a:xfrm>
            <a:prstGeom prst="ellipse">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0" name="Rechte verbindingslijn 59"/>
            <p:cNvCxnSpPr/>
            <p:nvPr/>
          </p:nvCxnSpPr>
          <p:spPr>
            <a:xfrm flipH="1" flipV="1">
              <a:off x="935916" y="4057542"/>
              <a:ext cx="0" cy="355293"/>
            </a:xfrm>
            <a:prstGeom prst="line">
              <a:avLst/>
            </a:prstGeom>
            <a:ln w="38100">
              <a:solidFill>
                <a:srgbClr val="003741"/>
              </a:solidFill>
            </a:ln>
          </p:spPr>
          <p:style>
            <a:lnRef idx="1">
              <a:schemeClr val="dk1"/>
            </a:lnRef>
            <a:fillRef idx="0">
              <a:schemeClr val="dk1"/>
            </a:fillRef>
            <a:effectRef idx="0">
              <a:schemeClr val="dk1"/>
            </a:effectRef>
            <a:fontRef idx="minor">
              <a:schemeClr val="tx1"/>
            </a:fontRef>
          </p:style>
        </p:cxnSp>
      </p:grpSp>
      <p:grpSp>
        <p:nvGrpSpPr>
          <p:cNvPr id="64" name="Groep 63"/>
          <p:cNvGrpSpPr/>
          <p:nvPr/>
        </p:nvGrpSpPr>
        <p:grpSpPr>
          <a:xfrm>
            <a:off x="3689890" y="3588561"/>
            <a:ext cx="212651" cy="1041777"/>
            <a:chOff x="827922" y="3572951"/>
            <a:chExt cx="212651" cy="1041777"/>
          </a:xfrm>
        </p:grpSpPr>
        <p:sp>
          <p:nvSpPr>
            <p:cNvPr id="65" name="Ovaal 64"/>
            <p:cNvSpPr/>
            <p:nvPr/>
          </p:nvSpPr>
          <p:spPr>
            <a:xfrm>
              <a:off x="827922" y="4402077"/>
              <a:ext cx="212651" cy="212651"/>
            </a:xfrm>
            <a:prstGeom prst="ellipse">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66" name="Rechte verbindingslijn 65"/>
            <p:cNvCxnSpPr/>
            <p:nvPr/>
          </p:nvCxnSpPr>
          <p:spPr>
            <a:xfrm flipH="1" flipV="1">
              <a:off x="934163" y="3572951"/>
              <a:ext cx="1836" cy="839885"/>
            </a:xfrm>
            <a:prstGeom prst="line">
              <a:avLst/>
            </a:prstGeom>
            <a:ln w="38100">
              <a:solidFill>
                <a:srgbClr val="003741"/>
              </a:solidFill>
            </a:ln>
          </p:spPr>
          <p:style>
            <a:lnRef idx="1">
              <a:schemeClr val="dk1"/>
            </a:lnRef>
            <a:fillRef idx="0">
              <a:schemeClr val="dk1"/>
            </a:fillRef>
            <a:effectRef idx="0">
              <a:schemeClr val="dk1"/>
            </a:effectRef>
            <a:fontRef idx="minor">
              <a:schemeClr val="tx1"/>
            </a:fontRef>
          </p:style>
        </p:cxnSp>
      </p:grpSp>
      <p:sp>
        <p:nvSpPr>
          <p:cNvPr id="67" name="Tekstvak 66"/>
          <p:cNvSpPr txBox="1"/>
          <p:nvPr/>
        </p:nvSpPr>
        <p:spPr>
          <a:xfrm>
            <a:off x="2881292" y="3207376"/>
            <a:ext cx="2018501" cy="369332"/>
          </a:xfrm>
          <a:prstGeom prst="rect">
            <a:avLst/>
          </a:prstGeom>
          <a:noFill/>
        </p:spPr>
        <p:txBody>
          <a:bodyPr wrap="none" rtlCol="0">
            <a:spAutoFit/>
          </a:bodyPr>
          <a:lstStyle/>
          <a:p>
            <a:r>
              <a:rPr lang="nl-NL" dirty="0" smtClean="0"/>
              <a:t>Start behandeling</a:t>
            </a:r>
            <a:endParaRPr lang="nl-NL" dirty="0"/>
          </a:p>
        </p:txBody>
      </p:sp>
      <p:sp>
        <p:nvSpPr>
          <p:cNvPr id="44"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3111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Kennismaken</a:t>
            </a:r>
            <a:endParaRPr lang="nl-NL" dirty="0"/>
          </a:p>
        </p:txBody>
      </p:sp>
      <p:sp>
        <p:nvSpPr>
          <p:cNvPr id="5" name="Tijdelijke aanduiding voor inhoud 4"/>
          <p:cNvSpPr>
            <a:spLocks noGrp="1"/>
          </p:cNvSpPr>
          <p:nvPr>
            <p:ph sz="half" idx="2"/>
          </p:nvPr>
        </p:nvSpPr>
        <p:spPr>
          <a:xfrm>
            <a:off x="2154323" y="2528048"/>
            <a:ext cx="7803597" cy="3751308"/>
          </a:xfrm>
        </p:spPr>
        <p:txBody>
          <a:bodyPr/>
          <a:lstStyle/>
          <a:p>
            <a:pPr marL="0" indent="0" algn="ctr">
              <a:buNone/>
            </a:pPr>
            <a:r>
              <a:rPr lang="en-US" sz="4000" dirty="0" smtClean="0"/>
              <a:t>“Wat </a:t>
            </a:r>
            <a:r>
              <a:rPr lang="en-US" sz="4000" dirty="0" err="1" smtClean="0"/>
              <a:t>staat</a:t>
            </a:r>
            <a:r>
              <a:rPr lang="en-US" sz="4000" dirty="0" smtClean="0"/>
              <a:t> </a:t>
            </a:r>
            <a:r>
              <a:rPr lang="en-US" sz="4000" dirty="0" err="1" smtClean="0"/>
              <a:t>symbool</a:t>
            </a:r>
            <a:r>
              <a:rPr lang="en-US" sz="4000" dirty="0" smtClean="0"/>
              <a:t> </a:t>
            </a:r>
            <a:r>
              <a:rPr lang="en-US" sz="4000" dirty="0" err="1" smtClean="0"/>
              <a:t>voor</a:t>
            </a:r>
            <a:r>
              <a:rPr lang="en-US" sz="4000" dirty="0" smtClean="0"/>
              <a:t> </a:t>
            </a:r>
            <a:r>
              <a:rPr lang="en-US" sz="4000" dirty="0" err="1" smtClean="0"/>
              <a:t>jouw</a:t>
            </a:r>
            <a:r>
              <a:rPr lang="en-US" sz="4000" dirty="0" smtClean="0"/>
              <a:t> </a:t>
            </a:r>
            <a:r>
              <a:rPr lang="en-US" sz="4000" dirty="0" err="1" smtClean="0"/>
              <a:t>rol</a:t>
            </a:r>
            <a:r>
              <a:rPr lang="en-US" sz="4000" dirty="0" smtClean="0"/>
              <a:t> in de </a:t>
            </a:r>
            <a:r>
              <a:rPr lang="en-US" sz="4000" dirty="0" err="1" smtClean="0"/>
              <a:t>besluitvorming</a:t>
            </a:r>
            <a:r>
              <a:rPr lang="en-US" sz="4000" dirty="0" smtClean="0"/>
              <a:t> over de </a:t>
            </a:r>
            <a:r>
              <a:rPr lang="en-US" sz="4000" dirty="0" err="1" smtClean="0"/>
              <a:t>oncologische</a:t>
            </a:r>
            <a:r>
              <a:rPr lang="en-US" sz="4000" dirty="0" smtClean="0"/>
              <a:t> </a:t>
            </a:r>
            <a:r>
              <a:rPr lang="en-US" sz="4000" dirty="0" err="1" smtClean="0"/>
              <a:t>behandeling</a:t>
            </a:r>
            <a:r>
              <a:rPr lang="en-US" sz="4000" dirty="0" smtClean="0"/>
              <a:t>?” </a:t>
            </a:r>
            <a:endParaRPr lang="nl-NL" sz="4000"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355236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sz="3400" dirty="0" smtClean="0"/>
              <a:t>Signaleren</a:t>
            </a:r>
            <a:endParaRPr lang="nl-NL" sz="3400" dirty="0"/>
          </a:p>
        </p:txBody>
      </p:sp>
      <p:sp>
        <p:nvSpPr>
          <p:cNvPr id="5" name="Tijdelijke aanduiding voor inhoud 4"/>
          <p:cNvSpPr>
            <a:spLocks noGrp="1"/>
          </p:cNvSpPr>
          <p:nvPr>
            <p:ph sz="half" idx="2"/>
          </p:nvPr>
        </p:nvSpPr>
        <p:spPr>
          <a:xfrm>
            <a:off x="771831" y="2232297"/>
            <a:ext cx="10744200" cy="3587954"/>
          </a:xfrm>
        </p:spPr>
        <p:txBody>
          <a:bodyPr/>
          <a:lstStyle/>
          <a:p>
            <a:r>
              <a:rPr lang="nl-NL" dirty="0" smtClean="0"/>
              <a:t>Luisteren</a:t>
            </a:r>
          </a:p>
          <a:p>
            <a:r>
              <a:rPr lang="nl-NL" dirty="0" smtClean="0"/>
              <a:t>Exploreren</a:t>
            </a:r>
            <a:endParaRPr lang="nl-NL" sz="2000" dirty="0" smtClean="0"/>
          </a:p>
          <a:p>
            <a:pPr lvl="1"/>
            <a:r>
              <a:rPr lang="nl-NL" sz="2000" dirty="0"/>
              <a:t>Samenvatten</a:t>
            </a:r>
          </a:p>
          <a:p>
            <a:pPr lvl="1"/>
            <a:r>
              <a:rPr lang="nl-NL" sz="2000" dirty="0" smtClean="0"/>
              <a:t>Open </a:t>
            </a:r>
            <a:r>
              <a:rPr lang="nl-NL" sz="2000" dirty="0"/>
              <a:t>vragen </a:t>
            </a:r>
            <a:r>
              <a:rPr lang="nl-NL" sz="2000" dirty="0" smtClean="0"/>
              <a:t>stellen en doorvragen</a:t>
            </a:r>
            <a:endParaRPr lang="nl-NL" sz="2000" dirty="0"/>
          </a:p>
          <a:p>
            <a:pPr lvl="1"/>
            <a:r>
              <a:rPr lang="nl-NL" sz="2000" dirty="0" smtClean="0"/>
              <a:t>Reflecteren</a:t>
            </a:r>
          </a:p>
          <a:p>
            <a:r>
              <a:rPr lang="nl-NL" dirty="0" smtClean="0"/>
              <a:t>Uitdagingen</a:t>
            </a:r>
          </a:p>
          <a:p>
            <a:pPr lvl="1"/>
            <a:r>
              <a:rPr lang="nl-NL" sz="1800" dirty="0" smtClean="0"/>
              <a:t>Voorkomen verwarring bij patiënt</a:t>
            </a:r>
          </a:p>
          <a:p>
            <a:pPr lvl="1"/>
            <a:r>
              <a:rPr lang="nl-NL" sz="1800" dirty="0" smtClean="0"/>
              <a:t>Afvallen specialist </a:t>
            </a:r>
          </a:p>
          <a:p>
            <a:pPr lvl="1"/>
            <a:r>
              <a:rPr lang="nl-NL" sz="1800" dirty="0" smtClean="0"/>
              <a:t>…</a:t>
            </a:r>
            <a:endParaRPr lang="nl-NL" sz="1600" dirty="0"/>
          </a:p>
          <a:p>
            <a:endParaRPr lang="nl-NL" sz="1800" dirty="0" smtClean="0"/>
          </a:p>
        </p:txBody>
      </p:sp>
      <p:graphicFrame>
        <p:nvGraphicFramePr>
          <p:cNvPr id="8" name="Diagram 7"/>
          <p:cNvGraphicFramePr/>
          <p:nvPr>
            <p:extLst>
              <p:ext uri="{D42A27DB-BD31-4B8C-83A1-F6EECF244321}">
                <p14:modId xmlns:p14="http://schemas.microsoft.com/office/powerpoint/2010/main" val="1065987902"/>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hthoek 6"/>
          <p:cNvSpPr/>
          <p:nvPr/>
        </p:nvSpPr>
        <p:spPr>
          <a:xfrm>
            <a:off x="3012618" y="1494209"/>
            <a:ext cx="3416462" cy="53732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400" b="1" dirty="0" smtClean="0"/>
              <a:t>Vaardigheden</a:t>
            </a:r>
            <a:endParaRPr lang="nl-NL" sz="3400" b="1" dirty="0"/>
          </a:p>
        </p:txBody>
      </p:sp>
      <p:sp>
        <p:nvSpPr>
          <p:cNvPr id="10"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31493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Meneer de Wit</a:t>
            </a:r>
            <a:endParaRPr lang="nl-NL" dirty="0"/>
          </a:p>
        </p:txBody>
      </p:sp>
      <p:sp>
        <p:nvSpPr>
          <p:cNvPr id="3" name="Rechthoek 2"/>
          <p:cNvSpPr/>
          <p:nvPr/>
        </p:nvSpPr>
        <p:spPr>
          <a:xfrm>
            <a:off x="3048000" y="3105835"/>
            <a:ext cx="6096000" cy="369332"/>
          </a:xfrm>
          <a:prstGeom prst="rect">
            <a:avLst/>
          </a:prstGeom>
        </p:spPr>
        <p:txBody>
          <a:bodyPr>
            <a:spAutoFit/>
          </a:bodyPr>
          <a:lstStyle/>
          <a:p>
            <a:pPr algn="ctr"/>
            <a:r>
              <a:rPr lang="nl-NL" dirty="0" smtClean="0">
                <a:hlinkClick r:id="rId3"/>
              </a:rPr>
              <a:t>Meneer de Wit (animatie)</a:t>
            </a:r>
            <a:endParaRPr lang="nl-NL" dirty="0"/>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graphicFrame>
        <p:nvGraphicFramePr>
          <p:cNvPr id="7" name="Diagram 6"/>
          <p:cNvGraphicFramePr/>
          <p:nvPr>
            <p:extLst>
              <p:ext uri="{D42A27DB-BD31-4B8C-83A1-F6EECF244321}">
                <p14:modId xmlns:p14="http://schemas.microsoft.com/office/powerpoint/2010/main" val="1820237601"/>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6628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Aanvullen</a:t>
            </a:r>
            <a:endParaRPr lang="nl-NL" dirty="0"/>
          </a:p>
        </p:txBody>
      </p:sp>
      <p:sp>
        <p:nvSpPr>
          <p:cNvPr id="8" name="Tekstvak 7"/>
          <p:cNvSpPr txBox="1"/>
          <p:nvPr/>
        </p:nvSpPr>
        <p:spPr>
          <a:xfrm>
            <a:off x="1941407" y="2698924"/>
            <a:ext cx="8229430" cy="2677656"/>
          </a:xfrm>
          <a:prstGeom prst="rect">
            <a:avLst/>
          </a:prstGeom>
          <a:solidFill>
            <a:srgbClr val="CED9E5"/>
          </a:solidFill>
        </p:spPr>
        <p:txBody>
          <a:bodyPr wrap="square" rtlCol="0">
            <a:spAutoFit/>
          </a:bodyPr>
          <a:lstStyle/>
          <a:p>
            <a:pPr algn="ctr"/>
            <a:r>
              <a:rPr lang="nl-NL" sz="2800" dirty="0" smtClean="0"/>
              <a:t>“</a:t>
            </a:r>
            <a:r>
              <a:rPr lang="nl-NL" sz="2800" dirty="0"/>
              <a:t>Als er mensen voor me zitten en ik heb het gevoel dat ze nog twijfelen dat ze de bijwerkingen heel heftig vinden, dan zeg ik ook dat er een keuze is. Maar dat het ook een keuze is om te starten en dat starten niet betekent dat je het af moet </a:t>
            </a:r>
            <a:r>
              <a:rPr lang="nl-NL" sz="2800" dirty="0" smtClean="0"/>
              <a:t>maken ” </a:t>
            </a:r>
            <a:r>
              <a:rPr lang="nl-NL" sz="2800" dirty="0"/>
              <a:t> </a:t>
            </a:r>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graphicFrame>
        <p:nvGraphicFramePr>
          <p:cNvPr id="7" name="Diagram 6"/>
          <p:cNvGraphicFramePr/>
          <p:nvPr>
            <p:extLst>
              <p:ext uri="{D42A27DB-BD31-4B8C-83A1-F6EECF244321}">
                <p14:modId xmlns:p14="http://schemas.microsoft.com/office/powerpoint/2010/main" val="1833243130"/>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658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sz="3400" dirty="0" smtClean="0"/>
              <a:t>Aanvullen</a:t>
            </a:r>
            <a:endParaRPr lang="nl-NL" sz="3400" dirty="0"/>
          </a:p>
        </p:txBody>
      </p:sp>
      <p:sp>
        <p:nvSpPr>
          <p:cNvPr id="5" name="Tijdelijke aanduiding voor inhoud 4"/>
          <p:cNvSpPr>
            <a:spLocks noGrp="1"/>
          </p:cNvSpPr>
          <p:nvPr>
            <p:ph sz="half" idx="2"/>
          </p:nvPr>
        </p:nvSpPr>
        <p:spPr>
          <a:xfrm>
            <a:off x="711200" y="2476294"/>
            <a:ext cx="10744200" cy="3192985"/>
          </a:xfrm>
        </p:spPr>
        <p:txBody>
          <a:bodyPr/>
          <a:lstStyle/>
          <a:p>
            <a:r>
              <a:rPr lang="nl-NL" dirty="0" smtClean="0"/>
              <a:t>Keuzebewustzijn creëren</a:t>
            </a:r>
          </a:p>
          <a:p>
            <a:pPr lvl="1"/>
            <a:r>
              <a:rPr lang="nl-NL" dirty="0" smtClean="0"/>
              <a:t>Keuze opties</a:t>
            </a:r>
          </a:p>
          <a:p>
            <a:pPr lvl="1"/>
            <a:r>
              <a:rPr lang="nl-NL" dirty="0" smtClean="0"/>
              <a:t>Stem van patiënt van belang</a:t>
            </a:r>
          </a:p>
          <a:p>
            <a:pPr lvl="1"/>
            <a:r>
              <a:rPr lang="nl-NL" dirty="0" smtClean="0"/>
              <a:t>Mogelijkheid om tussentijds te stoppen of veranderen</a:t>
            </a:r>
          </a:p>
          <a:p>
            <a:pPr lvl="1"/>
            <a:r>
              <a:rPr lang="nl-NL" dirty="0" smtClean="0"/>
              <a:t>Mogelijkheid om af te zien van ziektegerichte behandeling</a:t>
            </a:r>
          </a:p>
          <a:p>
            <a:pPr lvl="1"/>
            <a:endParaRPr lang="nl-NL" dirty="0"/>
          </a:p>
        </p:txBody>
      </p:sp>
      <p:graphicFrame>
        <p:nvGraphicFramePr>
          <p:cNvPr id="9" name="Diagram 8"/>
          <p:cNvGraphicFramePr/>
          <p:nvPr>
            <p:extLst>
              <p:ext uri="{D42A27DB-BD31-4B8C-83A1-F6EECF244321}">
                <p14:modId xmlns:p14="http://schemas.microsoft.com/office/powerpoint/2010/main" val="887138049"/>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hoek 5"/>
          <p:cNvSpPr/>
          <p:nvPr/>
        </p:nvSpPr>
        <p:spPr>
          <a:xfrm>
            <a:off x="3012618" y="1494209"/>
            <a:ext cx="3416462" cy="53732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400" b="1" dirty="0" smtClean="0"/>
              <a:t>Bewust</a:t>
            </a:r>
            <a:endParaRPr lang="nl-NL" sz="3400" b="1"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595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Opties palliatieve oncologie</a:t>
            </a:r>
            <a:endParaRPr lang="nl-NL" dirty="0"/>
          </a:p>
        </p:txBody>
      </p:sp>
      <p:sp>
        <p:nvSpPr>
          <p:cNvPr id="4" name="Rechthoek 3"/>
          <p:cNvSpPr/>
          <p:nvPr/>
        </p:nvSpPr>
        <p:spPr>
          <a:xfrm>
            <a:off x="1497874" y="2182643"/>
            <a:ext cx="3936275" cy="1750423"/>
          </a:xfrm>
          <a:prstGeom prst="rect">
            <a:avLst/>
          </a:prstGeom>
          <a:solidFill>
            <a:srgbClr val="003741"/>
          </a:solidFill>
          <a:ln>
            <a:solidFill>
              <a:srgbClr val="003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Behandeling gericht op het verlichten van </a:t>
            </a:r>
            <a:r>
              <a:rPr lang="nl-NL" dirty="0" smtClean="0"/>
              <a:t>klachten</a:t>
            </a:r>
            <a:endParaRPr lang="nl-NL" dirty="0"/>
          </a:p>
        </p:txBody>
      </p:sp>
      <p:sp>
        <p:nvSpPr>
          <p:cNvPr id="10" name="Rechthoek 9"/>
          <p:cNvSpPr/>
          <p:nvPr/>
        </p:nvSpPr>
        <p:spPr>
          <a:xfrm>
            <a:off x="6258923" y="2182643"/>
            <a:ext cx="3936275" cy="1750423"/>
          </a:xfrm>
          <a:prstGeom prst="rect">
            <a:avLst/>
          </a:prstGeom>
          <a:solidFill>
            <a:srgbClr val="003741"/>
          </a:solidFill>
          <a:ln>
            <a:solidFill>
              <a:srgbClr val="003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Behandeling gericht op het verlichten van klachten</a:t>
            </a:r>
            <a:endParaRPr lang="nl-NL" dirty="0"/>
          </a:p>
        </p:txBody>
      </p:sp>
      <p:sp>
        <p:nvSpPr>
          <p:cNvPr id="11" name="Rechthoek 10"/>
          <p:cNvSpPr/>
          <p:nvPr/>
        </p:nvSpPr>
        <p:spPr>
          <a:xfrm>
            <a:off x="6258923" y="4096737"/>
            <a:ext cx="3936275" cy="1750423"/>
          </a:xfrm>
          <a:prstGeom prst="rect">
            <a:avLst/>
          </a:prstGeom>
          <a:solidFill>
            <a:srgbClr val="003741"/>
          </a:solidFill>
          <a:ln>
            <a:solidFill>
              <a:srgbClr val="003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Behandeling om de </a:t>
            </a:r>
          </a:p>
          <a:p>
            <a:pPr algn="ctr"/>
            <a:r>
              <a:rPr lang="nl-NL" dirty="0" smtClean="0"/>
              <a:t>ziekte te remmen</a:t>
            </a:r>
            <a:endParaRPr lang="nl-NL" dirty="0"/>
          </a:p>
        </p:txBody>
      </p:sp>
      <p:sp>
        <p:nvSpPr>
          <p:cNvPr id="6" name="Plus 5"/>
          <p:cNvSpPr/>
          <p:nvPr/>
        </p:nvSpPr>
        <p:spPr>
          <a:xfrm>
            <a:off x="7769860" y="3550115"/>
            <a:ext cx="914400" cy="914400"/>
          </a:xfrm>
          <a:prstGeom prst="mathPlus">
            <a:avLst/>
          </a:prstGeom>
          <a:solidFill>
            <a:srgbClr val="E89E00"/>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NL"/>
          </a:p>
        </p:txBody>
      </p:sp>
      <p:graphicFrame>
        <p:nvGraphicFramePr>
          <p:cNvPr id="9" name="Diagram 8"/>
          <p:cNvGraphicFramePr/>
          <p:nvPr>
            <p:extLst>
              <p:ext uri="{D42A27DB-BD31-4B8C-83A1-F6EECF244321}">
                <p14:modId xmlns:p14="http://schemas.microsoft.com/office/powerpoint/2010/main" val="3189563644"/>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10436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sz="3400" dirty="0" smtClean="0"/>
              <a:t>Aanvullen</a:t>
            </a:r>
            <a:endParaRPr lang="nl-NL" sz="3400" dirty="0"/>
          </a:p>
        </p:txBody>
      </p:sp>
      <p:sp>
        <p:nvSpPr>
          <p:cNvPr id="5" name="Tijdelijke aanduiding voor inhoud 4"/>
          <p:cNvSpPr>
            <a:spLocks noGrp="1"/>
          </p:cNvSpPr>
          <p:nvPr>
            <p:ph sz="half" idx="2"/>
          </p:nvPr>
        </p:nvSpPr>
        <p:spPr>
          <a:xfrm>
            <a:off x="711200" y="2476295"/>
            <a:ext cx="10744200" cy="2552588"/>
          </a:xfrm>
        </p:spPr>
        <p:txBody>
          <a:bodyPr/>
          <a:lstStyle/>
          <a:p>
            <a:r>
              <a:rPr lang="nl-NL" dirty="0" smtClean="0"/>
              <a:t>Uitleggen en concreter maken</a:t>
            </a:r>
          </a:p>
          <a:p>
            <a:r>
              <a:rPr lang="nl-NL" dirty="0" smtClean="0"/>
              <a:t>Betekenis geven aan bijwerkingen</a:t>
            </a:r>
          </a:p>
          <a:p>
            <a:r>
              <a:rPr lang="nl-NL" dirty="0" smtClean="0"/>
              <a:t>Informatie structuren/aanvullen</a:t>
            </a:r>
          </a:p>
          <a:p>
            <a:pPr lvl="1"/>
            <a:r>
              <a:rPr lang="nl-NL" dirty="0" smtClean="0"/>
              <a:t>Kort</a:t>
            </a:r>
            <a:r>
              <a:rPr lang="nl-NL" dirty="0"/>
              <a:t>; ‘hapklare brokken’</a:t>
            </a:r>
          </a:p>
          <a:p>
            <a:pPr lvl="1"/>
            <a:r>
              <a:rPr lang="nl-NL" dirty="0"/>
              <a:t>Begrijpelijke taal</a:t>
            </a:r>
          </a:p>
          <a:p>
            <a:pPr lvl="1"/>
            <a:r>
              <a:rPr lang="nl-NL" dirty="0" smtClean="0"/>
              <a:t>Samenvatten</a:t>
            </a:r>
            <a:endParaRPr lang="nl-NL" dirty="0"/>
          </a:p>
          <a:p>
            <a:pPr lvl="1"/>
            <a:r>
              <a:rPr lang="nl-NL" dirty="0"/>
              <a:t>Geen monoloog; contact met de patiënt blijven </a:t>
            </a:r>
            <a:r>
              <a:rPr lang="nl-NL" dirty="0" smtClean="0"/>
              <a:t>houden</a:t>
            </a:r>
          </a:p>
          <a:p>
            <a:pPr lvl="1"/>
            <a:r>
              <a:rPr lang="nl-NL" dirty="0" smtClean="0"/>
              <a:t>Grenzen aangeven van eigen kennis</a:t>
            </a:r>
            <a:endParaRPr lang="nl-NL" dirty="0"/>
          </a:p>
        </p:txBody>
      </p:sp>
      <p:graphicFrame>
        <p:nvGraphicFramePr>
          <p:cNvPr id="9" name="Diagram 8"/>
          <p:cNvGraphicFramePr/>
          <p:nvPr>
            <p:extLst>
              <p:ext uri="{D42A27DB-BD31-4B8C-83A1-F6EECF244321}">
                <p14:modId xmlns:p14="http://schemas.microsoft.com/office/powerpoint/2010/main" val="887138049"/>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hoek 5"/>
          <p:cNvSpPr/>
          <p:nvPr/>
        </p:nvSpPr>
        <p:spPr>
          <a:xfrm>
            <a:off x="3012618" y="1494209"/>
            <a:ext cx="3416462" cy="53732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400" b="1" dirty="0" smtClean="0"/>
              <a:t>Geïnformeerd</a:t>
            </a:r>
            <a:endParaRPr lang="nl-NL" sz="3400" b="1"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30335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sz="3400" dirty="0" smtClean="0"/>
              <a:t>Aanvullen</a:t>
            </a:r>
            <a:endParaRPr lang="nl-NL" sz="3400" dirty="0"/>
          </a:p>
        </p:txBody>
      </p:sp>
      <p:sp>
        <p:nvSpPr>
          <p:cNvPr id="5" name="Tijdelijke aanduiding voor inhoud 4"/>
          <p:cNvSpPr>
            <a:spLocks noGrp="1"/>
          </p:cNvSpPr>
          <p:nvPr>
            <p:ph sz="half" idx="2"/>
          </p:nvPr>
        </p:nvSpPr>
        <p:spPr>
          <a:xfrm>
            <a:off x="673100" y="2214746"/>
            <a:ext cx="9810496" cy="2552588"/>
          </a:xfrm>
        </p:spPr>
        <p:txBody>
          <a:bodyPr/>
          <a:lstStyle/>
          <a:p>
            <a:pPr marL="0" indent="0">
              <a:buNone/>
            </a:pPr>
            <a:r>
              <a:rPr lang="en-US" dirty="0" err="1" smtClean="0"/>
              <a:t>Wanneer</a:t>
            </a:r>
            <a:r>
              <a:rPr lang="en-US" dirty="0" smtClean="0"/>
              <a:t> </a:t>
            </a:r>
            <a:r>
              <a:rPr lang="en-US" dirty="0" err="1" smtClean="0"/>
              <a:t>patiënt</a:t>
            </a:r>
            <a:r>
              <a:rPr lang="en-US" dirty="0" smtClean="0"/>
              <a:t> nog </a:t>
            </a:r>
            <a:r>
              <a:rPr lang="en-US" dirty="0" err="1" smtClean="0"/>
              <a:t>keuze</a:t>
            </a:r>
            <a:r>
              <a:rPr lang="en-US" dirty="0" smtClean="0"/>
              <a:t> </a:t>
            </a:r>
            <a:r>
              <a:rPr lang="en-US" dirty="0" err="1" smtClean="0"/>
              <a:t>moet</a:t>
            </a:r>
            <a:r>
              <a:rPr lang="en-US" dirty="0" smtClean="0"/>
              <a:t> </a:t>
            </a:r>
            <a:r>
              <a:rPr lang="en-US" dirty="0" err="1" smtClean="0"/>
              <a:t>maken</a:t>
            </a:r>
            <a:r>
              <a:rPr lang="en-US" dirty="0" smtClean="0"/>
              <a:t> of </a:t>
            </a:r>
            <a:r>
              <a:rPr lang="en-US" dirty="0" err="1" smtClean="0"/>
              <a:t>twijfelt</a:t>
            </a:r>
            <a:r>
              <a:rPr lang="en-US" dirty="0" smtClean="0"/>
              <a:t>:</a:t>
            </a:r>
            <a:endParaRPr lang="nl-NL" dirty="0" smtClean="0"/>
          </a:p>
          <a:p>
            <a:r>
              <a:rPr lang="nl-NL" dirty="0" smtClean="0"/>
              <a:t>Waarden verhelderen</a:t>
            </a:r>
          </a:p>
          <a:p>
            <a:pPr lvl="1"/>
            <a:r>
              <a:rPr lang="nl-NL" dirty="0" smtClean="0"/>
              <a:t>Wat vindt de patiënt belangrijk?</a:t>
            </a:r>
          </a:p>
          <a:p>
            <a:pPr lvl="1"/>
            <a:r>
              <a:rPr lang="nl-NL" dirty="0" smtClean="0"/>
              <a:t>Waar moet behandeling (niet) toe leiden? </a:t>
            </a:r>
          </a:p>
          <a:p>
            <a:pPr lvl="1"/>
            <a:r>
              <a:rPr lang="nl-NL" dirty="0" smtClean="0"/>
              <a:t>Waar wil de patiënt zich de komende tijd vooral op richten?</a:t>
            </a:r>
          </a:p>
          <a:p>
            <a:r>
              <a:rPr lang="nl-NL" dirty="0" smtClean="0"/>
              <a:t>Wikken en wegen</a:t>
            </a:r>
          </a:p>
          <a:p>
            <a:pPr lvl="1"/>
            <a:r>
              <a:rPr lang="nl-NL" dirty="0" smtClean="0"/>
              <a:t>Voors en tegens op een rij (</a:t>
            </a:r>
            <a:r>
              <a:rPr lang="nl-NL" dirty="0" err="1"/>
              <a:t>d</a:t>
            </a:r>
            <a:r>
              <a:rPr lang="nl-NL" dirty="0" err="1" smtClean="0"/>
              <a:t>ecisional</a:t>
            </a:r>
            <a:r>
              <a:rPr lang="nl-NL" dirty="0" smtClean="0"/>
              <a:t> </a:t>
            </a:r>
            <a:r>
              <a:rPr lang="nl-NL" dirty="0" err="1" smtClean="0"/>
              <a:t>balance</a:t>
            </a:r>
            <a:r>
              <a:rPr lang="nl-NL" dirty="0" smtClean="0"/>
              <a:t>)</a:t>
            </a:r>
          </a:p>
          <a:p>
            <a:pPr lvl="1"/>
            <a:r>
              <a:rPr lang="nl-NL" dirty="0" smtClean="0"/>
              <a:t>Hoeveel wil de patiënt inleveren voor de behandeling?</a:t>
            </a:r>
            <a:endParaRPr lang="nl-NL" dirty="0"/>
          </a:p>
        </p:txBody>
      </p:sp>
      <p:graphicFrame>
        <p:nvGraphicFramePr>
          <p:cNvPr id="9" name="Diagram 8"/>
          <p:cNvGraphicFramePr/>
          <p:nvPr>
            <p:extLst>
              <p:ext uri="{D42A27DB-BD31-4B8C-83A1-F6EECF244321}">
                <p14:modId xmlns:p14="http://schemas.microsoft.com/office/powerpoint/2010/main" val="887138049"/>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hthoek 5"/>
          <p:cNvSpPr/>
          <p:nvPr/>
        </p:nvSpPr>
        <p:spPr>
          <a:xfrm>
            <a:off x="3012618" y="1494209"/>
            <a:ext cx="3416462" cy="53732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400" b="1" dirty="0" smtClean="0"/>
              <a:t>Passend</a:t>
            </a:r>
            <a:endParaRPr lang="nl-NL" sz="3400" b="1"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342314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en-US" dirty="0" smtClean="0"/>
              <a:t>v</a:t>
            </a:r>
            <a:endParaRPr lang="nl-NL" dirty="0"/>
          </a:p>
        </p:txBody>
      </p:sp>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98358819"/>
              </p:ext>
            </p:extLst>
          </p:nvPr>
        </p:nvGraphicFramePr>
        <p:xfrm>
          <a:off x="673100" y="1313452"/>
          <a:ext cx="10744200" cy="3845560"/>
        </p:xfrm>
        <a:graphic>
          <a:graphicData uri="http://schemas.openxmlformats.org/drawingml/2006/table">
            <a:tbl>
              <a:tblPr firstRow="1" bandRow="1">
                <a:tableStyleId>{00A15C55-8517-42AA-B614-E9B94910E393}</a:tableStyleId>
              </a:tblPr>
              <a:tblGrid>
                <a:gridCol w="3581400">
                  <a:extLst>
                    <a:ext uri="{9D8B030D-6E8A-4147-A177-3AD203B41FA5}">
                      <a16:colId xmlns:a16="http://schemas.microsoft.com/office/drawing/2014/main" val="1340916978"/>
                    </a:ext>
                  </a:extLst>
                </a:gridCol>
                <a:gridCol w="3581400">
                  <a:extLst>
                    <a:ext uri="{9D8B030D-6E8A-4147-A177-3AD203B41FA5}">
                      <a16:colId xmlns:a16="http://schemas.microsoft.com/office/drawing/2014/main" val="1851410606"/>
                    </a:ext>
                  </a:extLst>
                </a:gridCol>
                <a:gridCol w="3581400">
                  <a:extLst>
                    <a:ext uri="{9D8B030D-6E8A-4147-A177-3AD203B41FA5}">
                      <a16:colId xmlns:a16="http://schemas.microsoft.com/office/drawing/2014/main" val="3040315049"/>
                    </a:ext>
                  </a:extLst>
                </a:gridCol>
              </a:tblGrid>
              <a:tr h="370840">
                <a:tc>
                  <a:txBody>
                    <a:bodyPr/>
                    <a:lstStyle/>
                    <a:p>
                      <a:endParaRPr lang="nl-NL" dirty="0"/>
                    </a:p>
                  </a:txBody>
                  <a:tcPr>
                    <a:solidFill>
                      <a:srgbClr val="E89E00"/>
                    </a:solidFill>
                  </a:tcPr>
                </a:tc>
                <a:tc>
                  <a:txBody>
                    <a:bodyPr/>
                    <a:lstStyle/>
                    <a:p>
                      <a:r>
                        <a:rPr lang="nl-NL" dirty="0" smtClean="0"/>
                        <a:t>Voordelen</a:t>
                      </a:r>
                      <a:endParaRPr lang="nl-NL" dirty="0"/>
                    </a:p>
                  </a:txBody>
                  <a:tcPr>
                    <a:solidFill>
                      <a:srgbClr val="E89E00"/>
                    </a:solidFill>
                  </a:tcPr>
                </a:tc>
                <a:tc>
                  <a:txBody>
                    <a:bodyPr/>
                    <a:lstStyle/>
                    <a:p>
                      <a:r>
                        <a:rPr lang="nl-NL" dirty="0" smtClean="0"/>
                        <a:t>Nadelen</a:t>
                      </a:r>
                      <a:endParaRPr lang="nl-NL" dirty="0"/>
                    </a:p>
                  </a:txBody>
                  <a:tcPr>
                    <a:solidFill>
                      <a:srgbClr val="E89E00"/>
                    </a:solidFill>
                  </a:tcPr>
                </a:tc>
                <a:extLst>
                  <a:ext uri="{0D108BD9-81ED-4DB2-BD59-A6C34878D82A}">
                    <a16:rowId xmlns:a16="http://schemas.microsoft.com/office/drawing/2014/main" val="3509432912"/>
                  </a:ext>
                </a:extLst>
              </a:tr>
              <a:tr h="370840">
                <a:tc>
                  <a:txBody>
                    <a:bodyPr/>
                    <a:lstStyle/>
                    <a:p>
                      <a:endParaRPr lang="nl-NL" sz="2300" dirty="0" smtClean="0"/>
                    </a:p>
                  </a:txBody>
                  <a:tcPr/>
                </a:tc>
                <a:tc>
                  <a:txBody>
                    <a:bodyPr/>
                    <a:lstStyle/>
                    <a:p>
                      <a:endParaRPr lang="nl-NL" dirty="0" smtClean="0"/>
                    </a:p>
                    <a:p>
                      <a:endParaRPr lang="nl-NL" dirty="0" smtClean="0"/>
                    </a:p>
                    <a:p>
                      <a:endParaRPr lang="nl-NL" dirty="0" smtClean="0"/>
                    </a:p>
                    <a:p>
                      <a:endParaRPr lang="nl-NL" dirty="0" smtClean="0"/>
                    </a:p>
                    <a:p>
                      <a:endParaRPr lang="nl-NL" dirty="0" smtClean="0"/>
                    </a:p>
                    <a:p>
                      <a:endParaRPr lang="nl-NL" dirty="0" smtClean="0"/>
                    </a:p>
                    <a:p>
                      <a:endParaRPr lang="nl-NL" dirty="0" smtClean="0"/>
                    </a:p>
                  </a:txBody>
                  <a:tcPr/>
                </a:tc>
                <a:tc>
                  <a:txBody>
                    <a:bodyPr/>
                    <a:lstStyle/>
                    <a:p>
                      <a:endParaRPr lang="nl-NL" baseline="0" dirty="0" smtClean="0"/>
                    </a:p>
                  </a:txBody>
                  <a:tcPr/>
                </a:tc>
                <a:extLst>
                  <a:ext uri="{0D108BD9-81ED-4DB2-BD59-A6C34878D82A}">
                    <a16:rowId xmlns:a16="http://schemas.microsoft.com/office/drawing/2014/main" val="1063699053"/>
                  </a:ext>
                </a:extLst>
              </a:tr>
              <a:tr h="370840">
                <a:tc>
                  <a:txBody>
                    <a:bodyPr/>
                    <a:lstStyle/>
                    <a:p>
                      <a:endParaRPr lang="nl-NL" sz="23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dirty="0" smtClean="0"/>
                    </a:p>
                  </a:txBody>
                  <a:tcPr/>
                </a:tc>
                <a:tc>
                  <a:txBody>
                    <a:bodyPr/>
                    <a:lstStyle/>
                    <a:p>
                      <a:endParaRPr lang="nl-NL" dirty="0"/>
                    </a:p>
                  </a:txBody>
                  <a:tcPr/>
                </a:tc>
                <a:extLst>
                  <a:ext uri="{0D108BD9-81ED-4DB2-BD59-A6C34878D82A}">
                    <a16:rowId xmlns:a16="http://schemas.microsoft.com/office/drawing/2014/main" val="384644089"/>
                  </a:ext>
                </a:extLst>
              </a:tr>
            </a:tbl>
          </a:graphicData>
        </a:graphic>
      </p:graphicFrame>
      <p:graphicFrame>
        <p:nvGraphicFramePr>
          <p:cNvPr id="9" name="Diagram 8"/>
          <p:cNvGraphicFramePr/>
          <p:nvPr>
            <p:extLst>
              <p:ext uri="{D42A27DB-BD31-4B8C-83A1-F6EECF244321}">
                <p14:modId xmlns:p14="http://schemas.microsoft.com/office/powerpoint/2010/main" val="950778905"/>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2203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en-US" dirty="0" smtClean="0"/>
              <a:t>v</a:t>
            </a:r>
            <a:endParaRPr lang="nl-NL" dirty="0"/>
          </a:p>
        </p:txBody>
      </p:sp>
      <p:graphicFrame>
        <p:nvGraphicFramePr>
          <p:cNvPr id="4" name="Tijdelijke aanduiding voor inhoud 3"/>
          <p:cNvGraphicFramePr>
            <a:graphicFrameLocks noGrp="1"/>
          </p:cNvGraphicFramePr>
          <p:nvPr>
            <p:ph sz="half" idx="2"/>
            <p:extLst>
              <p:ext uri="{D42A27DB-BD31-4B8C-83A1-F6EECF244321}">
                <p14:modId xmlns:p14="http://schemas.microsoft.com/office/powerpoint/2010/main" val="1407808402"/>
              </p:ext>
            </p:extLst>
          </p:nvPr>
        </p:nvGraphicFramePr>
        <p:xfrm>
          <a:off x="673100" y="1313452"/>
          <a:ext cx="10744200" cy="3845560"/>
        </p:xfrm>
        <a:graphic>
          <a:graphicData uri="http://schemas.openxmlformats.org/drawingml/2006/table">
            <a:tbl>
              <a:tblPr firstRow="1" bandRow="1">
                <a:tableStyleId>{00A15C55-8517-42AA-B614-E9B94910E393}</a:tableStyleId>
              </a:tblPr>
              <a:tblGrid>
                <a:gridCol w="3581400">
                  <a:extLst>
                    <a:ext uri="{9D8B030D-6E8A-4147-A177-3AD203B41FA5}">
                      <a16:colId xmlns:a16="http://schemas.microsoft.com/office/drawing/2014/main" val="1340916978"/>
                    </a:ext>
                  </a:extLst>
                </a:gridCol>
                <a:gridCol w="3581400">
                  <a:extLst>
                    <a:ext uri="{9D8B030D-6E8A-4147-A177-3AD203B41FA5}">
                      <a16:colId xmlns:a16="http://schemas.microsoft.com/office/drawing/2014/main" val="1851410606"/>
                    </a:ext>
                  </a:extLst>
                </a:gridCol>
                <a:gridCol w="3581400">
                  <a:extLst>
                    <a:ext uri="{9D8B030D-6E8A-4147-A177-3AD203B41FA5}">
                      <a16:colId xmlns:a16="http://schemas.microsoft.com/office/drawing/2014/main" val="3040315049"/>
                    </a:ext>
                  </a:extLst>
                </a:gridCol>
              </a:tblGrid>
              <a:tr h="370840">
                <a:tc>
                  <a:txBody>
                    <a:bodyPr/>
                    <a:lstStyle/>
                    <a:p>
                      <a:endParaRPr lang="nl-NL" dirty="0"/>
                    </a:p>
                  </a:txBody>
                  <a:tcPr>
                    <a:solidFill>
                      <a:srgbClr val="E89E00"/>
                    </a:solidFill>
                  </a:tcPr>
                </a:tc>
                <a:tc>
                  <a:txBody>
                    <a:bodyPr/>
                    <a:lstStyle/>
                    <a:p>
                      <a:r>
                        <a:rPr lang="nl-NL" dirty="0" smtClean="0"/>
                        <a:t>Voordelen</a:t>
                      </a:r>
                      <a:endParaRPr lang="nl-NL" dirty="0"/>
                    </a:p>
                  </a:txBody>
                  <a:tcPr>
                    <a:solidFill>
                      <a:srgbClr val="E89E00"/>
                    </a:solidFill>
                  </a:tcPr>
                </a:tc>
                <a:tc>
                  <a:txBody>
                    <a:bodyPr/>
                    <a:lstStyle/>
                    <a:p>
                      <a:r>
                        <a:rPr lang="nl-NL" dirty="0" smtClean="0"/>
                        <a:t>Nadelen</a:t>
                      </a:r>
                      <a:endParaRPr lang="nl-NL" dirty="0"/>
                    </a:p>
                  </a:txBody>
                  <a:tcPr>
                    <a:solidFill>
                      <a:srgbClr val="E89E00"/>
                    </a:solidFill>
                  </a:tcPr>
                </a:tc>
                <a:extLst>
                  <a:ext uri="{0D108BD9-81ED-4DB2-BD59-A6C34878D82A}">
                    <a16:rowId xmlns:a16="http://schemas.microsoft.com/office/drawing/2014/main" val="3509432912"/>
                  </a:ext>
                </a:extLst>
              </a:tr>
              <a:tr h="370840">
                <a:tc>
                  <a:txBody>
                    <a:bodyPr/>
                    <a:lstStyle/>
                    <a:p>
                      <a:r>
                        <a:rPr lang="nl-NL" sz="2300" dirty="0" smtClean="0"/>
                        <a:t>Behandeling</a:t>
                      </a:r>
                      <a:r>
                        <a:rPr lang="nl-NL" sz="2300" baseline="0" dirty="0" smtClean="0"/>
                        <a:t> gericht op klachten</a:t>
                      </a:r>
                      <a:endParaRPr lang="nl-NL" sz="2300" b="1" dirty="0"/>
                    </a:p>
                  </a:txBody>
                  <a:tcPr/>
                </a:tc>
                <a:tc>
                  <a:txBody>
                    <a:bodyPr/>
                    <a:lstStyle/>
                    <a:p>
                      <a:r>
                        <a:rPr lang="en-US" dirty="0" err="1" smtClean="0"/>
                        <a:t>Helemaal</a:t>
                      </a:r>
                      <a:r>
                        <a:rPr lang="en-US" baseline="0" dirty="0" smtClean="0"/>
                        <a:t> </a:t>
                      </a:r>
                      <a:r>
                        <a:rPr lang="en-US" baseline="0" dirty="0" err="1" smtClean="0"/>
                        <a:t>gericht</a:t>
                      </a:r>
                      <a:r>
                        <a:rPr lang="en-US" baseline="0" dirty="0" smtClean="0"/>
                        <a:t> op </a:t>
                      </a:r>
                      <a:r>
                        <a:rPr lang="en-US" baseline="0" dirty="0" err="1" smtClean="0"/>
                        <a:t>verlichten</a:t>
                      </a:r>
                      <a:r>
                        <a:rPr lang="en-US" baseline="0" dirty="0" smtClean="0"/>
                        <a:t> </a:t>
                      </a:r>
                      <a:r>
                        <a:rPr lang="en-US" baseline="0" dirty="0" err="1" smtClean="0"/>
                        <a:t>klachten</a:t>
                      </a:r>
                      <a:endParaRPr lang="nl-NL" dirty="0" smtClean="0"/>
                    </a:p>
                    <a:p>
                      <a:endParaRPr lang="nl-NL" dirty="0" smtClean="0"/>
                    </a:p>
                    <a:p>
                      <a:r>
                        <a:rPr lang="nl-NL" dirty="0" smtClean="0"/>
                        <a:t>Niet ‘extra’</a:t>
                      </a:r>
                      <a:r>
                        <a:rPr lang="nl-NL" baseline="0" dirty="0" smtClean="0"/>
                        <a:t> ziek maken</a:t>
                      </a:r>
                    </a:p>
                    <a:p>
                      <a:r>
                        <a:rPr lang="nl-NL" baseline="0" dirty="0" smtClean="0"/>
                        <a:t/>
                      </a:r>
                      <a:br>
                        <a:rPr lang="nl-NL" baseline="0" dirty="0" smtClean="0"/>
                      </a:br>
                      <a:r>
                        <a:rPr lang="nl-NL" baseline="0" dirty="0" smtClean="0"/>
                        <a:t>Zo min mogelijk belastende medische behandeling</a:t>
                      </a:r>
                      <a:endParaRPr lang="nl-NL" dirty="0" smtClean="0"/>
                    </a:p>
                  </a:txBody>
                  <a:tcPr/>
                </a:tc>
                <a:tc>
                  <a:txBody>
                    <a:bodyPr/>
                    <a:lstStyle/>
                    <a:p>
                      <a:r>
                        <a:rPr lang="nl-NL" baseline="0" dirty="0" smtClean="0"/>
                        <a:t>Tumor niet geremd/verkleind:</a:t>
                      </a:r>
                    </a:p>
                    <a:p>
                      <a:pPr marL="285750" indent="-285750">
                        <a:buFontTx/>
                        <a:buChar char="-"/>
                      </a:pPr>
                      <a:r>
                        <a:rPr lang="en-US" baseline="0" dirty="0" err="1" smtClean="0"/>
                        <a:t>Klachten</a:t>
                      </a:r>
                      <a:r>
                        <a:rPr lang="en-US" baseline="0" dirty="0" smtClean="0"/>
                        <a:t> </a:t>
                      </a:r>
                      <a:r>
                        <a:rPr lang="en-US" baseline="0" dirty="0" err="1" smtClean="0"/>
                        <a:t>komen</a:t>
                      </a:r>
                      <a:r>
                        <a:rPr lang="en-US" baseline="0" dirty="0" smtClean="0"/>
                        <a:t>/</a:t>
                      </a:r>
                      <a:r>
                        <a:rPr lang="en-US" baseline="0" dirty="0" err="1" smtClean="0"/>
                        <a:t>verergeren</a:t>
                      </a:r>
                      <a:r>
                        <a:rPr lang="en-US" baseline="0" dirty="0" smtClean="0"/>
                        <a:t> </a:t>
                      </a:r>
                      <a:r>
                        <a:rPr lang="en-US" baseline="0" dirty="0" err="1" smtClean="0"/>
                        <a:t>mogelijk</a:t>
                      </a:r>
                      <a:r>
                        <a:rPr lang="en-US" baseline="0" dirty="0" smtClean="0"/>
                        <a:t> </a:t>
                      </a:r>
                      <a:r>
                        <a:rPr lang="en-US" baseline="0" dirty="0" err="1" smtClean="0"/>
                        <a:t>eerder</a:t>
                      </a:r>
                      <a:endParaRPr lang="en-US" baseline="0" dirty="0" smtClean="0"/>
                    </a:p>
                    <a:p>
                      <a:pPr marL="285750" indent="-285750">
                        <a:buFontTx/>
                        <a:buChar char="-"/>
                      </a:pPr>
                      <a:r>
                        <a:rPr lang="en-US" baseline="0" dirty="0" err="1" smtClean="0"/>
                        <a:t>Overlijden</a:t>
                      </a:r>
                      <a:r>
                        <a:rPr lang="en-US" baseline="0" dirty="0" smtClean="0"/>
                        <a:t> </a:t>
                      </a:r>
                      <a:r>
                        <a:rPr lang="en-US" baseline="0" dirty="0" err="1" smtClean="0"/>
                        <a:t>aan</a:t>
                      </a:r>
                      <a:r>
                        <a:rPr lang="en-US" baseline="0" dirty="0" smtClean="0"/>
                        <a:t> </a:t>
                      </a:r>
                      <a:r>
                        <a:rPr lang="en-US" baseline="0" dirty="0" err="1" smtClean="0"/>
                        <a:t>ziekte</a:t>
                      </a:r>
                      <a:r>
                        <a:rPr lang="en-US" baseline="0" dirty="0" smtClean="0"/>
                        <a:t> </a:t>
                      </a:r>
                      <a:r>
                        <a:rPr lang="en-US" baseline="0" dirty="0" err="1" smtClean="0"/>
                        <a:t>komt</a:t>
                      </a:r>
                      <a:r>
                        <a:rPr lang="en-US" baseline="0" dirty="0" smtClean="0"/>
                        <a:t> </a:t>
                      </a:r>
                      <a:r>
                        <a:rPr lang="en-US" baseline="0" dirty="0" err="1" smtClean="0"/>
                        <a:t>mogelijk</a:t>
                      </a:r>
                      <a:r>
                        <a:rPr lang="en-US" baseline="0" dirty="0" smtClean="0"/>
                        <a:t> </a:t>
                      </a:r>
                      <a:r>
                        <a:rPr lang="en-US" baseline="0" dirty="0" err="1" smtClean="0"/>
                        <a:t>eerder</a:t>
                      </a:r>
                      <a:endParaRPr lang="nl-NL" baseline="0" dirty="0" smtClean="0"/>
                    </a:p>
                  </a:txBody>
                  <a:tcPr/>
                </a:tc>
                <a:extLst>
                  <a:ext uri="{0D108BD9-81ED-4DB2-BD59-A6C34878D82A}">
                    <a16:rowId xmlns:a16="http://schemas.microsoft.com/office/drawing/2014/main" val="1063699053"/>
                  </a:ext>
                </a:extLst>
              </a:tr>
              <a:tr h="370840">
                <a:tc>
                  <a:txBody>
                    <a:bodyPr/>
                    <a:lstStyle/>
                    <a:p>
                      <a:r>
                        <a:rPr lang="nl-NL" sz="2300" dirty="0" smtClean="0"/>
                        <a:t>Behandeling</a:t>
                      </a:r>
                      <a:r>
                        <a:rPr lang="nl-NL" sz="2300" baseline="0" dirty="0" smtClean="0"/>
                        <a:t> gericht op klachten </a:t>
                      </a:r>
                      <a:r>
                        <a:rPr lang="nl-NL" sz="2300" dirty="0" smtClean="0"/>
                        <a:t>plus systemische</a:t>
                      </a:r>
                      <a:r>
                        <a:rPr lang="nl-NL" sz="2300" baseline="0" dirty="0" smtClean="0"/>
                        <a:t> </a:t>
                      </a:r>
                      <a:r>
                        <a:rPr lang="nl-NL" sz="2300" dirty="0" smtClean="0"/>
                        <a:t>therapie</a:t>
                      </a:r>
                      <a:endParaRPr lang="nl-NL" sz="23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Kans op remmen/verkleinen tumor:</a:t>
                      </a:r>
                      <a:endParaRPr lang="nl-NL" dirty="0" smtClean="0"/>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l-NL" dirty="0" smtClean="0"/>
                        <a:t>Dat kan k</a:t>
                      </a:r>
                      <a:r>
                        <a:rPr lang="nl-NL" baseline="0" dirty="0" smtClean="0"/>
                        <a:t>lachten verlichten/uitstellen</a:t>
                      </a:r>
                    </a:p>
                    <a:p>
                      <a:pPr marL="285750" marR="0" indent="-285750" algn="l" defTabSz="914400" rtl="0" eaLnBrk="1" fontAlgn="auto" latinLnBrk="0" hangingPunct="1">
                        <a:lnSpc>
                          <a:spcPct val="100000"/>
                        </a:lnSpc>
                        <a:spcBef>
                          <a:spcPts val="0"/>
                        </a:spcBef>
                        <a:spcAft>
                          <a:spcPts val="0"/>
                        </a:spcAft>
                        <a:buClrTx/>
                        <a:buSzTx/>
                        <a:buFontTx/>
                        <a:buChar char="-"/>
                        <a:tabLst/>
                        <a:defRPr/>
                      </a:pPr>
                      <a:r>
                        <a:rPr lang="nl-NL" baseline="0" dirty="0" smtClean="0"/>
                        <a:t>Dat kan leven verlengen</a:t>
                      </a:r>
                    </a:p>
                  </a:txBody>
                  <a:tcPr/>
                </a:tc>
                <a:tc>
                  <a:txBody>
                    <a:bodyPr/>
                    <a:lstStyle/>
                    <a:p>
                      <a:r>
                        <a:rPr lang="nl-NL" dirty="0" smtClean="0"/>
                        <a:t>Bijwerkingen (kansen en ernst)</a:t>
                      </a:r>
                    </a:p>
                    <a:p>
                      <a:endParaRPr lang="nl-NL" dirty="0" smtClean="0"/>
                    </a:p>
                    <a:p>
                      <a:r>
                        <a:rPr lang="nl-NL" dirty="0" smtClean="0"/>
                        <a:t>Belasting</a:t>
                      </a:r>
                      <a:r>
                        <a:rPr lang="nl-NL" baseline="0" dirty="0" smtClean="0"/>
                        <a:t> van behandeling (ziekenhuisbezoek, kuurschema’s)</a:t>
                      </a:r>
                      <a:endParaRPr lang="nl-NL" dirty="0"/>
                    </a:p>
                  </a:txBody>
                  <a:tcPr/>
                </a:tc>
                <a:extLst>
                  <a:ext uri="{0D108BD9-81ED-4DB2-BD59-A6C34878D82A}">
                    <a16:rowId xmlns:a16="http://schemas.microsoft.com/office/drawing/2014/main" val="384644089"/>
                  </a:ext>
                </a:extLst>
              </a:tr>
            </a:tbl>
          </a:graphicData>
        </a:graphic>
      </p:graphicFrame>
      <p:graphicFrame>
        <p:nvGraphicFramePr>
          <p:cNvPr id="9" name="Diagram 8"/>
          <p:cNvGraphicFramePr/>
          <p:nvPr>
            <p:extLst>
              <p:ext uri="{D42A27DB-BD31-4B8C-83A1-F6EECF244321}">
                <p14:modId xmlns:p14="http://schemas.microsoft.com/office/powerpoint/2010/main" val="950778905"/>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37274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Faciliteren</a:t>
            </a:r>
            <a:endParaRPr lang="nl-NL" dirty="0"/>
          </a:p>
        </p:txBody>
      </p:sp>
      <p:sp>
        <p:nvSpPr>
          <p:cNvPr id="8" name="Tekstvak 7"/>
          <p:cNvSpPr txBox="1"/>
          <p:nvPr/>
        </p:nvSpPr>
        <p:spPr>
          <a:xfrm>
            <a:off x="1941407" y="2299531"/>
            <a:ext cx="8229430" cy="3108543"/>
          </a:xfrm>
          <a:prstGeom prst="rect">
            <a:avLst/>
          </a:prstGeom>
          <a:solidFill>
            <a:srgbClr val="CED9E5"/>
          </a:solidFill>
        </p:spPr>
        <p:txBody>
          <a:bodyPr wrap="square" rtlCol="0">
            <a:spAutoFit/>
          </a:bodyPr>
          <a:lstStyle/>
          <a:p>
            <a:pPr algn="ctr"/>
            <a:endParaRPr lang="nl-NL" sz="2800" dirty="0" smtClean="0"/>
          </a:p>
          <a:p>
            <a:pPr algn="ctr"/>
            <a:r>
              <a:rPr lang="nl-NL" sz="2800" dirty="0" smtClean="0"/>
              <a:t>“</a:t>
            </a:r>
            <a:r>
              <a:rPr lang="nl-NL" sz="2800" dirty="0"/>
              <a:t>Ik geef vaak een briefje en een pen. Ik zeg dan meestal het is wel handig dat we je vragen opschrijven voor als we een gesprek hebben. Dat ze niet overdonderd worden in een gesprek omdat de tijd op is of dat je er niet aan denkt</a:t>
            </a:r>
            <a:r>
              <a:rPr lang="nl-NL" sz="2800" dirty="0" smtClean="0"/>
              <a:t>.”</a:t>
            </a:r>
          </a:p>
          <a:p>
            <a:pPr algn="ctr"/>
            <a:endParaRPr lang="nl-NL" sz="2800" dirty="0"/>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graphicFrame>
        <p:nvGraphicFramePr>
          <p:cNvPr id="7" name="Diagram 6"/>
          <p:cNvGraphicFramePr/>
          <p:nvPr>
            <p:extLst>
              <p:ext uri="{D42A27DB-BD31-4B8C-83A1-F6EECF244321}">
                <p14:modId xmlns:p14="http://schemas.microsoft.com/office/powerpoint/2010/main" val="26377007"/>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296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5DD129E-907D-47EF-9A0B-7CD196CC3F0A}"/>
              </a:ext>
            </a:extLst>
          </p:cNvPr>
          <p:cNvSpPr>
            <a:spLocks noGrp="1"/>
          </p:cNvSpPr>
          <p:nvPr>
            <p:ph sz="half" idx="1"/>
          </p:nvPr>
        </p:nvSpPr>
        <p:spPr/>
        <p:txBody>
          <a:bodyPr/>
          <a:lstStyle/>
          <a:p>
            <a:pPr marL="342900" indent="-342900">
              <a:buFont typeface="Arial" panose="020B0604020202020204" pitchFamily="34" charset="0"/>
              <a:buChar char="•"/>
            </a:pPr>
            <a:r>
              <a:rPr lang="nl-NL" dirty="0" smtClean="0"/>
              <a:t>Kennismaken</a:t>
            </a:r>
          </a:p>
          <a:p>
            <a:pPr marL="342900" indent="-342900">
              <a:buFont typeface="Arial" panose="020B0604020202020204" pitchFamily="34" charset="0"/>
              <a:buChar char="•"/>
            </a:pPr>
            <a:r>
              <a:rPr lang="nl-NL" dirty="0" smtClean="0"/>
              <a:t>Kader</a:t>
            </a:r>
          </a:p>
          <a:p>
            <a:pPr marL="342900" indent="-342900">
              <a:buFont typeface="Arial" panose="020B0604020202020204" pitchFamily="34" charset="0"/>
              <a:buChar char="•"/>
            </a:pPr>
            <a:r>
              <a:rPr lang="nl-NL" dirty="0" smtClean="0"/>
              <a:t>Oefenen met acteur</a:t>
            </a:r>
          </a:p>
          <a:p>
            <a:pPr marL="342900" indent="-342900">
              <a:buFont typeface="Arial" panose="020B0604020202020204" pitchFamily="34" charset="0"/>
              <a:buChar char="•"/>
            </a:pPr>
            <a:r>
              <a:rPr lang="nl-NL" dirty="0" smtClean="0"/>
              <a:t>Afsluiten</a:t>
            </a:r>
            <a:endParaRPr lang="nl-NL" dirty="0"/>
          </a:p>
        </p:txBody>
      </p:sp>
      <p:sp>
        <p:nvSpPr>
          <p:cNvPr id="5" name="Tijdelijke aanduiding voor afbeelding 4">
            <a:extLst>
              <a:ext uri="{FF2B5EF4-FFF2-40B4-BE49-F238E27FC236}">
                <a16:creationId xmlns:a16="http://schemas.microsoft.com/office/drawing/2014/main" id="{2EABD469-25FC-40A7-88DD-D496840E6E08}"/>
              </a:ext>
            </a:extLst>
          </p:cNvPr>
          <p:cNvSpPr>
            <a:spLocks noGrp="1"/>
          </p:cNvSpPr>
          <p:nvPr>
            <p:ph type="pic" sz="quarter" idx="12"/>
          </p:nvPr>
        </p:nvSpPr>
        <p:spPr/>
      </p:sp>
      <p:sp>
        <p:nvSpPr>
          <p:cNvPr id="4" name="Titel 3">
            <a:extLst>
              <a:ext uri="{FF2B5EF4-FFF2-40B4-BE49-F238E27FC236}">
                <a16:creationId xmlns:a16="http://schemas.microsoft.com/office/drawing/2014/main" id="{98ADF53D-5C36-4547-A976-78DEA817D451}"/>
              </a:ext>
            </a:extLst>
          </p:cNvPr>
          <p:cNvSpPr>
            <a:spLocks noGrp="1"/>
          </p:cNvSpPr>
          <p:nvPr>
            <p:ph type="title"/>
          </p:nvPr>
        </p:nvSpPr>
        <p:spPr/>
        <p:txBody>
          <a:bodyPr/>
          <a:lstStyle/>
          <a:p>
            <a:r>
              <a:rPr lang="nl-NL" dirty="0" smtClean="0"/>
              <a:t>Programma</a:t>
            </a:r>
            <a:endParaRPr lang="nl-NL"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218513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sz="3400" dirty="0" smtClean="0"/>
              <a:t>Faciliteren</a:t>
            </a:r>
            <a:endParaRPr lang="nl-NL" sz="3400" dirty="0"/>
          </a:p>
        </p:txBody>
      </p:sp>
      <p:sp>
        <p:nvSpPr>
          <p:cNvPr id="5" name="Tijdelijke aanduiding voor inhoud 4"/>
          <p:cNvSpPr>
            <a:spLocks noGrp="1"/>
          </p:cNvSpPr>
          <p:nvPr>
            <p:ph sz="half" idx="2"/>
          </p:nvPr>
        </p:nvSpPr>
        <p:spPr>
          <a:xfrm>
            <a:off x="711200" y="2476295"/>
            <a:ext cx="10744200" cy="2552588"/>
          </a:xfrm>
        </p:spPr>
        <p:txBody>
          <a:bodyPr/>
          <a:lstStyle/>
          <a:p>
            <a:r>
              <a:rPr lang="nl-NL" dirty="0" smtClean="0"/>
              <a:t>Terugverwijzen naar de specialist</a:t>
            </a:r>
          </a:p>
          <a:p>
            <a:r>
              <a:rPr lang="nl-NL" dirty="0" smtClean="0"/>
              <a:t>Zelf contact opnemen met de specialist</a:t>
            </a:r>
          </a:p>
          <a:p>
            <a:r>
              <a:rPr lang="nl-NL" dirty="0" smtClean="0"/>
              <a:t>Contact organiseren met anderen (specialist, naasten, andere zorgverlener)</a:t>
            </a:r>
            <a:endParaRPr lang="nl-NL" dirty="0"/>
          </a:p>
        </p:txBody>
      </p:sp>
      <p:graphicFrame>
        <p:nvGraphicFramePr>
          <p:cNvPr id="9" name="Diagram 8"/>
          <p:cNvGraphicFramePr/>
          <p:nvPr>
            <p:extLst>
              <p:ext uri="{D42A27DB-BD31-4B8C-83A1-F6EECF244321}">
                <p14:modId xmlns:p14="http://schemas.microsoft.com/office/powerpoint/2010/main" val="1685749892"/>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hoek 5"/>
          <p:cNvSpPr/>
          <p:nvPr/>
        </p:nvSpPr>
        <p:spPr>
          <a:xfrm>
            <a:off x="3012618" y="1494209"/>
            <a:ext cx="4328708" cy="53732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400" b="1" dirty="0" smtClean="0"/>
              <a:t>Anderen betrekken</a:t>
            </a:r>
            <a:endParaRPr lang="nl-NL" sz="3400" b="1"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152349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sz="3400" dirty="0" smtClean="0"/>
              <a:t>Faciliteren</a:t>
            </a:r>
            <a:endParaRPr lang="nl-NL" sz="3400" dirty="0"/>
          </a:p>
        </p:txBody>
      </p:sp>
      <p:sp>
        <p:nvSpPr>
          <p:cNvPr id="5" name="Tijdelijke aanduiding voor inhoud 4"/>
          <p:cNvSpPr>
            <a:spLocks noGrp="1"/>
          </p:cNvSpPr>
          <p:nvPr>
            <p:ph sz="half" idx="2"/>
          </p:nvPr>
        </p:nvSpPr>
        <p:spPr>
          <a:xfrm>
            <a:off x="711200" y="2476295"/>
            <a:ext cx="10744200" cy="2552588"/>
          </a:xfrm>
        </p:spPr>
        <p:txBody>
          <a:bodyPr/>
          <a:lstStyle/>
          <a:p>
            <a:r>
              <a:rPr lang="nl-NL" dirty="0" smtClean="0"/>
              <a:t>Patiënt helpen bij de voorbereiding op gesprek</a:t>
            </a:r>
          </a:p>
          <a:p>
            <a:r>
              <a:rPr lang="nl-NL" dirty="0" smtClean="0"/>
              <a:t>Wijzen op keuzehulpen</a:t>
            </a:r>
            <a:endParaRPr lang="nl-NL" dirty="0"/>
          </a:p>
        </p:txBody>
      </p:sp>
      <p:graphicFrame>
        <p:nvGraphicFramePr>
          <p:cNvPr id="9" name="Diagram 8"/>
          <p:cNvGraphicFramePr/>
          <p:nvPr>
            <p:extLst>
              <p:ext uri="{D42A27DB-BD31-4B8C-83A1-F6EECF244321}">
                <p14:modId xmlns:p14="http://schemas.microsoft.com/office/powerpoint/2010/main" val="1685749892"/>
              </p:ext>
            </p:extLst>
          </p:nvPr>
        </p:nvGraphicFramePr>
        <p:xfrm>
          <a:off x="-240522" y="5942965"/>
          <a:ext cx="12768907" cy="3160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hthoek 5"/>
          <p:cNvSpPr/>
          <p:nvPr/>
        </p:nvSpPr>
        <p:spPr>
          <a:xfrm>
            <a:off x="3012618" y="1494209"/>
            <a:ext cx="3274971" cy="53732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400" b="1" dirty="0" smtClean="0"/>
              <a:t>Voorbereiden</a:t>
            </a:r>
            <a:endParaRPr lang="nl-NL" sz="3400" b="1"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280691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sz="3400" dirty="0" smtClean="0"/>
              <a:t>Strategieën ondersteunen Gedeelde Besluitvorming</a:t>
            </a:r>
            <a:endParaRPr lang="nl-NL" sz="3400"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67722" y="1901772"/>
            <a:ext cx="7376799" cy="4151736"/>
          </a:xfrm>
          <a:prstGeom prst="rect">
            <a:avLst/>
          </a:prstGeom>
        </p:spPr>
      </p:pic>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372454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ga je doen na deze training?</a:t>
            </a:r>
            <a:endParaRPr lang="nl-NL" dirty="0"/>
          </a:p>
        </p:txBody>
      </p:sp>
      <p:sp>
        <p:nvSpPr>
          <p:cNvPr id="3" name="Tijdelijke aanduiding voor inhoud 2"/>
          <p:cNvSpPr>
            <a:spLocks noGrp="1"/>
          </p:cNvSpPr>
          <p:nvPr>
            <p:ph sz="half" idx="2"/>
          </p:nvPr>
        </p:nvSpPr>
        <p:spPr/>
        <p:txBody>
          <a:bodyPr/>
          <a:lstStyle/>
          <a:p>
            <a:endParaRPr lang="nl-NL"/>
          </a:p>
        </p:txBody>
      </p:sp>
      <p:sp>
        <p:nvSpPr>
          <p:cNvPr id="6"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13523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2D417FAB-8F62-4FD7-855C-3F6DF8D81F50}"/>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477" y="603738"/>
            <a:ext cx="12191046" cy="6254261"/>
          </a:xfrm>
        </p:spPr>
      </p:pic>
      <p:pic>
        <p:nvPicPr>
          <p:cNvPr id="3" name="Afbeelding 2">
            <a:extLst>
              <a:ext uri="{FF2B5EF4-FFF2-40B4-BE49-F238E27FC236}">
                <a16:creationId xmlns:a16="http://schemas.microsoft.com/office/drawing/2014/main" id="{74C8419C-8A51-4DBB-97A9-6C692EA896B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377869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Theorie GB</a:t>
            </a:r>
            <a:endParaRPr lang="nl-NL" dirty="0"/>
          </a:p>
        </p:txBody>
      </p:sp>
      <p:sp>
        <p:nvSpPr>
          <p:cNvPr id="3" name="Tijdelijke aanduiding voor inhoud 2"/>
          <p:cNvSpPr>
            <a:spLocks noGrp="1"/>
          </p:cNvSpPr>
          <p:nvPr>
            <p:ph sz="half" idx="2"/>
          </p:nvPr>
        </p:nvSpPr>
        <p:spPr>
          <a:xfrm>
            <a:off x="711200" y="2212440"/>
            <a:ext cx="10744200" cy="3751308"/>
          </a:xfrm>
        </p:spPr>
        <p:txBody>
          <a:bodyPr/>
          <a:lstStyle/>
          <a:p>
            <a:r>
              <a:rPr lang="nl-NL" sz="2200" dirty="0" smtClean="0"/>
              <a:t>Doel </a:t>
            </a:r>
            <a:r>
              <a:rPr lang="nl-NL" sz="2200" dirty="0"/>
              <a:t>GB: </a:t>
            </a:r>
            <a:r>
              <a:rPr lang="nl-NL" sz="2200" i="1" dirty="0"/>
              <a:t>Een </a:t>
            </a:r>
            <a:r>
              <a:rPr lang="nl-NL" sz="2200" i="1" dirty="0" smtClean="0"/>
              <a:t>behandelbeslissing </a:t>
            </a:r>
            <a:r>
              <a:rPr lang="nl-NL" sz="2200" i="1" dirty="0"/>
              <a:t>die het beste past bij </a:t>
            </a:r>
            <a:r>
              <a:rPr lang="nl-NL" sz="2200" i="1" dirty="0" smtClean="0"/>
              <a:t>deze patiënt</a:t>
            </a:r>
            <a:endParaRPr lang="nl-NL" sz="2200" i="1" dirty="0"/>
          </a:p>
          <a:p>
            <a:r>
              <a:rPr lang="nl-NL" sz="2200" dirty="0"/>
              <a:t>Wanneer GB?</a:t>
            </a:r>
          </a:p>
          <a:p>
            <a:pPr lvl="1"/>
            <a:r>
              <a:rPr lang="nl-NL" sz="2200" dirty="0"/>
              <a:t>Het doel is altijd een besluit nemen dat past bij </a:t>
            </a:r>
            <a:r>
              <a:rPr lang="nl-NL" sz="2200" dirty="0" smtClean="0"/>
              <a:t>deze </a:t>
            </a:r>
            <a:r>
              <a:rPr lang="nl-NL" sz="2200" dirty="0"/>
              <a:t>patiënt</a:t>
            </a:r>
          </a:p>
          <a:p>
            <a:pPr lvl="1"/>
            <a:r>
              <a:rPr lang="nl-NL" sz="2200" dirty="0" smtClean="0"/>
              <a:t>GB bij </a:t>
            </a:r>
            <a:r>
              <a:rPr lang="nl-NL" sz="2200" dirty="0"/>
              <a:t>preferentiegevoelige </a:t>
            </a:r>
            <a:r>
              <a:rPr lang="nl-NL" sz="2200" dirty="0" smtClean="0"/>
              <a:t>beslissingen</a:t>
            </a:r>
          </a:p>
          <a:p>
            <a:r>
              <a:rPr lang="nl-NL" sz="2200" dirty="0" smtClean="0"/>
              <a:t>Waarom </a:t>
            </a:r>
            <a:r>
              <a:rPr lang="nl-NL" sz="2200" dirty="0"/>
              <a:t>GB?</a:t>
            </a:r>
          </a:p>
          <a:p>
            <a:pPr lvl="1"/>
            <a:r>
              <a:rPr lang="nl-NL" sz="2200" dirty="0"/>
              <a:t>Ethische gronden (patiëntgerichte zorg, respect voor autonomie)</a:t>
            </a:r>
          </a:p>
          <a:p>
            <a:pPr lvl="1"/>
            <a:r>
              <a:rPr lang="nl-NL" sz="2200" dirty="0"/>
              <a:t>Gunstig effect op patiënt</a:t>
            </a:r>
          </a:p>
          <a:p>
            <a:pPr lvl="1"/>
            <a:r>
              <a:rPr lang="nl-NL" sz="2200" dirty="0"/>
              <a:t>Behoefte patiënten</a:t>
            </a:r>
          </a:p>
          <a:p>
            <a:r>
              <a:rPr lang="nl-NL" sz="2200" dirty="0" smtClean="0"/>
              <a:t> Hoe GB in spreekkamer oncoloog? </a:t>
            </a:r>
            <a:endParaRPr lang="nl-NL" sz="2200" dirty="0"/>
          </a:p>
        </p:txBody>
      </p:sp>
      <p:sp>
        <p:nvSpPr>
          <p:cNvPr id="4" name="Rechthoek 3"/>
          <p:cNvSpPr/>
          <p:nvPr/>
        </p:nvSpPr>
        <p:spPr>
          <a:xfrm>
            <a:off x="5326176" y="5388789"/>
            <a:ext cx="3807453" cy="369332"/>
          </a:xfrm>
          <a:prstGeom prst="rect">
            <a:avLst/>
          </a:prstGeom>
        </p:spPr>
        <p:txBody>
          <a:bodyPr wrap="none">
            <a:spAutoFit/>
          </a:bodyPr>
          <a:lstStyle/>
          <a:p>
            <a:r>
              <a:rPr lang="nl-NL" dirty="0" smtClean="0">
                <a:hlinkClick r:id="rId3"/>
              </a:rPr>
              <a:t>De vier stappen van GB (animatie)</a:t>
            </a:r>
            <a:r>
              <a:rPr lang="nl-NL" dirty="0" smtClean="0"/>
              <a:t> </a:t>
            </a:r>
            <a:endParaRPr lang="nl-NL" dirty="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182741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fbeeldingsresultaat voor decision support legare IP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59" y="857672"/>
            <a:ext cx="10959140" cy="537527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a:t>
            </a:r>
            <a:r>
              <a:rPr lang="nl-NL" dirty="0" smtClean="0"/>
              <a:t>voor huisartsen</a:t>
            </a:r>
            <a:endParaRPr lang="nl-NL" dirty="0"/>
          </a:p>
        </p:txBody>
      </p:sp>
    </p:spTree>
    <p:extLst>
      <p:ext uri="{BB962C8B-B14F-4D97-AF65-F5344CB8AC3E}">
        <p14:creationId xmlns:p14="http://schemas.microsoft.com/office/powerpoint/2010/main" val="29127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erelateerde afbeeldi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891246" y="1053259"/>
            <a:ext cx="5977338" cy="510082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a:t>
            </a:r>
            <a:r>
              <a:rPr lang="nl-NL" dirty="0" smtClean="0"/>
              <a:t>huisartsen</a:t>
            </a:r>
            <a:endParaRPr lang="nl-NL" dirty="0"/>
          </a:p>
        </p:txBody>
      </p:sp>
    </p:spTree>
    <p:extLst>
      <p:ext uri="{BB962C8B-B14F-4D97-AF65-F5344CB8AC3E}">
        <p14:creationId xmlns:p14="http://schemas.microsoft.com/office/powerpoint/2010/main" val="48678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Groepsgesprek</a:t>
            </a:r>
            <a:endParaRPr lang="nl-NL" dirty="0"/>
          </a:p>
        </p:txBody>
      </p:sp>
      <p:sp>
        <p:nvSpPr>
          <p:cNvPr id="8" name="Tekstvak 7"/>
          <p:cNvSpPr txBox="1"/>
          <p:nvPr/>
        </p:nvSpPr>
        <p:spPr>
          <a:xfrm>
            <a:off x="1941407" y="2698930"/>
            <a:ext cx="8229430" cy="2677656"/>
          </a:xfrm>
          <a:prstGeom prst="rect">
            <a:avLst/>
          </a:prstGeom>
          <a:solidFill>
            <a:srgbClr val="CED9E5"/>
          </a:solidFill>
        </p:spPr>
        <p:txBody>
          <a:bodyPr wrap="square" rtlCol="0">
            <a:spAutoFit/>
          </a:bodyPr>
          <a:lstStyle/>
          <a:p>
            <a:pPr algn="ctr"/>
            <a:r>
              <a:rPr lang="nl-NL" sz="2800" dirty="0" smtClean="0"/>
              <a:t>Als verpleegkundige moet ik mij niet bemoeien met wat er in de spreekkamer van de oncoloog gebeurt.</a:t>
            </a:r>
          </a:p>
          <a:p>
            <a:pPr algn="ctr"/>
            <a:endParaRPr lang="en-US" sz="2800" dirty="0"/>
          </a:p>
          <a:p>
            <a:pPr algn="ctr"/>
            <a:r>
              <a:rPr lang="en-US" sz="2800" i="1" dirty="0" smtClean="0"/>
              <a:t>1 – </a:t>
            </a:r>
            <a:r>
              <a:rPr lang="en-US" sz="2800" i="1" dirty="0" err="1" smtClean="0"/>
              <a:t>Geheel</a:t>
            </a:r>
            <a:r>
              <a:rPr lang="en-US" sz="2800" i="1" dirty="0" smtClean="0"/>
              <a:t> </a:t>
            </a:r>
            <a:r>
              <a:rPr lang="en-US" sz="2800" i="1" dirty="0" err="1" smtClean="0"/>
              <a:t>oneens</a:t>
            </a:r>
            <a:r>
              <a:rPr lang="en-US" sz="2800" i="1" dirty="0" smtClean="0"/>
              <a:t>, </a:t>
            </a:r>
            <a:r>
              <a:rPr lang="en-US" sz="2800" i="1" dirty="0" err="1" smtClean="0"/>
              <a:t>dat</a:t>
            </a:r>
            <a:r>
              <a:rPr lang="en-US" sz="2800" i="1" dirty="0" smtClean="0"/>
              <a:t> </a:t>
            </a:r>
            <a:r>
              <a:rPr lang="en-US" sz="2800" i="1" dirty="0" err="1" smtClean="0"/>
              <a:t>moet</a:t>
            </a:r>
            <a:r>
              <a:rPr lang="en-US" sz="2800" i="1" dirty="0" smtClean="0"/>
              <a:t> </a:t>
            </a:r>
            <a:r>
              <a:rPr lang="en-US" sz="2800" i="1" dirty="0" err="1" smtClean="0"/>
              <a:t>ik</a:t>
            </a:r>
            <a:r>
              <a:rPr lang="en-US" sz="2800" i="1" dirty="0" smtClean="0"/>
              <a:t> </a:t>
            </a:r>
            <a:r>
              <a:rPr lang="en-US" sz="2800" i="1" dirty="0" err="1" smtClean="0"/>
              <a:t>juist</a:t>
            </a:r>
            <a:r>
              <a:rPr lang="en-US" sz="2800" i="1" dirty="0" smtClean="0"/>
              <a:t> </a:t>
            </a:r>
            <a:r>
              <a:rPr lang="en-US" sz="2800" i="1" dirty="0" err="1" smtClean="0"/>
              <a:t>doen</a:t>
            </a:r>
            <a:endParaRPr lang="en-US" sz="2800" i="1" dirty="0" smtClean="0"/>
          </a:p>
          <a:p>
            <a:pPr algn="ctr"/>
            <a:r>
              <a:rPr lang="en-US" sz="2800" i="1" dirty="0" smtClean="0"/>
              <a:t>10 – </a:t>
            </a:r>
            <a:r>
              <a:rPr lang="en-US" sz="2800" i="1" dirty="0" err="1" smtClean="0"/>
              <a:t>Geheel</a:t>
            </a:r>
            <a:r>
              <a:rPr lang="en-US" sz="2800" i="1" dirty="0" smtClean="0"/>
              <a:t> </a:t>
            </a:r>
            <a:r>
              <a:rPr lang="en-US" sz="2800" i="1" dirty="0" err="1" smtClean="0"/>
              <a:t>eens</a:t>
            </a:r>
            <a:r>
              <a:rPr lang="en-US" sz="2800" i="1" dirty="0" smtClean="0"/>
              <a:t>, </a:t>
            </a:r>
            <a:r>
              <a:rPr lang="en-US" sz="2800" i="1" dirty="0" err="1" smtClean="0"/>
              <a:t>dat</a:t>
            </a:r>
            <a:r>
              <a:rPr lang="en-US" sz="2800" i="1" dirty="0" smtClean="0"/>
              <a:t> </a:t>
            </a:r>
            <a:r>
              <a:rPr lang="en-US" sz="2800" i="1" dirty="0" err="1" smtClean="0"/>
              <a:t>moet</a:t>
            </a:r>
            <a:r>
              <a:rPr lang="en-US" sz="2800" i="1" dirty="0" smtClean="0"/>
              <a:t> </a:t>
            </a:r>
            <a:r>
              <a:rPr lang="en-US" sz="2800" i="1" dirty="0" err="1" smtClean="0"/>
              <a:t>ik</a:t>
            </a:r>
            <a:r>
              <a:rPr lang="en-US" sz="2800" i="1" dirty="0" smtClean="0"/>
              <a:t> </a:t>
            </a:r>
            <a:r>
              <a:rPr lang="en-US" sz="2800" i="1" dirty="0" err="1" smtClean="0"/>
              <a:t>nooit</a:t>
            </a:r>
            <a:r>
              <a:rPr lang="en-US" sz="2800" i="1" dirty="0" smtClean="0"/>
              <a:t> </a:t>
            </a:r>
            <a:r>
              <a:rPr lang="en-US" sz="2800" i="1" dirty="0" err="1" smtClean="0"/>
              <a:t>doen</a:t>
            </a:r>
            <a:endParaRPr lang="nl-NL" sz="2800" i="1" dirty="0" smtClean="0"/>
          </a:p>
        </p:txBody>
      </p:sp>
      <p:sp>
        <p:nvSpPr>
          <p:cNvPr id="7"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116107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Groepsgesprek</a:t>
            </a:r>
            <a:endParaRPr lang="nl-NL" dirty="0"/>
          </a:p>
        </p:txBody>
      </p:sp>
      <p:sp>
        <p:nvSpPr>
          <p:cNvPr id="8" name="Tekstvak 7"/>
          <p:cNvSpPr txBox="1"/>
          <p:nvPr/>
        </p:nvSpPr>
        <p:spPr>
          <a:xfrm>
            <a:off x="1941407" y="2698930"/>
            <a:ext cx="8229430" cy="2677656"/>
          </a:xfrm>
          <a:prstGeom prst="rect">
            <a:avLst/>
          </a:prstGeom>
          <a:solidFill>
            <a:srgbClr val="CED9E5"/>
          </a:solidFill>
        </p:spPr>
        <p:txBody>
          <a:bodyPr wrap="square" rtlCol="0">
            <a:spAutoFit/>
          </a:bodyPr>
          <a:lstStyle/>
          <a:p>
            <a:pPr algn="ctr"/>
            <a:r>
              <a:rPr lang="nl-NL" sz="2800" dirty="0" smtClean="0"/>
              <a:t>Ik zou als verpleegkundige standaard betrokken moeten zijn bij de besluitvorming over de oncologische behandeling.</a:t>
            </a:r>
          </a:p>
          <a:p>
            <a:pPr algn="ctr"/>
            <a:endParaRPr lang="en-US" sz="2800" dirty="0" smtClean="0"/>
          </a:p>
          <a:p>
            <a:pPr algn="ctr"/>
            <a:r>
              <a:rPr lang="en-US" sz="2800" i="1" dirty="0" smtClean="0"/>
              <a:t>1 – </a:t>
            </a:r>
            <a:r>
              <a:rPr lang="en-US" sz="2800" i="1" dirty="0" err="1" smtClean="0"/>
              <a:t>Geheel</a:t>
            </a:r>
            <a:r>
              <a:rPr lang="en-US" sz="2800" i="1" dirty="0" smtClean="0"/>
              <a:t> </a:t>
            </a:r>
            <a:r>
              <a:rPr lang="en-US" sz="2800" i="1" dirty="0" err="1" smtClean="0"/>
              <a:t>oneens</a:t>
            </a:r>
            <a:endParaRPr lang="en-US" sz="2800" i="1" dirty="0" smtClean="0"/>
          </a:p>
          <a:p>
            <a:pPr algn="ctr"/>
            <a:r>
              <a:rPr lang="en-US" sz="2800" i="1" dirty="0" smtClean="0"/>
              <a:t>10 – </a:t>
            </a:r>
            <a:r>
              <a:rPr lang="en-US" sz="2800" i="1" dirty="0" err="1" smtClean="0"/>
              <a:t>Geheel</a:t>
            </a:r>
            <a:r>
              <a:rPr lang="en-US" sz="2800" i="1" dirty="0" smtClean="0"/>
              <a:t> </a:t>
            </a:r>
            <a:r>
              <a:rPr lang="en-US" sz="2800" i="1" dirty="0" err="1" smtClean="0"/>
              <a:t>eens</a:t>
            </a:r>
            <a:endParaRPr lang="nl-NL" sz="2800" i="1" dirty="0" smtClean="0"/>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171082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B4FD81-F0E3-440F-B7B4-37434869A1E6}"/>
              </a:ext>
            </a:extLst>
          </p:cNvPr>
          <p:cNvSpPr>
            <a:spLocks noGrp="1"/>
          </p:cNvSpPr>
          <p:nvPr>
            <p:ph type="title"/>
          </p:nvPr>
        </p:nvSpPr>
        <p:spPr/>
        <p:txBody>
          <a:bodyPr/>
          <a:lstStyle/>
          <a:p>
            <a:r>
              <a:rPr lang="nl-NL" dirty="0" smtClean="0"/>
              <a:t>Groepsgesprek</a:t>
            </a:r>
            <a:endParaRPr lang="nl-NL" dirty="0"/>
          </a:p>
        </p:txBody>
      </p:sp>
      <p:sp>
        <p:nvSpPr>
          <p:cNvPr id="8" name="Tekstvak 7"/>
          <p:cNvSpPr txBox="1"/>
          <p:nvPr/>
        </p:nvSpPr>
        <p:spPr>
          <a:xfrm>
            <a:off x="1941407" y="2698930"/>
            <a:ext cx="8229430" cy="2677656"/>
          </a:xfrm>
          <a:prstGeom prst="rect">
            <a:avLst/>
          </a:prstGeom>
          <a:solidFill>
            <a:srgbClr val="CED9E5"/>
          </a:solidFill>
        </p:spPr>
        <p:txBody>
          <a:bodyPr wrap="square" rtlCol="0">
            <a:spAutoFit/>
          </a:bodyPr>
          <a:lstStyle/>
          <a:p>
            <a:pPr algn="ctr"/>
            <a:r>
              <a:rPr lang="nl-NL" sz="2800" dirty="0" smtClean="0"/>
              <a:t>Het is mijn verantwoordelijkheid om te checken of de patiënt de informatie over de behandeling goed heeft begrepen.</a:t>
            </a:r>
          </a:p>
          <a:p>
            <a:pPr algn="ctr"/>
            <a:endParaRPr lang="en-US" sz="2800" dirty="0"/>
          </a:p>
          <a:p>
            <a:pPr algn="ctr"/>
            <a:r>
              <a:rPr lang="en-US" sz="2800" i="1" dirty="0" smtClean="0"/>
              <a:t>1- </a:t>
            </a:r>
            <a:r>
              <a:rPr lang="en-US" sz="2800" i="1" dirty="0" err="1" smtClean="0"/>
              <a:t>Geheel</a:t>
            </a:r>
            <a:r>
              <a:rPr lang="en-US" sz="2800" i="1" dirty="0" smtClean="0"/>
              <a:t> </a:t>
            </a:r>
            <a:r>
              <a:rPr lang="en-US" sz="2800" i="1" dirty="0" err="1" smtClean="0"/>
              <a:t>oneens</a:t>
            </a:r>
            <a:endParaRPr lang="en-US" sz="2800" i="1" dirty="0" smtClean="0"/>
          </a:p>
          <a:p>
            <a:pPr algn="ctr"/>
            <a:r>
              <a:rPr lang="en-US" sz="2800" i="1" dirty="0" smtClean="0"/>
              <a:t>10- </a:t>
            </a:r>
            <a:r>
              <a:rPr lang="en-US" sz="2800" i="1" dirty="0" err="1" smtClean="0"/>
              <a:t>Geheel</a:t>
            </a:r>
            <a:r>
              <a:rPr lang="en-US" sz="2800" i="1" dirty="0" smtClean="0"/>
              <a:t> </a:t>
            </a:r>
            <a:r>
              <a:rPr lang="en-US" sz="2800" i="1" dirty="0" err="1" smtClean="0"/>
              <a:t>eens</a:t>
            </a:r>
            <a:endParaRPr lang="nl-NL" sz="2800" i="1" dirty="0" smtClean="0"/>
          </a:p>
        </p:txBody>
      </p:sp>
      <p:sp>
        <p:nvSpPr>
          <p:cNvPr id="5" name="Tijdelijke aanduiding voor voettekst 5">
            <a:extLst>
              <a:ext uri="{FF2B5EF4-FFF2-40B4-BE49-F238E27FC236}">
                <a16:creationId xmlns:a16="http://schemas.microsoft.com/office/drawing/2014/main" id="{00B8EA06-4DD0-464F-AD99-5DC80B1898F0}"/>
              </a:ext>
            </a:extLst>
          </p:cNvPr>
          <p:cNvSpPr>
            <a:spLocks noGrp="1"/>
          </p:cNvSpPr>
          <p:nvPr>
            <p:ph type="ftr" sz="quarter" idx="11"/>
          </p:nvPr>
        </p:nvSpPr>
        <p:spPr>
          <a:xfrm>
            <a:off x="711200" y="6381750"/>
            <a:ext cx="4714240" cy="365125"/>
          </a:xfrm>
        </p:spPr>
        <p:txBody>
          <a:bodyPr/>
          <a:lstStyle/>
          <a:p>
            <a:r>
              <a:rPr lang="nl-NL" dirty="0" smtClean="0"/>
              <a:t>Training Gedeelde Besluitvorming voor verpleegkundigen</a:t>
            </a:r>
            <a:endParaRPr lang="nl-NL" dirty="0"/>
          </a:p>
        </p:txBody>
      </p:sp>
    </p:spTree>
    <p:extLst>
      <p:ext uri="{BB962C8B-B14F-4D97-AF65-F5344CB8AC3E}">
        <p14:creationId xmlns:p14="http://schemas.microsoft.com/office/powerpoint/2010/main" val="87800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2774</TotalTime>
  <Words>1555</Words>
  <Application>Microsoft Office PowerPoint</Application>
  <PresentationFormat>Breedbeeld</PresentationFormat>
  <Paragraphs>303</Paragraphs>
  <Slides>34</Slides>
  <Notes>16</Notes>
  <HiddenSlides>2</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34</vt:i4>
      </vt:variant>
    </vt:vector>
  </HeadingPairs>
  <TitlesOfParts>
    <vt:vector size="39" baseType="lpstr">
      <vt:lpstr>Arial</vt:lpstr>
      <vt:lpstr>Calibri</vt:lpstr>
      <vt:lpstr>Trebuchet MS</vt:lpstr>
      <vt:lpstr>Wingdings</vt:lpstr>
      <vt:lpstr>Kantoorthema</vt:lpstr>
      <vt:lpstr>Gedeelde Besluitvorming  in de palliatieve oncologie</vt:lpstr>
      <vt:lpstr>Kennismaken</vt:lpstr>
      <vt:lpstr>Programma</vt:lpstr>
      <vt:lpstr>Theorie GB</vt:lpstr>
      <vt:lpstr>PowerPoint-presentatie</vt:lpstr>
      <vt:lpstr>PowerPoint-presentatie</vt:lpstr>
      <vt:lpstr>Groepsgesprek</vt:lpstr>
      <vt:lpstr>Groepsgesprek</vt:lpstr>
      <vt:lpstr>Groepsgesprek</vt:lpstr>
      <vt:lpstr>Groepsgesprek</vt:lpstr>
      <vt:lpstr>Groepsgesprek</vt:lpstr>
      <vt:lpstr>Drie strategieën</vt:lpstr>
      <vt:lpstr>Wanneer ondersteunen</vt:lpstr>
      <vt:lpstr>Strategieën ondersteunen Gedeelde Besluitvorming</vt:lpstr>
      <vt:lpstr>Signaleren</vt:lpstr>
      <vt:lpstr>Signaleren</vt:lpstr>
      <vt:lpstr>Signaleren</vt:lpstr>
      <vt:lpstr>Signaleren</vt:lpstr>
      <vt:lpstr>Signaleren </vt:lpstr>
      <vt:lpstr>Signaleren</vt:lpstr>
      <vt:lpstr>Meneer de Wit</vt:lpstr>
      <vt:lpstr>Aanvullen</vt:lpstr>
      <vt:lpstr>Aanvullen</vt:lpstr>
      <vt:lpstr>Opties palliatieve oncologie</vt:lpstr>
      <vt:lpstr>Aanvullen</vt:lpstr>
      <vt:lpstr>Aanvullen</vt:lpstr>
      <vt:lpstr>v</vt:lpstr>
      <vt:lpstr>v</vt:lpstr>
      <vt:lpstr>Faciliteren</vt:lpstr>
      <vt:lpstr>Faciliteren</vt:lpstr>
      <vt:lpstr>Faciliteren</vt:lpstr>
      <vt:lpstr>Strategieën ondersteunen Gedeelde Besluitvorming</vt:lpstr>
      <vt:lpstr>Wat ga je doen na deze training?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Inge Henselmans</cp:lastModifiedBy>
  <cp:revision>165</cp:revision>
  <dcterms:created xsi:type="dcterms:W3CDTF">2018-06-28T15:32:29Z</dcterms:created>
  <dcterms:modified xsi:type="dcterms:W3CDTF">2022-07-07T15:42:45Z</dcterms:modified>
</cp:coreProperties>
</file>