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3"/>
    <p:sldMasterId id="2147483672" r:id="rId4"/>
  </p:sldMasterIdLst>
  <p:notesMasterIdLst>
    <p:notesMasterId r:id="rId12"/>
  </p:notesMasterIdLst>
  <p:handoutMasterIdLst>
    <p:handoutMasterId r:id="rId13"/>
  </p:handoutMasterIdLst>
  <p:sldIdLst>
    <p:sldId id="282" r:id="rId5"/>
    <p:sldId id="288" r:id="rId6"/>
    <p:sldId id="378" r:id="rId7"/>
    <p:sldId id="283" r:id="rId8"/>
    <p:sldId id="299" r:id="rId9"/>
    <p:sldId id="300" r:id="rId10"/>
    <p:sldId id="301" r:id="rId11"/>
  </p:sldIdLst>
  <p:sldSz cx="9144000" cy="6858000" type="screen4x3"/>
  <p:notesSz cx="6797675" cy="9926638"/>
  <p:embeddedFontLst>
    <p:embeddedFont>
      <p:font typeface="Lato" panose="020F0502020204030203" pitchFamily="34" charset="0"/>
      <p:regular r:id="rId14"/>
      <p:bold r:id="rId15"/>
      <p:italic r:id="rId16"/>
      <p:boldItalic r:id="rId17"/>
    </p:embeddedFont>
    <p:embeddedFont>
      <p:font typeface="Lato Light" panose="020F0502020204030203" pitchFamily="34" charset="0"/>
      <p:regular r:id="rId18"/>
      <p:italic r:id="rId19"/>
    </p:embeddedFont>
    <p:embeddedFont>
      <p:font typeface="Roboto Condensed" panose="020F0502020204030204"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en - van Kampen, JT van der" initials="S-vKJvd" lastIdx="16" clrIdx="0"/>
  <p:cmAuthor id="1" name="Tam, M.C. (ONCO)" initials="TM(" lastIdx="1" clrIdx="1"/>
  <p:cmAuthor id="2" name="Boogaard, J.A. (RT)" initials="BJ(" lastIdx="1" clrIdx="2"/>
  <p:cmAuthor id="3" name="Tam, M.C. (RT)" initials="TM(" lastIdx="11" clrIdx="3"/>
  <p:cmAuthor id="4" name="Hoffstädt, H.E. (RT)" initials="HH(" lastIdx="7" clrIdx="4">
    <p:extLst>
      <p:ext uri="{19B8F6BF-5375-455C-9EA6-DF929625EA0E}">
        <p15:presenceInfo xmlns:p15="http://schemas.microsoft.com/office/powerpoint/2012/main" userId="S::H.E.Hoffstadt@lumc.nl::c1999193-321f-45a3-93e6-9e073582ef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58C"/>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p:restoredTop sz="78776" autoAdjust="0"/>
  </p:normalViewPr>
  <p:slideViewPr>
    <p:cSldViewPr>
      <p:cViewPr varScale="1">
        <p:scale>
          <a:sx n="90" d="100"/>
          <a:sy n="90" d="100"/>
        </p:scale>
        <p:origin x="2424" y="66"/>
      </p:cViewPr>
      <p:guideLst>
        <p:guide orient="horz" pos="2160"/>
        <p:guide pos="2880"/>
      </p:guideLst>
    </p:cSldViewPr>
  </p:slideViewPr>
  <p:notesTextViewPr>
    <p:cViewPr>
      <p:scale>
        <a:sx n="1" d="1"/>
        <a:sy n="1" d="1"/>
      </p:scale>
      <p:origin x="0" y="0"/>
    </p:cViewPr>
  </p:notesTextViewPr>
  <p:sorterViewPr>
    <p:cViewPr>
      <p:scale>
        <a:sx n="146" d="100"/>
        <a:sy n="14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EDEEB36-9298-44DF-96A8-18FB7358EA14}" type="datetimeFigureOut">
              <a:rPr lang="en-GB" smtClean="0"/>
              <a:t>03/04/2024</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8081DDC-D1D1-417C-ABA8-B0C6CFEE50E9}" type="slidenum">
              <a:rPr lang="en-GB" smtClean="0"/>
              <a:t>‹nr.›</a:t>
            </a:fld>
            <a:endParaRPr lang="en-GB"/>
          </a:p>
        </p:txBody>
      </p:sp>
    </p:spTree>
    <p:extLst>
      <p:ext uri="{BB962C8B-B14F-4D97-AF65-F5344CB8AC3E}">
        <p14:creationId xmlns:p14="http://schemas.microsoft.com/office/powerpoint/2010/main" val="3619447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9A67C5-574E-49E9-AD3F-29728B8BE720}" type="datetimeFigureOut">
              <a:rPr lang="en-GB" smtClean="0"/>
              <a:t>03/04/2024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12052C2-89FB-4690-A0DD-A9C3B37DF277}" type="slidenum">
              <a:rPr lang="en-GB" smtClean="0"/>
              <a:t>‹nr.›</a:t>
            </a:fld>
            <a:endParaRPr lang="en-GB"/>
          </a:p>
        </p:txBody>
      </p:sp>
    </p:spTree>
    <p:extLst>
      <p:ext uri="{BB962C8B-B14F-4D97-AF65-F5344CB8AC3E}">
        <p14:creationId xmlns:p14="http://schemas.microsoft.com/office/powerpoint/2010/main" val="302011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Herhaal kort wat voor de klinische les af is gegaan, de Reis van de Naasten, discussies die geweest zijn, voornemens die gemaakt zijn </a:t>
            </a:r>
            <a:r>
              <a:rPr lang="nl-NL" noProof="0" dirty="0" err="1"/>
              <a:t>etc</a:t>
            </a:r>
            <a:r>
              <a:rPr lang="nl-NL" noProof="0" dirty="0"/>
              <a:t> etc. En leg uit dat het doel van de bijeenkomst is om uit te leggen wat de oog voor naastenmethodiek is en welke elementen in het SMART plan van de organisatie zullen worden ingezet. </a:t>
            </a:r>
          </a:p>
        </p:txBody>
      </p:sp>
      <p:sp>
        <p:nvSpPr>
          <p:cNvPr id="4" name="Slide Number Placeholder 3"/>
          <p:cNvSpPr>
            <a:spLocks noGrp="1"/>
          </p:cNvSpPr>
          <p:nvPr>
            <p:ph type="sldNum" sz="quarter" idx="10"/>
          </p:nvPr>
        </p:nvSpPr>
        <p:spPr/>
        <p:txBody>
          <a:bodyPr/>
          <a:lstStyle/>
          <a:p>
            <a:fld id="{A12052C2-89FB-4690-A0DD-A9C3B37DF277}" type="slidenum">
              <a:rPr lang="en-GB" smtClean="0"/>
              <a:t>1</a:t>
            </a:fld>
            <a:endParaRPr lang="en-GB"/>
          </a:p>
        </p:txBody>
      </p:sp>
    </p:spTree>
    <p:extLst>
      <p:ext uri="{BB962C8B-B14F-4D97-AF65-F5344CB8AC3E}">
        <p14:creationId xmlns:p14="http://schemas.microsoft.com/office/powerpoint/2010/main" val="305132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nl-NL" noProof="0" dirty="0"/>
              <a:t>Het geven van zorg aan naasten van patiënten met een levensbedreigende aandoening of kwetsbaarheid is een onderdeel van Palliatieve Zorg. (Zie: Kwaliteitskader Palliatieve Zorg). Daarnaast kun je in de contacten met naasten voor overlijden van de patiënt, maar ook in de nazorgcontacten feedback over de geleverde zorg krijgen. Deze feedback kan gebruikt worden om de kwaliteit van (palliatieve) zorg te verbeteren.</a:t>
            </a:r>
          </a:p>
          <a:p>
            <a:pPr marL="228600" indent="-228600">
              <a:buAutoNum type="arabicPeriod"/>
            </a:pPr>
            <a:r>
              <a:rPr lang="nl-NL" noProof="0" dirty="0"/>
              <a:t>Naasten vinden het erg fijn als zij merken dat er ook naar hun wordt omgekeken. Voor patiënten is het ook erg belangrijk te weten dat er ook gezorgd wordt voor hun dierbaren. Dat geeft hen rust.</a:t>
            </a:r>
          </a:p>
          <a:p>
            <a:pPr marL="228600" indent="-228600">
              <a:buAutoNum type="arabicPeriod"/>
            </a:pPr>
            <a:r>
              <a:rPr lang="nl-NL" noProof="0" dirty="0"/>
              <a:t>Zorgverleners geven vaak aan veel voldoening te krijgen uit het zorgen voor naasten. Zij kunnen zorgen dragen voor het hele geheel van begin tot het eind. Bij het zorgen voor naasten krijgen zorgverleners veel dankbaarheid terug.</a:t>
            </a:r>
          </a:p>
          <a:p>
            <a:pPr marL="228600" indent="-228600">
              <a:buAutoNum type="arabicPeriod"/>
            </a:pPr>
            <a:r>
              <a:rPr lang="nl-NL" noProof="0" dirty="0"/>
              <a:t>Door contacten met naasten krijgen zorgverleners veel inzicht in de situatie van de patiënt, zijn/haar behoeften, sociale netwerk en wat er in eerdere behandelingen/ziektefases is voorgevallen. Met deze informatie kunnen zorgverleners meer adequate zorg geven, en eventuele problemen en complicaties voor zijn.</a:t>
            </a:r>
          </a:p>
          <a:p>
            <a:pPr marL="0" indent="0">
              <a:buNone/>
            </a:pPr>
            <a:endParaRPr lang="nl-NL" noProof="0" dirty="0"/>
          </a:p>
          <a:p>
            <a:pPr marL="0" indent="0">
              <a:buNone/>
            </a:pPr>
            <a:endParaRPr lang="nl-NL" noProof="0" dirty="0"/>
          </a:p>
          <a:p>
            <a:pPr marL="0" indent="0">
              <a:buNone/>
            </a:pPr>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2</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1. Gezien worden en steun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Regelmatig vragen: ‘Hoe gaat het met u?’ en ‘Wat kan ik voor ú doen?</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Vragen of er behoefte is aan aanvullende ondersteuning</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2. Informatie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Rustig praten en nagaan of alles duidelijk is</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Hoe ‘werkt’ de zorgorganisatie? Welke faciliteiten zijn er voor naasten beschikbaar?</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Wat is de verwachting over het ziekteverloop en de behandelingen?  </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3. Goed contact met zorgverleners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Voorspelbare communicatie</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Continuïteit</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Laagdrempelig benaderbaar zijn</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4. Goede zorg voor de zieke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Vertellen wat er voor de patiënt allemaal gedaan wordt en waarom</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Aandacht voor wie de zieke is </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Goede overdracht tussen zorgverleners</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5. Samenwerken&gt;&gt;&gt;&gt;Samen een team rond de zieke persoon vormen.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Vragen hoe naasten willen bijdragen aan de zorg: wie doet wat. Gezien worden als zorggever. </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Naasten betrekken bij veranderingen in de zorg of behandeling</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6. Naaste zijn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Naasten helpen niet alleen mantelzorger te zijn, maar ook partner, kind, ouder, familielid of vriend te zijn. </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7. Aansluiten bij normen en waarden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Vragen naar wensen, rituelen en gebruiken rond ziekte en overlijden</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8. Zorg na overlijden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Telefonisch contact 1-2 weken na overlijden</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(Telefonisch) nazorg gesprek</a:t>
            </a:r>
          </a:p>
          <a:p>
            <a:pPr marL="742950" lvl="1" indent="-285750">
              <a:lnSpc>
                <a:spcPct val="115000"/>
              </a:lnSpc>
              <a:spcAft>
                <a:spcPts val="1000"/>
              </a:spcAft>
              <a:buFont typeface="Arial" panose="020B0604020202020204" pitchFamily="34" charset="0"/>
              <a:buChar char="•"/>
              <a:tabLst>
                <a:tab pos="914400" algn="l"/>
              </a:tabLst>
            </a:pPr>
            <a:r>
              <a:rPr lang="nl-NL" sz="1100" dirty="0">
                <a:effectLst/>
                <a:latin typeface="Calibri" panose="020F0502020204030204" pitchFamily="34" charset="0"/>
                <a:ea typeface="Calibri" panose="020F0502020204030204" pitchFamily="34" charset="0"/>
                <a:cs typeface="Times New Roman" panose="02020603050405020304" pitchFamily="18" charset="0"/>
              </a:rPr>
              <a:t>Informatie over rouw en mogelijkheden voor ondersteuning in de regio</a:t>
            </a:r>
          </a:p>
          <a:p>
            <a:pPr>
              <a:lnSpc>
                <a:spcPct val="115000"/>
              </a:lnSpc>
              <a:spcAft>
                <a:spcPts val="1000"/>
              </a:spcAft>
            </a:pPr>
            <a:r>
              <a:rPr lang="nl-NL"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2052C2-89FB-4690-A0DD-A9C3B37DF277}" type="slidenum">
              <a:rPr lang="en-GB" smtClean="0"/>
              <a:t>3</a:t>
            </a:fld>
            <a:endParaRPr lang="en-GB"/>
          </a:p>
        </p:txBody>
      </p:sp>
    </p:spTree>
    <p:extLst>
      <p:ext uri="{BB962C8B-B14F-4D97-AF65-F5344CB8AC3E}">
        <p14:creationId xmlns:p14="http://schemas.microsoft.com/office/powerpoint/2010/main" val="157830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Benoem dat de methodiek bestemd is om zorgverleners te ondersteunen bij het geven van de minimale zorg voor naasten. </a:t>
            </a:r>
          </a:p>
          <a:p>
            <a:endParaRPr lang="nl-NL" noProof="0" dirty="0"/>
          </a:p>
          <a:p>
            <a:r>
              <a:rPr lang="nl-NL" noProof="0" dirty="0"/>
              <a:t>Noem de achtergrondbrochure en dat deze beschikbaar is voor wie n.a.v. de handreiking meer wil lezen over zorg voor naasten, maar dat het niet nodig is om te kunnen werken met de Oog voor Naasten en Nabestaanden-methodiek.</a:t>
            </a:r>
          </a:p>
          <a:p>
            <a:endParaRPr lang="nl-NL" noProof="0" dirty="0"/>
          </a:p>
          <a:p>
            <a:r>
              <a:rPr lang="nl-NL" noProof="0" dirty="0"/>
              <a:t>Benoem ook nogmaals de rol en functie van de projectambassadeur(s) en projectteam, en welk materialen jullie ter beschikking hebben ter ondersteuning van de implementatie (deze </a:t>
            </a:r>
            <a:r>
              <a:rPr lang="nl-NL" noProof="0" dirty="0" err="1"/>
              <a:t>ptt</a:t>
            </a:r>
            <a:r>
              <a:rPr lang="nl-NL" noProof="0" dirty="0"/>
              <a:t>, de implementatiehandleiding, handleiding klinische les).</a:t>
            </a:r>
          </a:p>
          <a:p>
            <a:endParaRPr lang="nl-NL" noProof="0" dirty="0"/>
          </a:p>
          <a:p>
            <a:r>
              <a:rPr lang="nl-NL" noProof="0" dirty="0"/>
              <a:t>Benoem dat er van zowel het naastenmateriaal als de handreiking en achtergrondbrochure ook een speciale COVID-19 versie is en dat alle materialen plus aanvullende filmpjes te vinden zijn op de website www.oogvoornaasten.nl</a:t>
            </a:r>
          </a:p>
          <a:p>
            <a:endParaRPr lang="nl-NL" noProof="0" dirty="0"/>
          </a:p>
          <a:p>
            <a:r>
              <a:rPr lang="nl-NL" noProof="0" dirty="0"/>
              <a:t>Informatie voor leidinggevenden is niet rondgestuurd</a:t>
            </a:r>
          </a:p>
        </p:txBody>
      </p:sp>
      <p:sp>
        <p:nvSpPr>
          <p:cNvPr id="4" name="Slide Number Placeholder 3"/>
          <p:cNvSpPr>
            <a:spLocks noGrp="1"/>
          </p:cNvSpPr>
          <p:nvPr>
            <p:ph type="sldNum" sz="quarter" idx="10"/>
          </p:nvPr>
        </p:nvSpPr>
        <p:spPr/>
        <p:txBody>
          <a:bodyPr/>
          <a:lstStyle/>
          <a:p>
            <a:fld id="{A12052C2-89FB-4690-A0DD-A9C3B37DF277}" type="slidenum">
              <a:rPr lang="en-GB" smtClean="0"/>
              <a:t>4</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Ga met elkaar de discussie aan op welke manier jullie als team aandacht kunnen geven aan deze aspecten. Gebruik hiervoor ook de suggesties uit de handleiding Klinische Les, onderdeel C </a:t>
            </a:r>
          </a:p>
          <a:p>
            <a:r>
              <a:rPr lang="nl-NL" noProof="0" dirty="0"/>
              <a:t>Aandachtspunten:</a:t>
            </a:r>
          </a:p>
          <a:p>
            <a:pPr marL="342900" indent="-342900">
              <a:lnSpc>
                <a:spcPct val="150000"/>
              </a:lnSpc>
              <a:buFontTx/>
              <a:buChar char="-"/>
            </a:pPr>
            <a:r>
              <a:rPr lang="nl-NL" sz="1200" b="1" dirty="0">
                <a:solidFill>
                  <a:srgbClr val="C00000"/>
                </a:solidFill>
              </a:rPr>
              <a:t>Besef dat goede palliatieve zorg ook bestaat uit zorg voor naasten.</a:t>
            </a:r>
          </a:p>
          <a:p>
            <a:pPr marL="342900" indent="-342900">
              <a:lnSpc>
                <a:spcPct val="150000"/>
              </a:lnSpc>
              <a:buFontTx/>
              <a:buChar char="-"/>
            </a:pPr>
            <a:r>
              <a:rPr lang="nl-NL" sz="1200" b="1" dirty="0">
                <a:solidFill>
                  <a:srgbClr val="C00000"/>
                </a:solidFill>
              </a:rPr>
              <a:t>Goed kunnen luisteren.</a:t>
            </a:r>
          </a:p>
          <a:p>
            <a:pPr marL="342900" indent="-342900">
              <a:lnSpc>
                <a:spcPct val="150000"/>
              </a:lnSpc>
              <a:buFontTx/>
              <a:buChar char="-"/>
            </a:pPr>
            <a:r>
              <a:rPr lang="nl-NL" sz="1200" b="1" dirty="0">
                <a:solidFill>
                  <a:srgbClr val="C00000"/>
                </a:solidFill>
              </a:rPr>
              <a:t>Om kunnen gaan met verdriet van naasten.</a:t>
            </a:r>
          </a:p>
          <a:p>
            <a:pPr marL="342900" indent="-342900">
              <a:lnSpc>
                <a:spcPct val="150000"/>
              </a:lnSpc>
              <a:buFontTx/>
              <a:buChar char="-"/>
            </a:pPr>
            <a:r>
              <a:rPr lang="nl-NL" sz="1200" b="1" dirty="0">
                <a:solidFill>
                  <a:srgbClr val="C00000"/>
                </a:solidFill>
              </a:rPr>
              <a:t>Kennis over waar naasten met aanvullende behoeften aan ondersteuning </a:t>
            </a:r>
            <a:br>
              <a:rPr lang="nl-NL" sz="1200" b="1" dirty="0">
                <a:solidFill>
                  <a:srgbClr val="C00000"/>
                </a:solidFill>
              </a:rPr>
            </a:br>
            <a:r>
              <a:rPr lang="nl-NL" sz="1200" b="1" dirty="0">
                <a:solidFill>
                  <a:srgbClr val="C00000"/>
                </a:solidFill>
              </a:rPr>
              <a:t>naar door verwezen kunnen worden.</a:t>
            </a:r>
          </a:p>
          <a:p>
            <a:pPr marL="342900" indent="-342900">
              <a:lnSpc>
                <a:spcPct val="150000"/>
              </a:lnSpc>
              <a:buFontTx/>
              <a:buChar char="-"/>
            </a:pPr>
            <a:r>
              <a:rPr lang="nl-NL" sz="1200" b="1" dirty="0">
                <a:solidFill>
                  <a:srgbClr val="C00000"/>
                </a:solidFill>
              </a:rPr>
              <a:t>Bewustzijn van verschillen tussen naasten (geletterdheid, gezondheidsvaardigheden, culturele achtergrond)</a:t>
            </a:r>
          </a:p>
          <a:p>
            <a:pPr marL="342900" indent="-342900">
              <a:lnSpc>
                <a:spcPct val="150000"/>
              </a:lnSpc>
              <a:buFontTx/>
              <a:buChar char="-"/>
            </a:pPr>
            <a:r>
              <a:rPr lang="nl-NL" sz="1200" b="1" dirty="0">
                <a:solidFill>
                  <a:srgbClr val="C00000"/>
                </a:solidFill>
              </a:rPr>
              <a:t>Goede onderlinge samenwerkingen en duidelijke afspraken rond de taakverdeling.</a:t>
            </a:r>
          </a:p>
          <a:p>
            <a:pPr marL="342900" indent="-342900">
              <a:lnSpc>
                <a:spcPct val="150000"/>
              </a:lnSpc>
              <a:buFontTx/>
              <a:buChar char="-"/>
            </a:pPr>
            <a:r>
              <a:rPr lang="nl-NL" sz="1200" b="1" dirty="0">
                <a:solidFill>
                  <a:srgbClr val="C00000"/>
                </a:solidFill>
              </a:rPr>
              <a:t>Steun van collega’s! </a:t>
            </a:r>
          </a:p>
          <a:p>
            <a:pPr marL="342900" indent="-342900">
              <a:lnSpc>
                <a:spcPct val="150000"/>
              </a:lnSpc>
              <a:buFontTx/>
              <a:buChar char="-"/>
            </a:pPr>
            <a:r>
              <a:rPr lang="nl-NL" sz="1200" b="1" dirty="0">
                <a:solidFill>
                  <a:srgbClr val="C00000"/>
                </a:solidFill>
              </a:rPr>
              <a:t>Mogelijkheid om met elkaar mee te kijken, na te praten en te overleggen.</a:t>
            </a:r>
          </a:p>
          <a:p>
            <a:pPr marL="342900" indent="-342900">
              <a:lnSpc>
                <a:spcPct val="150000"/>
              </a:lnSpc>
              <a:buFontTx/>
              <a:buChar char="-"/>
            </a:pPr>
            <a:r>
              <a:rPr lang="nl-NL" sz="1200" b="1" dirty="0">
                <a:solidFill>
                  <a:srgbClr val="C00000"/>
                </a:solidFill>
              </a:rPr>
              <a:t>Mogelijkheid om aan te kunnen geven dat het zorgen voor naasten als</a:t>
            </a:r>
            <a:br>
              <a:rPr lang="nl-NL" sz="1200" b="1" dirty="0">
                <a:solidFill>
                  <a:srgbClr val="C00000"/>
                </a:solidFill>
              </a:rPr>
            </a:br>
            <a:r>
              <a:rPr lang="nl-NL" sz="1200" b="1" dirty="0">
                <a:solidFill>
                  <a:srgbClr val="C00000"/>
                </a:solidFill>
              </a:rPr>
              <a:t>lastig wordt ervaren.</a:t>
            </a:r>
            <a:endParaRPr lang="nl-NL" sz="1200" dirty="0"/>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5</a:t>
            </a:fld>
            <a:endParaRPr lang="en-GB"/>
          </a:p>
        </p:txBody>
      </p:sp>
    </p:spTree>
    <p:extLst>
      <p:ext uri="{BB962C8B-B14F-4D97-AF65-F5344CB8AC3E}">
        <p14:creationId xmlns:p14="http://schemas.microsoft.com/office/powerpoint/2010/main" val="243836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Vul dit stuk zelf aan op basis van de </a:t>
            </a:r>
            <a:r>
              <a:rPr lang="nl-NL" noProof="0" dirty="0" err="1"/>
              <a:t>Naastenjouney</a:t>
            </a:r>
            <a:r>
              <a:rPr lang="nl-NL" noProof="0" dirty="0"/>
              <a:t>, de voorlopige implementatie doelen die al zijn opgesteld en die je ter bespreking wilt voorleggen aan het team. En welke doelen moet hier op basis van de klinische les bij? </a:t>
            </a:r>
          </a:p>
        </p:txBody>
      </p:sp>
      <p:sp>
        <p:nvSpPr>
          <p:cNvPr id="4" name="Slide Number Placeholder 3"/>
          <p:cNvSpPr>
            <a:spLocks noGrp="1"/>
          </p:cNvSpPr>
          <p:nvPr>
            <p:ph type="sldNum" sz="quarter" idx="10"/>
          </p:nvPr>
        </p:nvSpPr>
        <p:spPr/>
        <p:txBody>
          <a:bodyPr/>
          <a:lstStyle/>
          <a:p>
            <a:fld id="{A12052C2-89FB-4690-A0DD-A9C3B37DF277}" type="slidenum">
              <a:rPr lang="en-GB" smtClean="0"/>
              <a:t>6</a:t>
            </a:fld>
            <a:endParaRPr lang="en-GB"/>
          </a:p>
        </p:txBody>
      </p:sp>
    </p:spTree>
    <p:extLst>
      <p:ext uri="{BB962C8B-B14F-4D97-AF65-F5344CB8AC3E}">
        <p14:creationId xmlns:p14="http://schemas.microsoft.com/office/powerpoint/2010/main" val="53410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Deze dia bevat de stappen uit het implementatietraject. Leg kort uit wat het vervolg van het implementatietraject voor de afdeling in gaat houden en wat jou/jullie rol als projectambassadeurs hierbij zal zijn. </a:t>
            </a:r>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7</a:t>
            </a:fld>
            <a:endParaRPr lang="en-GB"/>
          </a:p>
        </p:txBody>
      </p:sp>
    </p:spTree>
    <p:extLst>
      <p:ext uri="{BB962C8B-B14F-4D97-AF65-F5344CB8AC3E}">
        <p14:creationId xmlns:p14="http://schemas.microsoft.com/office/powerpoint/2010/main" val="308605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3-4-2024</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0462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3-4-2024</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9387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3-4-2024</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585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1B01-114C-5261-1AA4-61DCAB0AF6A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DD78882-EAE0-39CA-E10F-1814D675D6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8C3F64F-DB59-9EAD-B8EF-52A9D1E1CFD1}"/>
              </a:ext>
            </a:extLst>
          </p:cNvPr>
          <p:cNvSpPr>
            <a:spLocks noGrp="1"/>
          </p:cNvSpPr>
          <p:nvPr>
            <p:ph type="dt" sz="half" idx="10"/>
          </p:nvPr>
        </p:nvSpPr>
        <p:spPr/>
        <p:txBody>
          <a:bodyPr/>
          <a:lstStyle/>
          <a:p>
            <a:fld id="{E31BF80B-1726-4726-9D56-EA778D6E3328}" type="datetimeFigureOut">
              <a:rPr lang="en-US" smtClean="0"/>
              <a:t>4/3/2024</a:t>
            </a:fld>
            <a:endParaRPr lang="en-US"/>
          </a:p>
        </p:txBody>
      </p:sp>
      <p:sp>
        <p:nvSpPr>
          <p:cNvPr id="5" name="Footer Placeholder 4">
            <a:extLst>
              <a:ext uri="{FF2B5EF4-FFF2-40B4-BE49-F238E27FC236}">
                <a16:creationId xmlns:a16="http://schemas.microsoft.com/office/drawing/2014/main" id="{4EB40F1E-D591-44D1-432D-F02159271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389D6-A0E9-65C5-4A49-ADAEF20E38F2}"/>
              </a:ext>
            </a:extLst>
          </p:cNvPr>
          <p:cNvSpPr>
            <a:spLocks noGrp="1"/>
          </p:cNvSpPr>
          <p:nvPr>
            <p:ph type="sldNum" sz="quarter" idx="12"/>
          </p:nvPr>
        </p:nvSpPr>
        <p:spPr/>
        <p:txBody>
          <a:bodyPr/>
          <a:lstStyle/>
          <a:p>
            <a:fld id="{7AED9EB5-CA51-480F-ABFD-7C1DA7378A62}" type="slidenum">
              <a:rPr lang="en-US" smtClean="0"/>
              <a:t>‹nr.›</a:t>
            </a:fld>
            <a:endParaRPr lang="en-US"/>
          </a:p>
        </p:txBody>
      </p:sp>
    </p:spTree>
    <p:extLst>
      <p:ext uri="{BB962C8B-B14F-4D97-AF65-F5344CB8AC3E}">
        <p14:creationId xmlns:p14="http://schemas.microsoft.com/office/powerpoint/2010/main" val="1965881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9372E-86C4-27BD-C635-8826AC256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C36C2-B1F1-2720-7F5E-CF431AB712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42071-77C8-41C3-CE44-97BADBBA0F48}"/>
              </a:ext>
            </a:extLst>
          </p:cNvPr>
          <p:cNvSpPr>
            <a:spLocks noGrp="1"/>
          </p:cNvSpPr>
          <p:nvPr>
            <p:ph type="dt" sz="half" idx="10"/>
          </p:nvPr>
        </p:nvSpPr>
        <p:spPr/>
        <p:txBody>
          <a:bodyPr/>
          <a:lstStyle/>
          <a:p>
            <a:fld id="{E31BF80B-1726-4726-9D56-EA778D6E3328}" type="datetimeFigureOut">
              <a:rPr lang="en-US" smtClean="0"/>
              <a:t>4/3/2024</a:t>
            </a:fld>
            <a:endParaRPr lang="en-US"/>
          </a:p>
        </p:txBody>
      </p:sp>
      <p:sp>
        <p:nvSpPr>
          <p:cNvPr id="5" name="Footer Placeholder 4">
            <a:extLst>
              <a:ext uri="{FF2B5EF4-FFF2-40B4-BE49-F238E27FC236}">
                <a16:creationId xmlns:a16="http://schemas.microsoft.com/office/drawing/2014/main" id="{D985517D-D7F3-ECE1-A2AE-7BEF01A2C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D9B52-396F-27EC-8EDE-F08B2C1A406E}"/>
              </a:ext>
            </a:extLst>
          </p:cNvPr>
          <p:cNvSpPr>
            <a:spLocks noGrp="1"/>
          </p:cNvSpPr>
          <p:nvPr>
            <p:ph type="sldNum" sz="quarter" idx="12"/>
          </p:nvPr>
        </p:nvSpPr>
        <p:spPr/>
        <p:txBody>
          <a:bodyPr/>
          <a:lstStyle/>
          <a:p>
            <a:fld id="{7AED9EB5-CA51-480F-ABFD-7C1DA7378A62}" type="slidenum">
              <a:rPr lang="en-US" smtClean="0"/>
              <a:t>‹nr.›</a:t>
            </a:fld>
            <a:endParaRPr lang="en-US"/>
          </a:p>
        </p:txBody>
      </p:sp>
    </p:spTree>
    <p:extLst>
      <p:ext uri="{BB962C8B-B14F-4D97-AF65-F5344CB8AC3E}">
        <p14:creationId xmlns:p14="http://schemas.microsoft.com/office/powerpoint/2010/main" val="1045415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0B2D-76DC-95A7-1DC1-65E64FAA5CB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427BECA-8CB8-18F2-3584-DA2E06E7594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4DA03-921D-E8EC-799F-FFEAA2C8B0D6}"/>
              </a:ext>
            </a:extLst>
          </p:cNvPr>
          <p:cNvSpPr>
            <a:spLocks noGrp="1"/>
          </p:cNvSpPr>
          <p:nvPr>
            <p:ph type="dt" sz="half" idx="10"/>
          </p:nvPr>
        </p:nvSpPr>
        <p:spPr/>
        <p:txBody>
          <a:bodyPr/>
          <a:lstStyle/>
          <a:p>
            <a:fld id="{E31BF80B-1726-4726-9D56-EA778D6E3328}" type="datetimeFigureOut">
              <a:rPr lang="en-US" smtClean="0"/>
              <a:t>4/3/2024</a:t>
            </a:fld>
            <a:endParaRPr lang="en-US"/>
          </a:p>
        </p:txBody>
      </p:sp>
      <p:sp>
        <p:nvSpPr>
          <p:cNvPr id="5" name="Footer Placeholder 4">
            <a:extLst>
              <a:ext uri="{FF2B5EF4-FFF2-40B4-BE49-F238E27FC236}">
                <a16:creationId xmlns:a16="http://schemas.microsoft.com/office/drawing/2014/main" id="{D8AE053E-BDD7-A13D-9032-07B23B8BA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51340-E881-CCC8-7353-E9C07CE40BEB}"/>
              </a:ext>
            </a:extLst>
          </p:cNvPr>
          <p:cNvSpPr>
            <a:spLocks noGrp="1"/>
          </p:cNvSpPr>
          <p:nvPr>
            <p:ph type="sldNum" sz="quarter" idx="12"/>
          </p:nvPr>
        </p:nvSpPr>
        <p:spPr/>
        <p:txBody>
          <a:bodyPr/>
          <a:lstStyle/>
          <a:p>
            <a:fld id="{7AED9EB5-CA51-480F-ABFD-7C1DA7378A62}" type="slidenum">
              <a:rPr lang="en-US" smtClean="0"/>
              <a:t>‹nr.›</a:t>
            </a:fld>
            <a:endParaRPr lang="en-US"/>
          </a:p>
        </p:txBody>
      </p:sp>
    </p:spTree>
    <p:extLst>
      <p:ext uri="{BB962C8B-B14F-4D97-AF65-F5344CB8AC3E}">
        <p14:creationId xmlns:p14="http://schemas.microsoft.com/office/powerpoint/2010/main" val="124992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3253-C631-B00D-3066-3A302E126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D3D710-E2D6-11EE-4C6E-E90B45FA4C1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586350-EF70-E5FF-79AC-C7041B1CA0C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E142EF-6593-1DAF-4925-D5B101C7FD99}"/>
              </a:ext>
            </a:extLst>
          </p:cNvPr>
          <p:cNvSpPr>
            <a:spLocks noGrp="1"/>
          </p:cNvSpPr>
          <p:nvPr>
            <p:ph type="dt" sz="half" idx="10"/>
          </p:nvPr>
        </p:nvSpPr>
        <p:spPr/>
        <p:txBody>
          <a:bodyPr/>
          <a:lstStyle/>
          <a:p>
            <a:fld id="{E31BF80B-1726-4726-9D56-EA778D6E3328}" type="datetimeFigureOut">
              <a:rPr lang="en-US" smtClean="0"/>
              <a:t>4/3/2024</a:t>
            </a:fld>
            <a:endParaRPr lang="en-US"/>
          </a:p>
        </p:txBody>
      </p:sp>
      <p:sp>
        <p:nvSpPr>
          <p:cNvPr id="6" name="Footer Placeholder 5">
            <a:extLst>
              <a:ext uri="{FF2B5EF4-FFF2-40B4-BE49-F238E27FC236}">
                <a16:creationId xmlns:a16="http://schemas.microsoft.com/office/drawing/2014/main" id="{84596C41-BB2C-3690-5414-3F65AE91E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FB47A-7694-EF0C-C92A-B5A3D0614486}"/>
              </a:ext>
            </a:extLst>
          </p:cNvPr>
          <p:cNvSpPr>
            <a:spLocks noGrp="1"/>
          </p:cNvSpPr>
          <p:nvPr>
            <p:ph type="sldNum" sz="quarter" idx="12"/>
          </p:nvPr>
        </p:nvSpPr>
        <p:spPr/>
        <p:txBody>
          <a:bodyPr/>
          <a:lstStyle/>
          <a:p>
            <a:fld id="{7AED9EB5-CA51-480F-ABFD-7C1DA7378A62}" type="slidenum">
              <a:rPr lang="en-US" smtClean="0"/>
              <a:t>‹nr.›</a:t>
            </a:fld>
            <a:endParaRPr lang="en-US"/>
          </a:p>
        </p:txBody>
      </p:sp>
    </p:spTree>
    <p:extLst>
      <p:ext uri="{BB962C8B-B14F-4D97-AF65-F5344CB8AC3E}">
        <p14:creationId xmlns:p14="http://schemas.microsoft.com/office/powerpoint/2010/main" val="1353015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20D6-C3A2-6207-14EC-7548F8039B7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F5BA09-065B-E069-21F2-F6795E2BDCF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051EB-A6AC-1FF2-01C2-BB529C93018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E605FE-2328-DADA-65DA-CE2A2F3358D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F16835C-F7D8-FCF8-06EC-A017C9ACD39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5467D3-9531-9E23-33A5-95F2706000F3}"/>
              </a:ext>
            </a:extLst>
          </p:cNvPr>
          <p:cNvSpPr>
            <a:spLocks noGrp="1"/>
          </p:cNvSpPr>
          <p:nvPr>
            <p:ph type="dt" sz="half" idx="10"/>
          </p:nvPr>
        </p:nvSpPr>
        <p:spPr/>
        <p:txBody>
          <a:bodyPr/>
          <a:lstStyle/>
          <a:p>
            <a:fld id="{E31BF80B-1726-4726-9D56-EA778D6E3328}" type="datetimeFigureOut">
              <a:rPr lang="en-US" smtClean="0"/>
              <a:t>4/3/2024</a:t>
            </a:fld>
            <a:endParaRPr lang="en-US"/>
          </a:p>
        </p:txBody>
      </p:sp>
      <p:sp>
        <p:nvSpPr>
          <p:cNvPr id="8" name="Footer Placeholder 7">
            <a:extLst>
              <a:ext uri="{FF2B5EF4-FFF2-40B4-BE49-F238E27FC236}">
                <a16:creationId xmlns:a16="http://schemas.microsoft.com/office/drawing/2014/main" id="{B4967723-E5F2-DACA-B068-21CBEF94B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FBCBCB-1669-F781-CB4C-17563E368DAD}"/>
              </a:ext>
            </a:extLst>
          </p:cNvPr>
          <p:cNvSpPr>
            <a:spLocks noGrp="1"/>
          </p:cNvSpPr>
          <p:nvPr>
            <p:ph type="sldNum" sz="quarter" idx="12"/>
          </p:nvPr>
        </p:nvSpPr>
        <p:spPr/>
        <p:txBody>
          <a:bodyPr/>
          <a:lstStyle/>
          <a:p>
            <a:fld id="{7AED9EB5-CA51-480F-ABFD-7C1DA7378A62}" type="slidenum">
              <a:rPr lang="en-US" smtClean="0"/>
              <a:t>‹nr.›</a:t>
            </a:fld>
            <a:endParaRPr lang="en-US"/>
          </a:p>
        </p:txBody>
      </p:sp>
    </p:spTree>
    <p:extLst>
      <p:ext uri="{BB962C8B-B14F-4D97-AF65-F5344CB8AC3E}">
        <p14:creationId xmlns:p14="http://schemas.microsoft.com/office/powerpoint/2010/main" val="3897711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DD9A-776C-7F7A-0F79-85C917396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F64C88-CD1D-FF80-BE24-05DA4AAE35C3}"/>
              </a:ext>
            </a:extLst>
          </p:cNvPr>
          <p:cNvSpPr>
            <a:spLocks noGrp="1"/>
          </p:cNvSpPr>
          <p:nvPr>
            <p:ph type="dt" sz="half" idx="10"/>
          </p:nvPr>
        </p:nvSpPr>
        <p:spPr/>
        <p:txBody>
          <a:bodyPr/>
          <a:lstStyle/>
          <a:p>
            <a:fld id="{E31BF80B-1726-4726-9D56-EA778D6E3328}" type="datetimeFigureOut">
              <a:rPr lang="en-US" smtClean="0"/>
              <a:t>4/3/2024</a:t>
            </a:fld>
            <a:endParaRPr lang="en-US"/>
          </a:p>
        </p:txBody>
      </p:sp>
      <p:sp>
        <p:nvSpPr>
          <p:cNvPr id="4" name="Footer Placeholder 3">
            <a:extLst>
              <a:ext uri="{FF2B5EF4-FFF2-40B4-BE49-F238E27FC236}">
                <a16:creationId xmlns:a16="http://schemas.microsoft.com/office/drawing/2014/main" id="{D379A970-C4B9-378A-CEC8-DD031BC018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3D0945-C1EC-EF41-76E8-933B8FFDA37A}"/>
              </a:ext>
            </a:extLst>
          </p:cNvPr>
          <p:cNvSpPr>
            <a:spLocks noGrp="1"/>
          </p:cNvSpPr>
          <p:nvPr>
            <p:ph type="sldNum" sz="quarter" idx="12"/>
          </p:nvPr>
        </p:nvSpPr>
        <p:spPr/>
        <p:txBody>
          <a:bodyPr/>
          <a:lstStyle/>
          <a:p>
            <a:fld id="{7AED9EB5-CA51-480F-ABFD-7C1DA7378A62}" type="slidenum">
              <a:rPr lang="en-US" smtClean="0"/>
              <a:t>‹nr.›</a:t>
            </a:fld>
            <a:endParaRPr lang="en-US"/>
          </a:p>
        </p:txBody>
      </p:sp>
    </p:spTree>
    <p:extLst>
      <p:ext uri="{BB962C8B-B14F-4D97-AF65-F5344CB8AC3E}">
        <p14:creationId xmlns:p14="http://schemas.microsoft.com/office/powerpoint/2010/main" val="1261229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5A40D-528D-28CA-8369-7E54B229ED30}"/>
              </a:ext>
            </a:extLst>
          </p:cNvPr>
          <p:cNvSpPr>
            <a:spLocks noGrp="1"/>
          </p:cNvSpPr>
          <p:nvPr>
            <p:ph type="dt" sz="half" idx="10"/>
          </p:nvPr>
        </p:nvSpPr>
        <p:spPr/>
        <p:txBody>
          <a:bodyPr/>
          <a:lstStyle/>
          <a:p>
            <a:fld id="{E31BF80B-1726-4726-9D56-EA778D6E3328}" type="datetimeFigureOut">
              <a:rPr lang="en-US" smtClean="0"/>
              <a:t>4/3/2024</a:t>
            </a:fld>
            <a:endParaRPr lang="en-US"/>
          </a:p>
        </p:txBody>
      </p:sp>
      <p:sp>
        <p:nvSpPr>
          <p:cNvPr id="3" name="Footer Placeholder 2">
            <a:extLst>
              <a:ext uri="{FF2B5EF4-FFF2-40B4-BE49-F238E27FC236}">
                <a16:creationId xmlns:a16="http://schemas.microsoft.com/office/drawing/2014/main" id="{825E1635-FF16-6735-03DB-C5486D1776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0E55E2-5045-934B-B8F8-6157BA12AE5D}"/>
              </a:ext>
            </a:extLst>
          </p:cNvPr>
          <p:cNvSpPr>
            <a:spLocks noGrp="1"/>
          </p:cNvSpPr>
          <p:nvPr>
            <p:ph type="sldNum" sz="quarter" idx="12"/>
          </p:nvPr>
        </p:nvSpPr>
        <p:spPr/>
        <p:txBody>
          <a:bodyPr/>
          <a:lstStyle/>
          <a:p>
            <a:fld id="{7AED9EB5-CA51-480F-ABFD-7C1DA7378A62}" type="slidenum">
              <a:rPr lang="en-US" smtClean="0"/>
              <a:t>‹nr.›</a:t>
            </a:fld>
            <a:endParaRPr lang="en-US"/>
          </a:p>
        </p:txBody>
      </p:sp>
    </p:spTree>
    <p:extLst>
      <p:ext uri="{BB962C8B-B14F-4D97-AF65-F5344CB8AC3E}">
        <p14:creationId xmlns:p14="http://schemas.microsoft.com/office/powerpoint/2010/main" val="3274522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F18A-D539-32B1-C4FC-710B864C1CE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AD4E431-6B98-355A-DC17-A465B941F6A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DFD84F-2427-BBF6-893B-E4FC0B4D4D2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4718B6-535C-30FE-2B08-E20E57F552E0}"/>
              </a:ext>
            </a:extLst>
          </p:cNvPr>
          <p:cNvSpPr>
            <a:spLocks noGrp="1"/>
          </p:cNvSpPr>
          <p:nvPr>
            <p:ph type="dt" sz="half" idx="10"/>
          </p:nvPr>
        </p:nvSpPr>
        <p:spPr/>
        <p:txBody>
          <a:bodyPr/>
          <a:lstStyle/>
          <a:p>
            <a:fld id="{E31BF80B-1726-4726-9D56-EA778D6E3328}" type="datetimeFigureOut">
              <a:rPr lang="en-US" smtClean="0"/>
              <a:t>4/3/2024</a:t>
            </a:fld>
            <a:endParaRPr lang="en-US"/>
          </a:p>
        </p:txBody>
      </p:sp>
      <p:sp>
        <p:nvSpPr>
          <p:cNvPr id="6" name="Footer Placeholder 5">
            <a:extLst>
              <a:ext uri="{FF2B5EF4-FFF2-40B4-BE49-F238E27FC236}">
                <a16:creationId xmlns:a16="http://schemas.microsoft.com/office/drawing/2014/main" id="{6AB4A8C1-2956-10C6-2990-5359E0C70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FD4766-05FB-FB3C-111B-B3D00EE882F9}"/>
              </a:ext>
            </a:extLst>
          </p:cNvPr>
          <p:cNvSpPr>
            <a:spLocks noGrp="1"/>
          </p:cNvSpPr>
          <p:nvPr>
            <p:ph type="sldNum" sz="quarter" idx="12"/>
          </p:nvPr>
        </p:nvSpPr>
        <p:spPr/>
        <p:txBody>
          <a:bodyPr/>
          <a:lstStyle/>
          <a:p>
            <a:fld id="{7AED9EB5-CA51-480F-ABFD-7C1DA7378A62}" type="slidenum">
              <a:rPr lang="en-US" smtClean="0"/>
              <a:t>‹nr.›</a:t>
            </a:fld>
            <a:endParaRPr lang="en-US"/>
          </a:p>
        </p:txBody>
      </p:sp>
    </p:spTree>
    <p:extLst>
      <p:ext uri="{BB962C8B-B14F-4D97-AF65-F5344CB8AC3E}">
        <p14:creationId xmlns:p14="http://schemas.microsoft.com/office/powerpoint/2010/main" val="21464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3-4-2024</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03987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C9F-EB55-249E-F907-323D49BD3E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7D40057-FD8B-DBAA-CDC4-14D41934A7F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66CF3E3-1B37-7ECB-9F0B-94DDC3FC072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DE2991-E155-3E28-FEDC-BD37036FBC99}"/>
              </a:ext>
            </a:extLst>
          </p:cNvPr>
          <p:cNvSpPr>
            <a:spLocks noGrp="1"/>
          </p:cNvSpPr>
          <p:nvPr>
            <p:ph type="dt" sz="half" idx="10"/>
          </p:nvPr>
        </p:nvSpPr>
        <p:spPr/>
        <p:txBody>
          <a:bodyPr/>
          <a:lstStyle/>
          <a:p>
            <a:fld id="{E31BF80B-1726-4726-9D56-EA778D6E3328}" type="datetimeFigureOut">
              <a:rPr lang="en-US" smtClean="0"/>
              <a:t>4/3/2024</a:t>
            </a:fld>
            <a:endParaRPr lang="en-US"/>
          </a:p>
        </p:txBody>
      </p:sp>
      <p:sp>
        <p:nvSpPr>
          <p:cNvPr id="6" name="Footer Placeholder 5">
            <a:extLst>
              <a:ext uri="{FF2B5EF4-FFF2-40B4-BE49-F238E27FC236}">
                <a16:creationId xmlns:a16="http://schemas.microsoft.com/office/drawing/2014/main" id="{F3D3350A-3683-82D7-540C-A542158B1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697B6-D970-724A-5C8F-A3D2787CAFE7}"/>
              </a:ext>
            </a:extLst>
          </p:cNvPr>
          <p:cNvSpPr>
            <a:spLocks noGrp="1"/>
          </p:cNvSpPr>
          <p:nvPr>
            <p:ph type="sldNum" sz="quarter" idx="12"/>
          </p:nvPr>
        </p:nvSpPr>
        <p:spPr/>
        <p:txBody>
          <a:bodyPr/>
          <a:lstStyle/>
          <a:p>
            <a:fld id="{7AED9EB5-CA51-480F-ABFD-7C1DA7378A62}" type="slidenum">
              <a:rPr lang="en-US" smtClean="0"/>
              <a:t>‹nr.›</a:t>
            </a:fld>
            <a:endParaRPr lang="en-US"/>
          </a:p>
        </p:txBody>
      </p:sp>
    </p:spTree>
    <p:extLst>
      <p:ext uri="{BB962C8B-B14F-4D97-AF65-F5344CB8AC3E}">
        <p14:creationId xmlns:p14="http://schemas.microsoft.com/office/powerpoint/2010/main" val="3305060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7C62-2A41-B0CA-265A-F7EC5A1009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6E27C6-B4EA-17E1-BF85-F1013440A5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0ACDA-D5BA-8961-268D-9295989DB0D8}"/>
              </a:ext>
            </a:extLst>
          </p:cNvPr>
          <p:cNvSpPr>
            <a:spLocks noGrp="1"/>
          </p:cNvSpPr>
          <p:nvPr>
            <p:ph type="dt" sz="half" idx="10"/>
          </p:nvPr>
        </p:nvSpPr>
        <p:spPr/>
        <p:txBody>
          <a:bodyPr/>
          <a:lstStyle/>
          <a:p>
            <a:fld id="{E31BF80B-1726-4726-9D56-EA778D6E3328}" type="datetimeFigureOut">
              <a:rPr lang="en-US" smtClean="0"/>
              <a:t>4/3/2024</a:t>
            </a:fld>
            <a:endParaRPr lang="en-US"/>
          </a:p>
        </p:txBody>
      </p:sp>
      <p:sp>
        <p:nvSpPr>
          <p:cNvPr id="5" name="Footer Placeholder 4">
            <a:extLst>
              <a:ext uri="{FF2B5EF4-FFF2-40B4-BE49-F238E27FC236}">
                <a16:creationId xmlns:a16="http://schemas.microsoft.com/office/drawing/2014/main" id="{D220FBBA-364D-373F-EC5A-1A920B15C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BDDBA-043A-5CFA-B92E-640FFA466102}"/>
              </a:ext>
            </a:extLst>
          </p:cNvPr>
          <p:cNvSpPr>
            <a:spLocks noGrp="1"/>
          </p:cNvSpPr>
          <p:nvPr>
            <p:ph type="sldNum" sz="quarter" idx="12"/>
          </p:nvPr>
        </p:nvSpPr>
        <p:spPr/>
        <p:txBody>
          <a:bodyPr/>
          <a:lstStyle/>
          <a:p>
            <a:fld id="{7AED9EB5-CA51-480F-ABFD-7C1DA7378A62}" type="slidenum">
              <a:rPr lang="en-US" smtClean="0"/>
              <a:t>‹nr.›</a:t>
            </a:fld>
            <a:endParaRPr lang="en-US"/>
          </a:p>
        </p:txBody>
      </p:sp>
    </p:spTree>
    <p:extLst>
      <p:ext uri="{BB962C8B-B14F-4D97-AF65-F5344CB8AC3E}">
        <p14:creationId xmlns:p14="http://schemas.microsoft.com/office/powerpoint/2010/main" val="4086058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8467EF-5BFF-2131-B237-1EC6525E5A5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47A49-9AD6-7C52-F1DF-05191E66C8E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34F84-6ED7-A63D-09E4-55FC5C1C0B46}"/>
              </a:ext>
            </a:extLst>
          </p:cNvPr>
          <p:cNvSpPr>
            <a:spLocks noGrp="1"/>
          </p:cNvSpPr>
          <p:nvPr>
            <p:ph type="dt" sz="half" idx="10"/>
          </p:nvPr>
        </p:nvSpPr>
        <p:spPr/>
        <p:txBody>
          <a:bodyPr/>
          <a:lstStyle/>
          <a:p>
            <a:fld id="{E31BF80B-1726-4726-9D56-EA778D6E3328}" type="datetimeFigureOut">
              <a:rPr lang="en-US" smtClean="0"/>
              <a:t>4/3/2024</a:t>
            </a:fld>
            <a:endParaRPr lang="en-US"/>
          </a:p>
        </p:txBody>
      </p:sp>
      <p:sp>
        <p:nvSpPr>
          <p:cNvPr id="5" name="Footer Placeholder 4">
            <a:extLst>
              <a:ext uri="{FF2B5EF4-FFF2-40B4-BE49-F238E27FC236}">
                <a16:creationId xmlns:a16="http://schemas.microsoft.com/office/drawing/2014/main" id="{7A5436B5-DF5E-53B8-7143-1D3D04970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9BB8F-CBF9-2614-DEF4-01AA70B93855}"/>
              </a:ext>
            </a:extLst>
          </p:cNvPr>
          <p:cNvSpPr>
            <a:spLocks noGrp="1"/>
          </p:cNvSpPr>
          <p:nvPr>
            <p:ph type="sldNum" sz="quarter" idx="12"/>
          </p:nvPr>
        </p:nvSpPr>
        <p:spPr/>
        <p:txBody>
          <a:bodyPr/>
          <a:lstStyle/>
          <a:p>
            <a:fld id="{7AED9EB5-CA51-480F-ABFD-7C1DA7378A62}" type="slidenum">
              <a:rPr lang="en-US" smtClean="0"/>
              <a:t>‹nr.›</a:t>
            </a:fld>
            <a:endParaRPr lang="en-US"/>
          </a:p>
        </p:txBody>
      </p:sp>
    </p:spTree>
    <p:extLst>
      <p:ext uri="{BB962C8B-B14F-4D97-AF65-F5344CB8AC3E}">
        <p14:creationId xmlns:p14="http://schemas.microsoft.com/office/powerpoint/2010/main" val="395129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3-4-2024</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5979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3-4-2024</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0543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441F2AD7-B524-4678-9131-254E376F8468}" type="datetimeFigureOut">
              <a:rPr lang="nl-NL" smtClean="0">
                <a:solidFill>
                  <a:prstClr val="black">
                    <a:tint val="75000"/>
                  </a:prstClr>
                </a:solidFill>
              </a:rPr>
              <a:pPr/>
              <a:t>3-4-2024</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3799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441F2AD7-B524-4678-9131-254E376F8468}" type="datetimeFigureOut">
              <a:rPr lang="nl-NL" smtClean="0">
                <a:solidFill>
                  <a:prstClr val="black">
                    <a:tint val="75000"/>
                  </a:prstClr>
                </a:solidFill>
              </a:rPr>
              <a:pPr/>
              <a:t>3-4-2024</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4708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F2AD7-B524-4678-9131-254E376F8468}" type="datetimeFigureOut">
              <a:rPr lang="nl-NL" smtClean="0">
                <a:solidFill>
                  <a:prstClr val="black">
                    <a:tint val="75000"/>
                  </a:prstClr>
                </a:solidFill>
              </a:rPr>
              <a:pPr/>
              <a:t>3-4-2024</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4922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3-4-2024</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347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3-4-2024</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7487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2AD7-B524-4678-9131-254E376F8468}" type="datetimeFigureOut">
              <a:rPr lang="nl-NL" smtClean="0">
                <a:solidFill>
                  <a:prstClr val="black">
                    <a:tint val="75000"/>
                  </a:prstClr>
                </a:solidFill>
              </a:rPr>
              <a:pPr/>
              <a:t>3-4-2024</a:t>
            </a:fld>
            <a:endParaRPr lang="nl-N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0E979-4397-44D3-BEA2-A16EE12DF277}"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98658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C3A9B8-CEEB-44C6-7AC0-CB0E31063C2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EE3ACF-B72F-ED4F-FCE0-63F81DA5B2F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82EFA-7EFA-03C2-18D0-E53D9FF4D51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31BF80B-1726-4726-9D56-EA778D6E3328}" type="datetimeFigureOut">
              <a:rPr lang="en-US" smtClean="0"/>
              <a:t>4/3/2024</a:t>
            </a:fld>
            <a:endParaRPr lang="en-US"/>
          </a:p>
        </p:txBody>
      </p:sp>
      <p:sp>
        <p:nvSpPr>
          <p:cNvPr id="5" name="Footer Placeholder 4">
            <a:extLst>
              <a:ext uri="{FF2B5EF4-FFF2-40B4-BE49-F238E27FC236}">
                <a16:creationId xmlns:a16="http://schemas.microsoft.com/office/drawing/2014/main" id="{6FCD3C07-096E-DF05-ACB5-48C1AA36DB1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D6F1DA-B8A8-71B9-2354-73FE23527A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ED9EB5-CA51-480F-ABFD-7C1DA7378A62}" type="slidenum">
              <a:rPr lang="en-US" smtClean="0"/>
              <a:t>‹nr.›</a:t>
            </a:fld>
            <a:endParaRPr lang="en-US"/>
          </a:p>
        </p:txBody>
      </p:sp>
    </p:spTree>
    <p:extLst>
      <p:ext uri="{BB962C8B-B14F-4D97-AF65-F5344CB8AC3E}">
        <p14:creationId xmlns:p14="http://schemas.microsoft.com/office/powerpoint/2010/main" val="784522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4048" y="874068"/>
            <a:ext cx="3528392" cy="3262432"/>
          </a:xfrm>
          <a:prstGeom prst="rect">
            <a:avLst/>
          </a:prstGeom>
          <a:noFill/>
        </p:spPr>
        <p:txBody>
          <a:bodyPr wrap="square" rtlCol="0">
            <a:spAutoFit/>
          </a:bodyPr>
          <a:lstStyle/>
          <a:p>
            <a:pPr algn="ctr">
              <a:spcBef>
                <a:spcPts val="600"/>
              </a:spcBef>
              <a:buClr>
                <a:srgbClr val="727CA3"/>
              </a:buClr>
              <a:buSzPct val="76000"/>
            </a:pPr>
            <a:r>
              <a:rPr lang="nl-NL" sz="2800" b="1" dirty="0">
                <a:solidFill>
                  <a:srgbClr val="51958C"/>
                </a:solidFill>
                <a:latin typeface="Roboto Condensed" panose="02000000000000000000" pitchFamily="2" charset="0"/>
                <a:ea typeface="Roboto Condensed" panose="02000000000000000000" pitchFamily="2" charset="0"/>
              </a:rPr>
              <a:t>Klinische les ter voorbereiding </a:t>
            </a:r>
          </a:p>
          <a:p>
            <a:pPr algn="ctr">
              <a:spcBef>
                <a:spcPts val="600"/>
              </a:spcBef>
              <a:buClr>
                <a:srgbClr val="727CA3"/>
              </a:buClr>
              <a:buSzPct val="76000"/>
            </a:pPr>
            <a:r>
              <a:rPr lang="nl-NL" sz="2800" b="1" dirty="0">
                <a:solidFill>
                  <a:srgbClr val="51958C"/>
                </a:solidFill>
                <a:latin typeface="Roboto Condensed" panose="02000000000000000000" pitchFamily="2" charset="0"/>
                <a:ea typeface="Roboto Condensed" panose="02000000000000000000" pitchFamily="2" charset="0"/>
              </a:rPr>
              <a:t>van de implementatie van de </a:t>
            </a:r>
          </a:p>
          <a:p>
            <a:pPr algn="ctr">
              <a:spcBef>
                <a:spcPts val="600"/>
              </a:spcBef>
              <a:buClr>
                <a:srgbClr val="727CA3"/>
              </a:buClr>
              <a:buSzPct val="76000"/>
            </a:pPr>
            <a:r>
              <a:rPr lang="nl-NL" sz="2800" b="1" dirty="0">
                <a:solidFill>
                  <a:srgbClr val="51958C"/>
                </a:solidFill>
                <a:latin typeface="Roboto Condensed" panose="02000000000000000000" pitchFamily="2" charset="0"/>
                <a:ea typeface="Roboto Condensed" panose="02000000000000000000" pitchFamily="2" charset="0"/>
              </a:rPr>
              <a:t>Oog voor Naasten en Nabestaanden-methodiek (ON2)</a:t>
            </a:r>
          </a:p>
        </p:txBody>
      </p:sp>
      <p:pic>
        <p:nvPicPr>
          <p:cNvPr id="8" name="Picture 7" descr="Graphical user interface, text&#10;&#10;Description automatically generated">
            <a:extLst>
              <a:ext uri="{FF2B5EF4-FFF2-40B4-BE49-F238E27FC236}">
                <a16:creationId xmlns:a16="http://schemas.microsoft.com/office/drawing/2014/main" id="{47119A36-84FA-D442-BE71-0114CF76D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1187" y="6318254"/>
            <a:ext cx="1801173" cy="484109"/>
          </a:xfrm>
          <a:prstGeom prst="rect">
            <a:avLst/>
          </a:prstGeom>
        </p:spPr>
      </p:pic>
      <p:pic>
        <p:nvPicPr>
          <p:cNvPr id="12" name="Picture 11" descr="Logo&#10;&#10;Description automatically generated">
            <a:extLst>
              <a:ext uri="{FF2B5EF4-FFF2-40B4-BE49-F238E27FC236}">
                <a16:creationId xmlns:a16="http://schemas.microsoft.com/office/drawing/2014/main" id="{6D21BB5D-DDF4-D04D-B702-B27FCD213E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 y="0"/>
            <a:ext cx="2997200" cy="1333500"/>
          </a:xfrm>
          <a:prstGeom prst="rect">
            <a:avLst/>
          </a:prstGeom>
        </p:spPr>
      </p:pic>
      <p:pic>
        <p:nvPicPr>
          <p:cNvPr id="14" name="Picture 13" descr="Logo, company name&#10;&#10;Description automatically generated">
            <a:extLst>
              <a:ext uri="{FF2B5EF4-FFF2-40B4-BE49-F238E27FC236}">
                <a16:creationId xmlns:a16="http://schemas.microsoft.com/office/drawing/2014/main" id="{0645939B-3F63-5641-8AE7-68E6CBEEB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5434" y="6154155"/>
            <a:ext cx="1401806" cy="812305"/>
          </a:xfrm>
          <a:prstGeom prst="rect">
            <a:avLst/>
          </a:prstGeom>
        </p:spPr>
      </p:pic>
      <p:pic>
        <p:nvPicPr>
          <p:cNvPr id="16" name="Picture 15" descr="Logo, company name&#10;&#10;Description automatically generated">
            <a:extLst>
              <a:ext uri="{FF2B5EF4-FFF2-40B4-BE49-F238E27FC236}">
                <a16:creationId xmlns:a16="http://schemas.microsoft.com/office/drawing/2014/main" id="{FF9B0E6C-C9EE-694A-A2C7-FCE3B9812C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84368" y="6242232"/>
            <a:ext cx="1109896" cy="643152"/>
          </a:xfrm>
          <a:prstGeom prst="rect">
            <a:avLst/>
          </a:prstGeom>
        </p:spPr>
      </p:pic>
      <p:pic>
        <p:nvPicPr>
          <p:cNvPr id="2" name="Picture 1">
            <a:extLst>
              <a:ext uri="{FF2B5EF4-FFF2-40B4-BE49-F238E27FC236}">
                <a16:creationId xmlns:a16="http://schemas.microsoft.com/office/drawing/2014/main" id="{1E77C8CC-6E1B-D73E-6123-6E181A6E91FA}"/>
              </a:ext>
            </a:extLst>
          </p:cNvPr>
          <p:cNvPicPr>
            <a:picLocks noChangeAspect="1"/>
          </p:cNvPicPr>
          <p:nvPr/>
        </p:nvPicPr>
        <p:blipFill>
          <a:blip r:embed="rId7"/>
          <a:stretch>
            <a:fillRect/>
          </a:stretch>
        </p:blipFill>
        <p:spPr>
          <a:xfrm>
            <a:off x="395536" y="1700808"/>
            <a:ext cx="4048669" cy="2814583"/>
          </a:xfrm>
          <a:prstGeom prst="rect">
            <a:avLst/>
          </a:prstGeom>
        </p:spPr>
      </p:pic>
    </p:spTree>
    <p:extLst>
      <p:ext uri="{BB962C8B-B14F-4D97-AF65-F5344CB8AC3E}">
        <p14:creationId xmlns:p14="http://schemas.microsoft.com/office/powerpoint/2010/main" val="111082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836712"/>
            <a:ext cx="4572000" cy="1077218"/>
          </a:xfrm>
          <a:prstGeom prst="rect">
            <a:avLst/>
          </a:prstGeom>
          <a:noFill/>
        </p:spPr>
        <p:txBody>
          <a:bodyPr wrap="square" rtlCol="0">
            <a:spAutoFit/>
          </a:bodyPr>
          <a:lstStyle/>
          <a:p>
            <a:r>
              <a:rPr lang="nl-NL" sz="3200" b="1" dirty="0">
                <a:solidFill>
                  <a:srgbClr val="51958C"/>
                </a:solidFill>
                <a:latin typeface="Roboto Condensed" panose="02000000000000000000" pitchFamily="2" charset="0"/>
                <a:ea typeface="Roboto Condensed" panose="02000000000000000000" pitchFamily="2" charset="0"/>
              </a:rPr>
              <a:t>Waarom Oog voor Naasten en Nabestaanden?</a:t>
            </a:r>
          </a:p>
        </p:txBody>
      </p:sp>
      <p:sp>
        <p:nvSpPr>
          <p:cNvPr id="3" name="TextBox 2"/>
          <p:cNvSpPr txBox="1"/>
          <p:nvPr/>
        </p:nvSpPr>
        <p:spPr>
          <a:xfrm>
            <a:off x="209702" y="2147576"/>
            <a:ext cx="4074266" cy="2185214"/>
          </a:xfrm>
          <a:prstGeom prst="rect">
            <a:avLst/>
          </a:prstGeom>
          <a:noFill/>
        </p:spPr>
        <p:txBody>
          <a:bodyPr wrap="square" rtlCol="0">
            <a:spAutoFit/>
          </a:bodyPr>
          <a:lstStyle/>
          <a:p>
            <a:pPr marL="285750" indent="-285750">
              <a:buFont typeface="Arial" panose="020B0604020202020204" pitchFamily="34" charset="0"/>
              <a:buChar char="•"/>
            </a:pPr>
            <a:r>
              <a:rPr lang="nl-NL" sz="1500" b="1" dirty="0">
                <a:latin typeface="Lato Light" panose="020F0502020204030203" pitchFamily="34" charset="0"/>
                <a:ea typeface="Lato Light" panose="020F0502020204030203" pitchFamily="34" charset="0"/>
                <a:cs typeface="Lato Light" panose="020F0502020204030203" pitchFamily="34" charset="0"/>
              </a:rPr>
              <a:t>Verbetert de </a:t>
            </a:r>
            <a:r>
              <a:rPr lang="nl-NL" sz="1500" b="1" dirty="0">
                <a:solidFill>
                  <a:srgbClr val="51958C"/>
                </a:solidFill>
                <a:latin typeface="Lato Light" panose="020F0502020204030203" pitchFamily="34" charset="0"/>
                <a:ea typeface="Lato Light" panose="020F0502020204030203" pitchFamily="34" charset="0"/>
                <a:cs typeface="Lato Light" panose="020F0502020204030203" pitchFamily="34" charset="0"/>
              </a:rPr>
              <a:t>kwaliteit van palliatieve zorg.</a:t>
            </a:r>
          </a:p>
          <a:p>
            <a:endParaRPr lang="nl-NL" sz="1500" b="1"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nl-NL" sz="1500" b="1" dirty="0">
                <a:latin typeface="Lato Light" panose="020F0502020204030203" pitchFamily="34" charset="0"/>
                <a:ea typeface="Lato Light" panose="020F0502020204030203" pitchFamily="34" charset="0"/>
                <a:cs typeface="Lato Light" panose="020F0502020204030203" pitchFamily="34" charset="0"/>
              </a:rPr>
              <a:t>Zorgt voor meer</a:t>
            </a:r>
            <a:r>
              <a:rPr lang="nl-NL" sz="15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 </a:t>
            </a:r>
            <a:r>
              <a:rPr lang="nl-NL" sz="1500" b="1" dirty="0">
                <a:solidFill>
                  <a:srgbClr val="51958C"/>
                </a:solidFill>
                <a:latin typeface="Lato Light" panose="020F0502020204030203" pitchFamily="34" charset="0"/>
                <a:ea typeface="Lato Light" panose="020F0502020204030203" pitchFamily="34" charset="0"/>
                <a:cs typeface="Lato Light" panose="020F0502020204030203" pitchFamily="34" charset="0"/>
              </a:rPr>
              <a:t>tevreden patiënten en naasten.</a:t>
            </a:r>
          </a:p>
          <a:p>
            <a:endParaRPr lang="nl-NL" sz="1500" b="1"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nl-NL" sz="1500" b="1" dirty="0">
                <a:latin typeface="Lato Light" panose="020F0502020204030203" pitchFamily="34" charset="0"/>
                <a:ea typeface="Lato Light" panose="020F0502020204030203" pitchFamily="34" charset="0"/>
                <a:cs typeface="Lato Light" panose="020F0502020204030203" pitchFamily="34" charset="0"/>
              </a:rPr>
              <a:t>Draagt bij aan meer </a:t>
            </a:r>
            <a:r>
              <a:rPr lang="nl-NL" sz="1500" b="1" dirty="0">
                <a:solidFill>
                  <a:srgbClr val="51958C"/>
                </a:solidFill>
                <a:latin typeface="Lato Light" panose="020F0502020204030203" pitchFamily="34" charset="0"/>
                <a:ea typeface="Lato Light" panose="020F0502020204030203" pitchFamily="34" charset="0"/>
                <a:cs typeface="Lato Light" panose="020F0502020204030203" pitchFamily="34" charset="0"/>
              </a:rPr>
              <a:t>tevreden zorgverleners</a:t>
            </a:r>
          </a:p>
          <a:p>
            <a:pPr marL="285750" indent="-285750">
              <a:buFont typeface="Arial" panose="020B0604020202020204" pitchFamily="34" charset="0"/>
              <a:buChar char="•"/>
            </a:pPr>
            <a:endParaRPr lang="nl-NL" sz="1500" b="1"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nl-NL" sz="1500" b="1" dirty="0">
                <a:latin typeface="Lato Light" panose="020F0502020204030203" pitchFamily="34" charset="0"/>
                <a:ea typeface="Lato Light" panose="020F0502020204030203" pitchFamily="34" charset="0"/>
                <a:cs typeface="Lato Light" panose="020F0502020204030203" pitchFamily="34" charset="0"/>
              </a:rPr>
              <a:t>Mogelijk </a:t>
            </a:r>
            <a:r>
              <a:rPr lang="nl-NL" sz="1500" b="1" dirty="0">
                <a:solidFill>
                  <a:srgbClr val="51958C"/>
                </a:solidFill>
                <a:latin typeface="Lato Light" panose="020F0502020204030203" pitchFamily="34" charset="0"/>
                <a:ea typeface="Lato Light" panose="020F0502020204030203" pitchFamily="34" charset="0"/>
                <a:cs typeface="Lato Light" panose="020F0502020204030203" pitchFamily="34" charset="0"/>
              </a:rPr>
              <a:t>tijdswinst</a:t>
            </a:r>
            <a:r>
              <a:rPr lang="nl-NL" sz="15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 </a:t>
            </a:r>
            <a:r>
              <a:rPr lang="nl-NL" sz="1500" b="1" dirty="0">
                <a:solidFill>
                  <a:srgbClr val="C00000"/>
                </a:solidFill>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a:t>
            </a:r>
            <a:r>
              <a:rPr lang="nl-NL" sz="1500" b="1" dirty="0">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 besparing kosten</a:t>
            </a:r>
            <a:endParaRPr lang="nl-NL" sz="1500" b="1"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endParaRPr lang="nl-NL" sz="16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5" name="Picture 4" descr="Two people in a room&#10;&#10;Description automatically generated with low confidence">
            <a:extLst>
              <a:ext uri="{FF2B5EF4-FFF2-40B4-BE49-F238E27FC236}">
                <a16:creationId xmlns:a16="http://schemas.microsoft.com/office/drawing/2014/main" id="{72BC28ED-1AF1-B34A-A5AE-7C2D2A611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512" y="0"/>
            <a:ext cx="4572000" cy="6858000"/>
          </a:xfrm>
          <a:prstGeom prst="rect">
            <a:avLst/>
          </a:prstGeom>
        </p:spPr>
      </p:pic>
      <p:pic>
        <p:nvPicPr>
          <p:cNvPr id="7" name="Picture 6" descr="Logo, company name&#10;&#10;Description automatically generated">
            <a:extLst>
              <a:ext uri="{FF2B5EF4-FFF2-40B4-BE49-F238E27FC236}">
                <a16:creationId xmlns:a16="http://schemas.microsoft.com/office/drawing/2014/main" id="{38A24620-A1A6-7E45-BAA8-A4C71B123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2200" y="-302334"/>
            <a:ext cx="2997200" cy="1333500"/>
          </a:xfrm>
          <a:prstGeom prst="rect">
            <a:avLst/>
          </a:prstGeom>
        </p:spPr>
      </p:pic>
      <p:pic>
        <p:nvPicPr>
          <p:cNvPr id="8" name="Picture 7">
            <a:extLst>
              <a:ext uri="{FF2B5EF4-FFF2-40B4-BE49-F238E27FC236}">
                <a16:creationId xmlns:a16="http://schemas.microsoft.com/office/drawing/2014/main" id="{DAFAB9A3-F201-B8D4-1CF1-DC37F0E0DDF7}"/>
              </a:ext>
            </a:extLst>
          </p:cNvPr>
          <p:cNvPicPr>
            <a:picLocks noChangeAspect="1"/>
          </p:cNvPicPr>
          <p:nvPr/>
        </p:nvPicPr>
        <p:blipFill>
          <a:blip r:embed="rId5"/>
          <a:stretch>
            <a:fillRect/>
          </a:stretch>
        </p:blipFill>
        <p:spPr>
          <a:xfrm>
            <a:off x="209702" y="5445224"/>
            <a:ext cx="2030483" cy="1412776"/>
          </a:xfrm>
          <a:prstGeom prst="rect">
            <a:avLst/>
          </a:prstGeom>
        </p:spPr>
      </p:pic>
    </p:spTree>
    <p:extLst>
      <p:ext uri="{BB962C8B-B14F-4D97-AF65-F5344CB8AC3E}">
        <p14:creationId xmlns:p14="http://schemas.microsoft.com/office/powerpoint/2010/main" val="52937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9" y="85725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8"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9" y="857250"/>
            <a:ext cx="914171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nvGrpSpPr>
          <p:cNvPr id="39" name="Group 24">
            <a:extLst>
              <a:ext uri="{FF2B5EF4-FFF2-40B4-BE49-F238E27FC236}">
                <a16:creationId xmlns:a16="http://schemas.microsoft.com/office/drawing/2014/main" id="{3E84BE2F-C43D-43D9-A96D-1526003268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57250"/>
            <a:ext cx="4548176" cy="5143500"/>
            <a:chOff x="651279" y="598259"/>
            <a:chExt cx="10889442" cy="5680742"/>
          </a:xfrm>
        </p:grpSpPr>
        <p:sp>
          <p:nvSpPr>
            <p:cNvPr id="40" name="Color">
              <a:extLst>
                <a:ext uri="{FF2B5EF4-FFF2-40B4-BE49-F238E27FC236}">
                  <a16:creationId xmlns:a16="http://schemas.microsoft.com/office/drawing/2014/main" id="{E7400609-3385-4926-AD61-85A199F0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7" name="Color">
              <a:extLst>
                <a:ext uri="{FF2B5EF4-FFF2-40B4-BE49-F238E27FC236}">
                  <a16:creationId xmlns:a16="http://schemas.microsoft.com/office/drawing/2014/main" id="{9E9E1A20-C3CA-40B4-8D3A-3EAC12D69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pic>
        <p:nvPicPr>
          <p:cNvPr id="4" name="Picture 3">
            <a:extLst>
              <a:ext uri="{FF2B5EF4-FFF2-40B4-BE49-F238E27FC236}">
                <a16:creationId xmlns:a16="http://schemas.microsoft.com/office/drawing/2014/main" id="{248C2BD7-8C40-3DDC-13C8-D5126CD3A7C0}"/>
              </a:ext>
            </a:extLst>
          </p:cNvPr>
          <p:cNvPicPr>
            <a:picLocks noChangeAspect="1"/>
          </p:cNvPicPr>
          <p:nvPr/>
        </p:nvPicPr>
        <p:blipFill>
          <a:blip r:embed="rId3"/>
          <a:stretch>
            <a:fillRect/>
          </a:stretch>
        </p:blipFill>
        <p:spPr>
          <a:xfrm>
            <a:off x="3267985" y="2239219"/>
            <a:ext cx="3036502" cy="2110937"/>
          </a:xfrm>
          <a:prstGeom prst="rect">
            <a:avLst/>
          </a:prstGeom>
        </p:spPr>
      </p:pic>
      <p:grpSp>
        <p:nvGrpSpPr>
          <p:cNvPr id="29" name="Group 2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857250"/>
            <a:ext cx="9141714" cy="5143500"/>
            <a:chOff x="0" y="0"/>
            <a:chExt cx="12188952" cy="6858000"/>
          </a:xfrm>
        </p:grpSpPr>
        <p:sp>
          <p:nvSpPr>
            <p:cNvPr id="41" name="Freeform: Shape 2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31" name="Freeform: Shape 3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42" name="Freeform: Shape 3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33" name="Freeform: Shape 3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34" name="Freeform: Shape 3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35" name="Freeform: Shape 3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sp>
          <p:nvSpPr>
            <p:cNvPr id="36" name="Freeform: Shape 3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a:solidFill>
                  <a:prstClr val="white"/>
                </a:solidFill>
                <a:latin typeface="Calibri" panose="020F0502020204030204"/>
              </a:endParaRPr>
            </a:p>
          </p:txBody>
        </p:sp>
      </p:grpSp>
      <p:sp>
        <p:nvSpPr>
          <p:cNvPr id="2" name="Title 1">
            <a:extLst>
              <a:ext uri="{FF2B5EF4-FFF2-40B4-BE49-F238E27FC236}">
                <a16:creationId xmlns:a16="http://schemas.microsoft.com/office/drawing/2014/main" id="{82AA82C7-33E1-ACD5-DA6C-DD5714B52454}"/>
              </a:ext>
            </a:extLst>
          </p:cNvPr>
          <p:cNvSpPr txBox="1">
            <a:spLocks/>
          </p:cNvSpPr>
          <p:nvPr/>
        </p:nvSpPr>
        <p:spPr>
          <a:xfrm>
            <a:off x="1891209" y="905156"/>
            <a:ext cx="5745034" cy="959919"/>
          </a:xfrm>
          <a:prstGeom prst="rect">
            <a:avLst/>
          </a:prstGeom>
        </p:spPr>
        <p:txBody>
          <a:bodyPr vert="horz" lIns="68580" tIns="34290" rIns="68580" bIns="3429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en-US" sz="4500" b="1" dirty="0">
                <a:solidFill>
                  <a:srgbClr val="E7E6E6">
                    <a:lumMod val="50000"/>
                  </a:srgbClr>
                </a:solidFill>
                <a:latin typeface="Calibri Light" panose="020F0302020204030204"/>
              </a:rPr>
              <a:t>Wat </a:t>
            </a:r>
            <a:r>
              <a:rPr lang="en-US" sz="4500" b="1" dirty="0" err="1">
                <a:solidFill>
                  <a:srgbClr val="E7E6E6">
                    <a:lumMod val="50000"/>
                  </a:srgbClr>
                </a:solidFill>
                <a:latin typeface="Calibri Light" panose="020F0302020204030204"/>
              </a:rPr>
              <a:t>zijn</a:t>
            </a:r>
            <a:r>
              <a:rPr lang="en-US" sz="4500" b="1" dirty="0">
                <a:solidFill>
                  <a:srgbClr val="E7E6E6">
                    <a:lumMod val="50000"/>
                  </a:srgbClr>
                </a:solidFill>
                <a:latin typeface="Calibri Light" panose="020F0302020204030204"/>
              </a:rPr>
              <a:t> de </a:t>
            </a:r>
            <a:r>
              <a:rPr lang="en-US" sz="4500" b="1" dirty="0" err="1">
                <a:solidFill>
                  <a:srgbClr val="E7E6E6">
                    <a:lumMod val="50000"/>
                  </a:srgbClr>
                </a:solidFill>
                <a:latin typeface="Calibri Light" panose="020F0302020204030204"/>
              </a:rPr>
              <a:t>behoeften</a:t>
            </a:r>
            <a:r>
              <a:rPr lang="en-US" sz="4500" b="1" dirty="0">
                <a:solidFill>
                  <a:srgbClr val="E7E6E6">
                    <a:lumMod val="50000"/>
                  </a:srgbClr>
                </a:solidFill>
                <a:latin typeface="Calibri Light" panose="020F0302020204030204"/>
              </a:rPr>
              <a:t> van </a:t>
            </a:r>
            <a:r>
              <a:rPr lang="en-US" sz="4500" b="1" dirty="0" err="1">
                <a:solidFill>
                  <a:srgbClr val="E7E6E6">
                    <a:lumMod val="50000"/>
                  </a:srgbClr>
                </a:solidFill>
                <a:latin typeface="Calibri Light" panose="020F0302020204030204"/>
              </a:rPr>
              <a:t>naasten</a:t>
            </a:r>
            <a:r>
              <a:rPr lang="en-US" sz="4500" b="1" dirty="0">
                <a:solidFill>
                  <a:srgbClr val="E7E6E6">
                    <a:lumMod val="50000"/>
                  </a:srgbClr>
                </a:solidFill>
                <a:latin typeface="Calibri Light" panose="020F0302020204030204"/>
              </a:rPr>
              <a:t>?</a:t>
            </a:r>
          </a:p>
        </p:txBody>
      </p:sp>
      <p:sp>
        <p:nvSpPr>
          <p:cNvPr id="3" name="TextBox 2">
            <a:extLst>
              <a:ext uri="{FF2B5EF4-FFF2-40B4-BE49-F238E27FC236}">
                <a16:creationId xmlns:a16="http://schemas.microsoft.com/office/drawing/2014/main" id="{A10814F4-FCD1-6238-3A9C-004F59D6B8F9}"/>
              </a:ext>
            </a:extLst>
          </p:cNvPr>
          <p:cNvSpPr txBox="1"/>
          <p:nvPr/>
        </p:nvSpPr>
        <p:spPr>
          <a:xfrm>
            <a:off x="236423" y="2191313"/>
            <a:ext cx="3295211" cy="3323987"/>
          </a:xfrm>
          <a:prstGeom prst="rect">
            <a:avLst/>
          </a:prstGeom>
          <a:noFill/>
        </p:spPr>
        <p:txBody>
          <a:bodyPr wrap="square" rtlCol="0">
            <a:spAutoFit/>
          </a:bodyPr>
          <a:lstStyle/>
          <a:p>
            <a:pPr defTabSz="685800">
              <a:defRPr/>
            </a:pPr>
            <a:r>
              <a:rPr lang="nl-NL" sz="2100" dirty="0">
                <a:solidFill>
                  <a:prstClr val="white"/>
                </a:solidFill>
                <a:latin typeface="Calibri Light" panose="020F0302020204030204"/>
                <a:ea typeface="Roboto Condensed" panose="02000000000000000000" pitchFamily="2" charset="0"/>
                <a:cs typeface="Roboto Condensed" panose="02000000000000000000" pitchFamily="2" charset="0"/>
              </a:rPr>
              <a:t>1. Gezien worden en steun</a:t>
            </a:r>
          </a:p>
          <a:p>
            <a:pPr marL="342900" lvl="1" defTabSz="685800">
              <a:defRPr/>
            </a:pPr>
            <a:endParaRPr lang="nl-NL" sz="2100" dirty="0">
              <a:solidFill>
                <a:srgbClr val="C00000"/>
              </a:solidFill>
              <a:latin typeface="Calibri Light" panose="020F0302020204030204"/>
              <a:ea typeface="Roboto Condensed" panose="02000000000000000000" pitchFamily="2" charset="0"/>
              <a:cs typeface="Roboto Condensed" panose="02000000000000000000" pitchFamily="2" charset="0"/>
            </a:endParaRPr>
          </a:p>
          <a:p>
            <a:pPr defTabSz="685800">
              <a:defRPr/>
            </a:pPr>
            <a:r>
              <a:rPr lang="nl-NL" sz="2100" dirty="0">
                <a:solidFill>
                  <a:prstClr val="white"/>
                </a:solidFill>
                <a:latin typeface="Calibri Light" panose="020F0302020204030204"/>
                <a:ea typeface="Roboto Condensed" panose="02000000000000000000" pitchFamily="2" charset="0"/>
                <a:cs typeface="Roboto Condensed" panose="02000000000000000000" pitchFamily="2" charset="0"/>
              </a:rPr>
              <a:t>2. Informatie </a:t>
            </a:r>
          </a:p>
          <a:p>
            <a:pPr marL="352425" lvl="1" defTabSz="685800">
              <a:defRPr/>
            </a:pPr>
            <a:endParaRPr lang="nl-NL" sz="2100" dirty="0">
              <a:solidFill>
                <a:prstClr val="black"/>
              </a:solidFill>
              <a:latin typeface="Calibri Light" panose="020F0302020204030204"/>
              <a:ea typeface="Roboto Condensed" panose="02000000000000000000" pitchFamily="2" charset="0"/>
              <a:cs typeface="Roboto Condensed" panose="02000000000000000000" pitchFamily="2" charset="0"/>
            </a:endParaRPr>
          </a:p>
          <a:p>
            <a:pPr marL="9525" defTabSz="685800">
              <a:defRPr/>
            </a:pPr>
            <a:r>
              <a:rPr lang="nl-NL" sz="2100" dirty="0">
                <a:solidFill>
                  <a:prstClr val="white"/>
                </a:solidFill>
                <a:latin typeface="Calibri Light" panose="020F0302020204030204"/>
                <a:ea typeface="Roboto Condensed" panose="02000000000000000000" pitchFamily="2" charset="0"/>
                <a:cs typeface="Roboto Condensed" panose="02000000000000000000" pitchFamily="2" charset="0"/>
              </a:rPr>
              <a:t>3. Goed contact met zorgverleners</a:t>
            </a:r>
          </a:p>
          <a:p>
            <a:pPr marL="9525" defTabSz="685800">
              <a:defRPr/>
            </a:pPr>
            <a:endParaRPr lang="nl-NL" sz="2100" dirty="0">
              <a:solidFill>
                <a:prstClr val="white"/>
              </a:solidFill>
              <a:latin typeface="Calibri Light" panose="020F0302020204030204"/>
              <a:ea typeface="Roboto Condensed" panose="02000000000000000000" pitchFamily="2" charset="0"/>
              <a:cs typeface="Roboto Condensed" panose="02000000000000000000" pitchFamily="2" charset="0"/>
            </a:endParaRPr>
          </a:p>
          <a:p>
            <a:pPr marL="9525" defTabSz="685800">
              <a:defRPr/>
            </a:pPr>
            <a:r>
              <a:rPr lang="nl-NL" sz="2100" dirty="0">
                <a:solidFill>
                  <a:prstClr val="white"/>
                </a:solidFill>
                <a:latin typeface="Calibri Light" panose="020F0302020204030204"/>
                <a:ea typeface="Roboto Condensed" panose="02000000000000000000" pitchFamily="2" charset="0"/>
                <a:cs typeface="Roboto Condensed" panose="02000000000000000000" pitchFamily="2" charset="0"/>
              </a:rPr>
              <a:t>4. Goede zorg voor de zieke</a:t>
            </a:r>
          </a:p>
          <a:p>
            <a:pPr marL="9525" defTabSz="685800">
              <a:defRPr/>
            </a:pPr>
            <a:endParaRPr lang="nl-NL" sz="2100" dirty="0">
              <a:solidFill>
                <a:prstClr val="black"/>
              </a:solidFill>
              <a:latin typeface="Calibri Light" panose="020F0302020204030204"/>
              <a:ea typeface="Lato" panose="020F0502020204030203" pitchFamily="34" charset="0"/>
              <a:cs typeface="Lato" panose="020F0502020204030203" pitchFamily="34" charset="0"/>
            </a:endParaRPr>
          </a:p>
          <a:p>
            <a:pPr defTabSz="342900">
              <a:defRPr/>
            </a:pPr>
            <a:endParaRPr lang="en-US" sz="2100" dirty="0">
              <a:solidFill>
                <a:srgbClr val="8BC7C7"/>
              </a:solidFill>
              <a:latin typeface="Calibri Light" panose="020F0302020204030204"/>
            </a:endParaRPr>
          </a:p>
        </p:txBody>
      </p:sp>
      <p:sp>
        <p:nvSpPr>
          <p:cNvPr id="7" name="TextBox 6">
            <a:extLst>
              <a:ext uri="{FF2B5EF4-FFF2-40B4-BE49-F238E27FC236}">
                <a16:creationId xmlns:a16="http://schemas.microsoft.com/office/drawing/2014/main" id="{620896CE-E51B-57C5-26D7-76FBDBA4AC8E}"/>
              </a:ext>
            </a:extLst>
          </p:cNvPr>
          <p:cNvSpPr txBox="1"/>
          <p:nvPr/>
        </p:nvSpPr>
        <p:spPr>
          <a:xfrm>
            <a:off x="4923664" y="5606300"/>
            <a:ext cx="5238867" cy="300082"/>
          </a:xfrm>
          <a:prstGeom prst="rect">
            <a:avLst/>
          </a:prstGeom>
          <a:noFill/>
        </p:spPr>
        <p:txBody>
          <a:bodyPr wrap="square">
            <a:spAutoFit/>
          </a:bodyPr>
          <a:lstStyle/>
          <a:p>
            <a:pPr defTabSz="342900">
              <a:defRPr/>
            </a:pPr>
            <a:r>
              <a:rPr lang="nl-NL" sz="1350" dirty="0">
                <a:solidFill>
                  <a:srgbClr val="05827A"/>
                </a:solidFill>
                <a:latin typeface="Calibri" panose="020F0502020204030204"/>
              </a:rPr>
              <a:t>53 interviews met naasten en nabestaanden (2017-2022). </a:t>
            </a:r>
          </a:p>
        </p:txBody>
      </p:sp>
      <p:sp>
        <p:nvSpPr>
          <p:cNvPr id="5" name="TextBox 4">
            <a:extLst>
              <a:ext uri="{FF2B5EF4-FFF2-40B4-BE49-F238E27FC236}">
                <a16:creationId xmlns:a16="http://schemas.microsoft.com/office/drawing/2014/main" id="{A8D62478-C0DC-96F1-E8EC-9717B0AEF476}"/>
              </a:ext>
            </a:extLst>
          </p:cNvPr>
          <p:cNvSpPr txBox="1"/>
          <p:nvPr/>
        </p:nvSpPr>
        <p:spPr>
          <a:xfrm>
            <a:off x="6307913" y="1960480"/>
            <a:ext cx="2754455" cy="3785652"/>
          </a:xfrm>
          <a:prstGeom prst="rect">
            <a:avLst/>
          </a:prstGeom>
          <a:noFill/>
        </p:spPr>
        <p:txBody>
          <a:bodyPr wrap="square" rtlCol="0">
            <a:spAutoFit/>
          </a:bodyPr>
          <a:lstStyle/>
          <a:p>
            <a:pPr marL="9525" defTabSz="685800">
              <a:defRPr/>
            </a:pPr>
            <a:endParaRPr lang="nl-NL" dirty="0">
              <a:solidFill>
                <a:srgbClr val="009999"/>
              </a:solidFill>
              <a:latin typeface="Calibri Light" panose="020F0302020204030204"/>
              <a:ea typeface="Roboto Condensed" panose="02000000000000000000" pitchFamily="2" charset="0"/>
            </a:endParaRPr>
          </a:p>
          <a:p>
            <a:pPr marL="9525" defTabSz="685800">
              <a:defRPr/>
            </a:pPr>
            <a:r>
              <a:rPr lang="nl-NL" sz="2100" dirty="0">
                <a:solidFill>
                  <a:srgbClr val="009999"/>
                </a:solidFill>
                <a:latin typeface="Calibri Light" panose="020F0302020204030204"/>
                <a:ea typeface="Roboto Condensed" panose="02000000000000000000" pitchFamily="2" charset="0"/>
                <a:cs typeface="Roboto Condensed" panose="02000000000000000000" pitchFamily="2" charset="0"/>
              </a:rPr>
              <a:t>5. Samenwerken</a:t>
            </a:r>
          </a:p>
          <a:p>
            <a:pPr marL="9525" defTabSz="685800">
              <a:defRPr/>
            </a:pPr>
            <a:endParaRPr lang="nl-NL" sz="2100" dirty="0">
              <a:solidFill>
                <a:srgbClr val="C00000"/>
              </a:solidFill>
              <a:latin typeface="Calibri Light" panose="020F0302020204030204"/>
              <a:ea typeface="Roboto Condensed" panose="02000000000000000000" pitchFamily="2" charset="0"/>
              <a:cs typeface="Roboto Condensed" panose="02000000000000000000" pitchFamily="2" charset="0"/>
            </a:endParaRPr>
          </a:p>
          <a:p>
            <a:pPr marL="9525" defTabSz="685800">
              <a:defRPr/>
            </a:pPr>
            <a:r>
              <a:rPr lang="nl-NL" sz="2100" dirty="0">
                <a:solidFill>
                  <a:srgbClr val="009999"/>
                </a:solidFill>
                <a:latin typeface="Calibri Light" panose="020F0302020204030204"/>
                <a:ea typeface="Roboto Condensed" panose="02000000000000000000" pitchFamily="2" charset="0"/>
                <a:cs typeface="Roboto Condensed" panose="02000000000000000000" pitchFamily="2" charset="0"/>
              </a:rPr>
              <a:t>6. Naaste zijn</a:t>
            </a:r>
          </a:p>
          <a:p>
            <a:pPr marL="9525" defTabSz="685800">
              <a:defRPr/>
            </a:pPr>
            <a:endParaRPr lang="nl-NL" sz="2100" dirty="0">
              <a:solidFill>
                <a:srgbClr val="009999"/>
              </a:solidFill>
              <a:latin typeface="Calibri Light" panose="020F0302020204030204"/>
              <a:ea typeface="Roboto Condensed" panose="02000000000000000000" pitchFamily="2" charset="0"/>
              <a:cs typeface="Roboto Condensed" panose="02000000000000000000" pitchFamily="2" charset="0"/>
            </a:endParaRPr>
          </a:p>
          <a:p>
            <a:pPr marL="9525" defTabSz="685800">
              <a:defRPr/>
            </a:pPr>
            <a:r>
              <a:rPr lang="nl-NL" sz="2100" dirty="0">
                <a:solidFill>
                  <a:srgbClr val="009999"/>
                </a:solidFill>
                <a:latin typeface="Calibri Light" panose="020F0302020204030204"/>
                <a:ea typeface="Roboto Condensed" panose="02000000000000000000" pitchFamily="2" charset="0"/>
                <a:cs typeface="Roboto Condensed" panose="02000000000000000000" pitchFamily="2" charset="0"/>
              </a:rPr>
              <a:t>7. Aansluiten bij normen en waarden</a:t>
            </a:r>
          </a:p>
          <a:p>
            <a:pPr marL="223838" indent="-214313" defTabSz="685800">
              <a:buFont typeface="Arial" panose="020B0604020202020204" pitchFamily="34" charset="0"/>
              <a:buChar char="•"/>
              <a:defRPr/>
            </a:pPr>
            <a:endParaRPr lang="nl-NL" sz="2100" dirty="0">
              <a:solidFill>
                <a:prstClr val="black"/>
              </a:solidFill>
              <a:latin typeface="Calibri Light" panose="020F0302020204030204"/>
              <a:ea typeface="Roboto Condensed" panose="02000000000000000000" pitchFamily="2" charset="0"/>
              <a:cs typeface="Roboto Condensed" panose="02000000000000000000" pitchFamily="2" charset="0"/>
            </a:endParaRPr>
          </a:p>
          <a:p>
            <a:pPr marL="9525" defTabSz="685800">
              <a:defRPr/>
            </a:pPr>
            <a:r>
              <a:rPr lang="nl-NL" sz="2100" dirty="0">
                <a:solidFill>
                  <a:srgbClr val="009999"/>
                </a:solidFill>
                <a:latin typeface="Calibri Light" panose="020F0302020204030204"/>
                <a:ea typeface="Roboto Condensed" panose="02000000000000000000" pitchFamily="2" charset="0"/>
                <a:cs typeface="Roboto Condensed" panose="02000000000000000000" pitchFamily="2" charset="0"/>
              </a:rPr>
              <a:t>8. </a:t>
            </a:r>
            <a:r>
              <a:rPr lang="nl-NL" sz="2100" b="1" dirty="0">
                <a:solidFill>
                  <a:srgbClr val="009999"/>
                </a:solidFill>
                <a:latin typeface="Calibri Light" panose="020F0302020204030204"/>
                <a:ea typeface="Roboto Condensed" panose="02000000000000000000" pitchFamily="2" charset="0"/>
                <a:cs typeface="Roboto Condensed" panose="02000000000000000000" pitchFamily="2" charset="0"/>
              </a:rPr>
              <a:t>Zorg na overlijden </a:t>
            </a:r>
          </a:p>
          <a:p>
            <a:pPr marL="352425" lvl="1" defTabSz="685800">
              <a:defRPr/>
            </a:pPr>
            <a:br>
              <a:rPr lang="nl-NL" dirty="0">
                <a:solidFill>
                  <a:srgbClr val="51958C"/>
                </a:solidFill>
                <a:latin typeface="Calibri Light" panose="020F0302020204030204"/>
                <a:ea typeface="Roboto Condensed" panose="020B0604020202020204" pitchFamily="2" charset="0"/>
                <a:cs typeface="Roboto Condensed" panose="020B0604020202020204" pitchFamily="2" charset="0"/>
              </a:rPr>
            </a:br>
            <a:endParaRPr lang="nl-NL" dirty="0">
              <a:solidFill>
                <a:srgbClr val="51958C"/>
              </a:solidFill>
              <a:latin typeface="Calibri Light" panose="020F0302020204030204"/>
              <a:ea typeface="Roboto Condensed" panose="020B0604020202020204" pitchFamily="2" charset="0"/>
              <a:cs typeface="Roboto Condensed" panose="020B0604020202020204" pitchFamily="2" charset="0"/>
            </a:endParaRPr>
          </a:p>
          <a:p>
            <a:pPr marL="9525" defTabSz="685800">
              <a:defRPr/>
            </a:pPr>
            <a:r>
              <a:rPr lang="nl-NL" dirty="0">
                <a:solidFill>
                  <a:prstClr val="black"/>
                </a:solidFill>
                <a:latin typeface="Calibri Light" panose="020F0302020204030204"/>
              </a:rPr>
              <a:t>           </a:t>
            </a:r>
            <a:endParaRPr lang="nl-NL" dirty="0">
              <a:solidFill>
                <a:srgbClr val="C00000"/>
              </a:solidFill>
              <a:latin typeface="Calibri Light" panose="020F0302020204030204"/>
            </a:endParaRPr>
          </a:p>
        </p:txBody>
      </p:sp>
      <p:pic>
        <p:nvPicPr>
          <p:cNvPr id="6" name="Picture 5">
            <a:extLst>
              <a:ext uri="{FF2B5EF4-FFF2-40B4-BE49-F238E27FC236}">
                <a16:creationId xmlns:a16="http://schemas.microsoft.com/office/drawing/2014/main" id="{9B3B7DC8-23D0-B21C-8FAF-B0903992D0D9}"/>
              </a:ext>
            </a:extLst>
          </p:cNvPr>
          <p:cNvPicPr>
            <a:picLocks noChangeAspect="1"/>
          </p:cNvPicPr>
          <p:nvPr/>
        </p:nvPicPr>
        <p:blipFill>
          <a:blip r:embed="rId4"/>
          <a:stretch>
            <a:fillRect/>
          </a:stretch>
        </p:blipFill>
        <p:spPr>
          <a:xfrm>
            <a:off x="-575037" y="-31998"/>
            <a:ext cx="2999492" cy="1335140"/>
          </a:xfrm>
          <a:prstGeom prst="rect">
            <a:avLst/>
          </a:prstGeom>
        </p:spPr>
      </p:pic>
    </p:spTree>
    <p:extLst>
      <p:ext uri="{BB962C8B-B14F-4D97-AF65-F5344CB8AC3E}">
        <p14:creationId xmlns:p14="http://schemas.microsoft.com/office/powerpoint/2010/main" val="211726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A080742D-1DA8-1D44-857D-30D06DFDF307}"/>
              </a:ext>
            </a:extLst>
          </p:cNvPr>
          <p:cNvSpPr/>
          <p:nvPr/>
        </p:nvSpPr>
        <p:spPr>
          <a:xfrm>
            <a:off x="0" y="5965449"/>
            <a:ext cx="9144000" cy="892551"/>
          </a:xfrm>
          <a:prstGeom prst="rect">
            <a:avLst/>
          </a:prstGeom>
          <a:solidFill>
            <a:srgbClr val="51958C"/>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rgbClr val="51958C"/>
              </a:solidFill>
              <a:highlight>
                <a:srgbClr val="00FF00"/>
              </a:highlight>
            </a:endParaRPr>
          </a:p>
        </p:txBody>
      </p:sp>
      <p:sp>
        <p:nvSpPr>
          <p:cNvPr id="2" name="TextBox 1"/>
          <p:cNvSpPr txBox="1"/>
          <p:nvPr/>
        </p:nvSpPr>
        <p:spPr>
          <a:xfrm>
            <a:off x="346779" y="5949280"/>
            <a:ext cx="7992888" cy="892552"/>
          </a:xfrm>
          <a:prstGeom prst="rect">
            <a:avLst/>
          </a:prstGeom>
          <a:noFill/>
        </p:spPr>
        <p:txBody>
          <a:bodyPr wrap="square" rtlCol="0">
            <a:spAutoFit/>
          </a:bodyPr>
          <a:lstStyle/>
          <a:p>
            <a:pPr lvl="0"/>
            <a:r>
              <a:rPr lang="nl-NL" sz="2000" b="1" dirty="0">
                <a:solidFill>
                  <a:schemeClr val="bg1"/>
                </a:solidFill>
                <a:latin typeface="Roboto Condensed" panose="02000000000000000000" pitchFamily="2" charset="0"/>
                <a:ea typeface="Roboto Condensed" panose="02000000000000000000" pitchFamily="2" charset="0"/>
              </a:rPr>
              <a:t>Vraag aan de aanwezigen:</a:t>
            </a:r>
            <a:endParaRPr lang="nl-NL" sz="1600" b="1" dirty="0">
              <a:solidFill>
                <a:schemeClr val="bg1"/>
              </a:solidFill>
              <a:latin typeface="Roboto Condensed" panose="02000000000000000000" pitchFamily="2" charset="0"/>
              <a:ea typeface="Roboto Condensed" panose="02000000000000000000" pitchFamily="2" charset="0"/>
            </a:endParaRPr>
          </a:p>
          <a:p>
            <a:pPr lvl="0"/>
            <a:r>
              <a:rPr lang="nl-NL" sz="1600" b="1" dirty="0">
                <a:solidFill>
                  <a:schemeClr val="bg1"/>
                </a:solidFill>
                <a:latin typeface="Lato" panose="020F0502020204030203" pitchFamily="34" charset="0"/>
                <a:ea typeface="Lato" panose="020F0502020204030203" pitchFamily="34" charset="0"/>
                <a:cs typeface="Lato" panose="020F0502020204030203" pitchFamily="34" charset="0"/>
              </a:rPr>
              <a:t>Is de informatie duidelijk? </a:t>
            </a:r>
          </a:p>
          <a:p>
            <a:pPr lvl="0"/>
            <a:r>
              <a:rPr lang="nl-NL" sz="1600" b="1" dirty="0">
                <a:solidFill>
                  <a:schemeClr val="bg1"/>
                </a:solidFill>
                <a:latin typeface="Lato" panose="020F0502020204030203" pitchFamily="34" charset="0"/>
                <a:ea typeface="Lato" panose="020F0502020204030203" pitchFamily="34" charset="0"/>
                <a:cs typeface="Lato" panose="020F0502020204030203" pitchFamily="34" charset="0"/>
              </a:rPr>
              <a:t>Welke aanvullende informatie kunnen wij zelf toevoegen aan de informatiemap?</a:t>
            </a:r>
          </a:p>
        </p:txBody>
      </p:sp>
      <p:sp>
        <p:nvSpPr>
          <p:cNvPr id="4" name="Tekstvak 3">
            <a:extLst>
              <a:ext uri="{FF2B5EF4-FFF2-40B4-BE49-F238E27FC236}">
                <a16:creationId xmlns:a16="http://schemas.microsoft.com/office/drawing/2014/main" id="{052B0A48-5D96-40D6-B3BF-B91E26AC42FB}"/>
              </a:ext>
            </a:extLst>
          </p:cNvPr>
          <p:cNvSpPr txBox="1"/>
          <p:nvPr/>
        </p:nvSpPr>
        <p:spPr>
          <a:xfrm>
            <a:off x="7236296" y="2659558"/>
            <a:ext cx="1433370" cy="1538883"/>
          </a:xfrm>
          <a:prstGeom prst="rect">
            <a:avLst/>
          </a:prstGeom>
          <a:noFill/>
        </p:spPr>
        <p:txBody>
          <a:bodyPr wrap="square" rtlCol="0">
            <a:spAutoFit/>
          </a:bodyPr>
          <a:lstStyle/>
          <a:p>
            <a:pPr algn="ct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Er is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ook</a:t>
            </a: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een</a:t>
            </a: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speciale</a:t>
            </a: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 </a:t>
            </a:r>
          </a:p>
          <a:p>
            <a:pPr algn="ct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COVID-19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versie</a:t>
            </a: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beschikbaar</a:t>
            </a:r>
            <a:endParaRPr lang="en-US" sz="1400" dirty="0">
              <a:solidFill>
                <a:srgbClr val="51958C"/>
              </a:solidFill>
              <a:latin typeface="Lato" panose="020F0502020204030203" pitchFamily="34" charset="0"/>
              <a:ea typeface="Lato" panose="020F0502020204030203" pitchFamily="34" charset="0"/>
              <a:cs typeface="Lato" panose="020F0502020204030203" pitchFamily="34" charset="0"/>
            </a:endParaRPr>
          </a:p>
          <a:p>
            <a:pPr algn="ctr"/>
            <a:endParaRPr lang="en-US" sz="1200" dirty="0">
              <a:solidFill>
                <a:srgbClr val="51958C"/>
              </a:solidFill>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1200" dirty="0">
              <a:solidFill>
                <a:srgbClr val="51958C"/>
              </a:solidFill>
            </a:endParaRPr>
          </a:p>
        </p:txBody>
      </p:sp>
      <p:pic>
        <p:nvPicPr>
          <p:cNvPr id="61" name="Picture 60" descr="A group of people in a room&#10;&#10;Description automatically generated with low confidence">
            <a:extLst>
              <a:ext uri="{FF2B5EF4-FFF2-40B4-BE49-F238E27FC236}">
                <a16:creationId xmlns:a16="http://schemas.microsoft.com/office/drawing/2014/main" id="{F647888F-A1D2-3F47-8FFD-8CDFB6B13D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310" y="159798"/>
            <a:ext cx="6048651" cy="4080823"/>
          </a:xfrm>
          <a:prstGeom prst="rect">
            <a:avLst/>
          </a:prstGeom>
        </p:spPr>
      </p:pic>
      <p:sp>
        <p:nvSpPr>
          <p:cNvPr id="62" name="TextBox 61">
            <a:extLst>
              <a:ext uri="{FF2B5EF4-FFF2-40B4-BE49-F238E27FC236}">
                <a16:creationId xmlns:a16="http://schemas.microsoft.com/office/drawing/2014/main" id="{42A9160C-5343-B642-BD41-D05E16E49605}"/>
              </a:ext>
            </a:extLst>
          </p:cNvPr>
          <p:cNvSpPr txBox="1"/>
          <p:nvPr/>
        </p:nvSpPr>
        <p:spPr>
          <a:xfrm>
            <a:off x="949988" y="4240621"/>
            <a:ext cx="2088232" cy="1546577"/>
          </a:xfrm>
          <a:prstGeom prst="rect">
            <a:avLst/>
          </a:prstGeom>
          <a:noFill/>
        </p:spPr>
        <p:txBody>
          <a:bodyPr wrap="square" rtlCol="0">
            <a:spAutoFit/>
          </a:bodyPr>
          <a:lstStyle/>
          <a:p>
            <a:pPr marL="171450" indent="-171450">
              <a:buFont typeface="Wingdings" panose="05000000000000000000" pitchFamily="2" charset="2"/>
              <a:buChar char="Ø"/>
            </a:pPr>
            <a:r>
              <a:rPr lang="en-NL" sz="1050" dirty="0">
                <a:latin typeface="Lato" panose="020F0502020204030203" pitchFamily="34" charset="0"/>
                <a:ea typeface="Lato" panose="020F0502020204030203" pitchFamily="34" charset="0"/>
                <a:cs typeface="Lato" panose="020F0502020204030203" pitchFamily="34" charset="0"/>
              </a:rPr>
              <a:t>Brochure ‘Zorgen voor een </a:t>
            </a:r>
            <a:r>
              <a:rPr lang="en-US" sz="1050" dirty="0" err="1">
                <a:latin typeface="Lato" panose="020F0502020204030203" pitchFamily="34" charset="0"/>
                <a:ea typeface="Lato" panose="020F0502020204030203" pitchFamily="34" charset="0"/>
                <a:cs typeface="Lato" panose="020F0502020204030203" pitchFamily="34" charset="0"/>
              </a:rPr>
              <a:t>ander</a:t>
            </a:r>
            <a:r>
              <a:rPr lang="en-US" sz="1050" dirty="0">
                <a:latin typeface="Lato" panose="020F0502020204030203" pitchFamily="34" charset="0"/>
                <a:ea typeface="Lato" panose="020F0502020204030203" pitchFamily="34" charset="0"/>
                <a:cs typeface="Lato" panose="020F0502020204030203" pitchFamily="34" charset="0"/>
              </a:rPr>
              <a:t> </a:t>
            </a:r>
            <a:r>
              <a:rPr lang="en-US" sz="1050" dirty="0" err="1">
                <a:latin typeface="Lato" panose="020F0502020204030203" pitchFamily="34" charset="0"/>
                <a:ea typeface="Lato" panose="020F0502020204030203" pitchFamily="34" charset="0"/>
                <a:cs typeface="Lato" panose="020F0502020204030203" pitchFamily="34" charset="0"/>
              </a:rPr>
              <a:t>én</a:t>
            </a:r>
            <a:r>
              <a:rPr lang="en-US" sz="1050" dirty="0">
                <a:latin typeface="Lato" panose="020F0502020204030203" pitchFamily="34" charset="0"/>
                <a:ea typeface="Lato" panose="020F0502020204030203" pitchFamily="34" charset="0"/>
                <a:cs typeface="Lato" panose="020F0502020204030203" pitchFamily="34" charset="0"/>
              </a:rPr>
              <a:t> </a:t>
            </a:r>
            <a:r>
              <a:rPr lang="en-US" sz="1050" dirty="0" err="1">
                <a:latin typeface="Lato" panose="020F0502020204030203" pitchFamily="34" charset="0"/>
                <a:ea typeface="Lato" panose="020F0502020204030203" pitchFamily="34" charset="0"/>
                <a:cs typeface="Lato" panose="020F0502020204030203" pitchFamily="34" charset="0"/>
              </a:rPr>
              <a:t>zorgen</a:t>
            </a:r>
            <a:r>
              <a:rPr lang="en-US" sz="1050" dirty="0">
                <a:latin typeface="Lato" panose="020F0502020204030203" pitchFamily="34" charset="0"/>
                <a:ea typeface="Lato" panose="020F0502020204030203" pitchFamily="34" charset="0"/>
                <a:cs typeface="Lato" panose="020F0502020204030203" pitchFamily="34" charset="0"/>
              </a:rPr>
              <a:t> voor </a:t>
            </a:r>
            <a:r>
              <a:rPr lang="en-US" sz="1050" dirty="0" err="1">
                <a:latin typeface="Lato" panose="020F0502020204030203" pitchFamily="34" charset="0"/>
                <a:ea typeface="Lato" panose="020F0502020204030203" pitchFamily="34" charset="0"/>
                <a:cs typeface="Lato" panose="020F0502020204030203" pitchFamily="34" charset="0"/>
              </a:rPr>
              <a:t>jezelf</a:t>
            </a:r>
            <a:r>
              <a:rPr lang="en-NL" sz="1050" dirty="0">
                <a:latin typeface="Lato" panose="020F0502020204030203" pitchFamily="34" charset="0"/>
                <a:ea typeface="Lato" panose="020F0502020204030203" pitchFamily="34" charset="0"/>
                <a:cs typeface="Lato" panose="020F0502020204030203" pitchFamily="34" charset="0"/>
              </a:rPr>
              <a:t>’</a:t>
            </a:r>
          </a:p>
          <a:p>
            <a:pPr marL="171450" indent="-171450">
              <a:buFont typeface="Wingdings" panose="05000000000000000000" pitchFamily="2" charset="2"/>
              <a:buChar char="Ø"/>
            </a:pPr>
            <a:r>
              <a:rPr lang="en-NL" sz="1050" dirty="0">
                <a:latin typeface="Lato" panose="020F0502020204030203" pitchFamily="34" charset="0"/>
                <a:ea typeface="Lato" panose="020F0502020204030203" pitchFamily="34" charset="0"/>
                <a:cs typeface="Lato" panose="020F0502020204030203" pitchFamily="34" charset="0"/>
              </a:rPr>
              <a:t>Brochure ‘Bij het sterven van een familielid’</a:t>
            </a:r>
            <a:endParaRPr lang="en-US" sz="105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US" sz="1050" dirty="0" err="1">
                <a:latin typeface="Lato" panose="020F0502020204030203" pitchFamily="34" charset="0"/>
                <a:ea typeface="Lato" panose="020F0502020204030203" pitchFamily="34" charset="0"/>
                <a:cs typeface="Lato" panose="020F0502020204030203" pitchFamily="34" charset="0"/>
              </a:rPr>
              <a:t>Filmpjes</a:t>
            </a:r>
            <a:endParaRPr lang="en-NL" sz="105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US" sz="1050" dirty="0" err="1">
                <a:latin typeface="Lato" panose="020F0502020204030203" pitchFamily="34" charset="0"/>
                <a:ea typeface="Lato" panose="020F0502020204030203" pitchFamily="34" charset="0"/>
                <a:cs typeface="Lato" panose="020F0502020204030203" pitchFamily="34" charset="0"/>
              </a:rPr>
              <a:t>Uitleg</a:t>
            </a:r>
            <a:r>
              <a:rPr lang="en-US" sz="1050" dirty="0">
                <a:latin typeface="Lato" panose="020F0502020204030203" pitchFamily="34" charset="0"/>
                <a:ea typeface="Lato" panose="020F0502020204030203" pitchFamily="34" charset="0"/>
                <a:cs typeface="Lato" panose="020F0502020204030203" pitchFamily="34" charset="0"/>
              </a:rPr>
              <a:t> in </a:t>
            </a:r>
            <a:r>
              <a:rPr lang="en-US" sz="1050" dirty="0" err="1">
                <a:latin typeface="Lato" panose="020F0502020204030203" pitchFamily="34" charset="0"/>
                <a:ea typeface="Lato" panose="020F0502020204030203" pitchFamily="34" charset="0"/>
                <a:cs typeface="Lato" panose="020F0502020204030203" pitchFamily="34" charset="0"/>
              </a:rPr>
              <a:t>beelden</a:t>
            </a:r>
            <a:r>
              <a:rPr lang="en-NL" sz="1050" dirty="0">
                <a:latin typeface="Lato" panose="020F0502020204030203" pitchFamily="34" charset="0"/>
                <a:ea typeface="Lato" panose="020F0502020204030203" pitchFamily="34" charset="0"/>
                <a:cs typeface="Lato" panose="020F0502020204030203" pitchFamily="34" charset="0"/>
              </a:rPr>
              <a:t>t ‘Zorgen voor e</a:t>
            </a:r>
            <a:r>
              <a:rPr lang="en-US" sz="1050" dirty="0">
                <a:latin typeface="Lato" panose="020F0502020204030203" pitchFamily="34" charset="0"/>
                <a:ea typeface="Lato" panose="020F0502020204030203" pitchFamily="34" charset="0"/>
                <a:cs typeface="Lato" panose="020F0502020204030203" pitchFamily="34" charset="0"/>
              </a:rPr>
              <a:t>e</a:t>
            </a:r>
            <a:r>
              <a:rPr lang="en-NL" sz="1050" dirty="0">
                <a:latin typeface="Lato" panose="020F0502020204030203" pitchFamily="34" charset="0"/>
                <a:ea typeface="Lato" panose="020F0502020204030203" pitchFamily="34" charset="0"/>
                <a:cs typeface="Lato" panose="020F0502020204030203" pitchFamily="34" charset="0"/>
              </a:rPr>
              <a:t>n zieke’</a:t>
            </a:r>
            <a:endParaRPr lang="en-US" sz="105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US" sz="1050" dirty="0" err="1">
                <a:latin typeface="Lato" panose="020F0502020204030203" pitchFamily="34" charset="0"/>
                <a:ea typeface="Lato" panose="020F0502020204030203" pitchFamily="34" charset="0"/>
                <a:cs typeface="Lato" panose="020F0502020204030203" pitchFamily="34" charset="0"/>
              </a:rPr>
              <a:t>Zakkaartje</a:t>
            </a:r>
            <a:r>
              <a:rPr lang="en-US" sz="1050" dirty="0">
                <a:latin typeface="Lato" panose="020F0502020204030203" pitchFamily="34" charset="0"/>
                <a:ea typeface="Lato" panose="020F0502020204030203" pitchFamily="34" charset="0"/>
                <a:cs typeface="Lato" panose="020F0502020204030203" pitchFamily="34" charset="0"/>
              </a:rPr>
              <a:t> en Poster voor </a:t>
            </a:r>
            <a:r>
              <a:rPr lang="en-US" sz="1050" dirty="0" err="1">
                <a:latin typeface="Lato" panose="020F0502020204030203" pitchFamily="34" charset="0"/>
                <a:ea typeface="Lato" panose="020F0502020204030203" pitchFamily="34" charset="0"/>
                <a:cs typeface="Lato" panose="020F0502020204030203" pitchFamily="34" charset="0"/>
              </a:rPr>
              <a:t>naasten</a:t>
            </a:r>
            <a:r>
              <a:rPr lang="en-US" sz="1050" dirty="0">
                <a:latin typeface="Lato" panose="020F0502020204030203" pitchFamily="34" charset="0"/>
                <a:ea typeface="Lato" panose="020F0502020204030203" pitchFamily="34" charset="0"/>
                <a:cs typeface="Lato" panose="020F0502020204030203" pitchFamily="34" charset="0"/>
              </a:rPr>
              <a:t> </a:t>
            </a:r>
            <a:endParaRPr lang="en-NL" sz="1050" dirty="0">
              <a:latin typeface="Lato" panose="020F0502020204030203" pitchFamily="34" charset="0"/>
              <a:ea typeface="Lato" panose="020F0502020204030203" pitchFamily="34" charset="0"/>
              <a:cs typeface="Lato" panose="020F0502020204030203" pitchFamily="34" charset="0"/>
            </a:endParaRPr>
          </a:p>
        </p:txBody>
      </p:sp>
      <p:sp>
        <p:nvSpPr>
          <p:cNvPr id="63" name="TextBox 62">
            <a:extLst>
              <a:ext uri="{FF2B5EF4-FFF2-40B4-BE49-F238E27FC236}">
                <a16:creationId xmlns:a16="http://schemas.microsoft.com/office/drawing/2014/main" id="{320CF62F-6457-3C4F-81F8-EA78FC7D53F4}"/>
              </a:ext>
            </a:extLst>
          </p:cNvPr>
          <p:cNvSpPr txBox="1"/>
          <p:nvPr/>
        </p:nvSpPr>
        <p:spPr>
          <a:xfrm>
            <a:off x="3036248" y="4475516"/>
            <a:ext cx="2088232" cy="1107996"/>
          </a:xfrm>
          <a:prstGeom prst="rect">
            <a:avLst/>
          </a:prstGeom>
          <a:noFill/>
        </p:spPr>
        <p:txBody>
          <a:bodyPr wrap="square" rtlCol="0">
            <a:spAutoFit/>
          </a:bodyPr>
          <a:lstStyle/>
          <a:p>
            <a:pPr marL="171450" indent="-171450">
              <a:buFont typeface="Wingdings" panose="05000000000000000000" pitchFamily="2" charset="2"/>
              <a:buChar char="Ø"/>
            </a:pPr>
            <a:r>
              <a:rPr lang="en-US" sz="1100" dirty="0" err="1">
                <a:latin typeface="Lato" panose="020F0502020204030203" pitchFamily="34" charset="0"/>
                <a:ea typeface="Lato" panose="020F0502020204030203" pitchFamily="34" charset="0"/>
                <a:cs typeface="Lato" panose="020F0502020204030203" pitchFamily="34" charset="0"/>
              </a:rPr>
              <a:t>Handreiking</a:t>
            </a:r>
            <a:r>
              <a:rPr lang="en-US" sz="1100" dirty="0">
                <a:latin typeface="Lato" panose="020F0502020204030203" pitchFamily="34" charset="0"/>
                <a:ea typeface="Lato" panose="020F0502020204030203" pitchFamily="34" charset="0"/>
                <a:cs typeface="Lato" panose="020F0502020204030203" pitchFamily="34" charset="0"/>
              </a:rPr>
              <a:t> </a:t>
            </a:r>
            <a:r>
              <a:rPr lang="en-NL" sz="1100" dirty="0">
                <a:latin typeface="Lato" panose="020F0502020204030203" pitchFamily="34" charset="0"/>
                <a:ea typeface="Lato" panose="020F0502020204030203" pitchFamily="34" charset="0"/>
                <a:cs typeface="Lato" panose="020F0502020204030203" pitchFamily="34" charset="0"/>
              </a:rPr>
              <a:t>‘Oog voor Naasten en Nabestaanden’</a:t>
            </a:r>
          </a:p>
          <a:p>
            <a:pPr marL="171450" indent="-171450">
              <a:buFont typeface="Wingdings" panose="05000000000000000000" pitchFamily="2" charset="2"/>
              <a:buChar char="Ø"/>
            </a:pPr>
            <a:r>
              <a:rPr lang="en-NL" sz="1100" dirty="0">
                <a:latin typeface="Lato" panose="020F0502020204030203" pitchFamily="34" charset="0"/>
                <a:ea typeface="Lato" panose="020F0502020204030203" pitchFamily="34" charset="0"/>
                <a:cs typeface="Lato" panose="020F0502020204030203" pitchFamily="34" charset="0"/>
              </a:rPr>
              <a:t>Zakkaartje </a:t>
            </a:r>
            <a:r>
              <a:rPr lang="en-US" sz="1100" dirty="0">
                <a:latin typeface="Lato" panose="020F0502020204030203" pitchFamily="34" charset="0"/>
                <a:ea typeface="Lato" panose="020F0502020204030203" pitchFamily="34" charset="0"/>
                <a:cs typeface="Lato" panose="020F0502020204030203" pitchFamily="34" charset="0"/>
              </a:rPr>
              <a:t>en poster voor </a:t>
            </a:r>
            <a:r>
              <a:rPr lang="en-US" sz="1100" dirty="0" err="1">
                <a:latin typeface="Lato" panose="020F0502020204030203" pitchFamily="34" charset="0"/>
                <a:ea typeface="Lato" panose="020F0502020204030203" pitchFamily="34" charset="0"/>
                <a:cs typeface="Lato" panose="020F0502020204030203" pitchFamily="34" charset="0"/>
              </a:rPr>
              <a:t>zorgverleners</a:t>
            </a:r>
            <a:r>
              <a:rPr lang="en-US" sz="1100" dirty="0">
                <a:latin typeface="Lato" panose="020F0502020204030203" pitchFamily="34" charset="0"/>
                <a:ea typeface="Lato" panose="020F0502020204030203" pitchFamily="34" charset="0"/>
                <a:cs typeface="Lato" panose="020F0502020204030203" pitchFamily="34" charset="0"/>
              </a:rPr>
              <a:t>/</a:t>
            </a:r>
            <a:r>
              <a:rPr lang="en-US" sz="1100" dirty="0" err="1">
                <a:latin typeface="Lato" panose="020F0502020204030203" pitchFamily="34" charset="0"/>
                <a:ea typeface="Lato" panose="020F0502020204030203" pitchFamily="34" charset="0"/>
                <a:cs typeface="Lato" panose="020F0502020204030203" pitchFamily="34" charset="0"/>
              </a:rPr>
              <a:t>vrijwilligers</a:t>
            </a:r>
            <a:endParaRPr lang="en-US" sz="110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NL" sz="1100" dirty="0">
                <a:latin typeface="Lato" panose="020F0502020204030203" pitchFamily="34" charset="0"/>
                <a:ea typeface="Lato" panose="020F0502020204030203" pitchFamily="34" charset="0"/>
                <a:cs typeface="Lato" panose="020F0502020204030203" pitchFamily="34" charset="0"/>
              </a:rPr>
              <a:t>Achtergrondbrochure</a:t>
            </a:r>
            <a:endParaRPr lang="en-US" sz="110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US" sz="1100" dirty="0" err="1">
                <a:latin typeface="Lato" panose="020F0502020204030203" pitchFamily="34" charset="0"/>
                <a:ea typeface="Lato" panose="020F0502020204030203" pitchFamily="34" charset="0"/>
                <a:cs typeface="Lato" panose="020F0502020204030203" pitchFamily="34" charset="0"/>
              </a:rPr>
              <a:t>Filmpjes</a:t>
            </a:r>
            <a:endParaRPr lang="en-NL" sz="1100" dirty="0">
              <a:latin typeface="Lato" panose="020F0502020204030203" pitchFamily="34" charset="0"/>
              <a:ea typeface="Lato" panose="020F0502020204030203" pitchFamily="34" charset="0"/>
              <a:cs typeface="Lato" panose="020F0502020204030203" pitchFamily="34" charset="0"/>
            </a:endParaRPr>
          </a:p>
        </p:txBody>
      </p:sp>
      <p:sp>
        <p:nvSpPr>
          <p:cNvPr id="64" name="TextBox 63">
            <a:extLst>
              <a:ext uri="{FF2B5EF4-FFF2-40B4-BE49-F238E27FC236}">
                <a16:creationId xmlns:a16="http://schemas.microsoft.com/office/drawing/2014/main" id="{B9258133-3BB4-4044-BA3C-AEFE6666F396}"/>
              </a:ext>
            </a:extLst>
          </p:cNvPr>
          <p:cNvSpPr txBox="1"/>
          <p:nvPr/>
        </p:nvSpPr>
        <p:spPr>
          <a:xfrm>
            <a:off x="5120536" y="4475516"/>
            <a:ext cx="2088232" cy="1107996"/>
          </a:xfrm>
          <a:prstGeom prst="rect">
            <a:avLst/>
          </a:prstGeom>
          <a:noFill/>
        </p:spPr>
        <p:txBody>
          <a:bodyPr wrap="square" rtlCol="0">
            <a:spAutoFit/>
          </a:bodyPr>
          <a:lstStyle/>
          <a:p>
            <a:pPr marL="171450" indent="-171450">
              <a:buFont typeface="Wingdings" panose="05000000000000000000" pitchFamily="2" charset="2"/>
              <a:buChar char="Ø"/>
            </a:pPr>
            <a:r>
              <a:rPr lang="en-NL" sz="1100" dirty="0">
                <a:latin typeface="Lato" panose="020F0502020204030203" pitchFamily="34" charset="0"/>
                <a:ea typeface="Lato" panose="020F0502020204030203" pitchFamily="34" charset="0"/>
                <a:cs typeface="Lato" panose="020F0502020204030203" pitchFamily="34" charset="0"/>
              </a:rPr>
              <a:t>Projectambassadeurs</a:t>
            </a:r>
            <a:endParaRPr lang="en-US" sz="110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US" sz="1100" dirty="0">
                <a:latin typeface="Lato" panose="020F0502020204030203" pitchFamily="34" charset="0"/>
                <a:ea typeface="Lato" panose="020F0502020204030203" pitchFamily="34" charset="0"/>
                <a:cs typeface="Lato" panose="020F0502020204030203" pitchFamily="34" charset="0"/>
              </a:rPr>
              <a:t>Reis van de </a:t>
            </a:r>
            <a:r>
              <a:rPr lang="en-US" sz="1100" dirty="0" err="1">
                <a:latin typeface="Lato" panose="020F0502020204030203" pitchFamily="34" charset="0"/>
                <a:ea typeface="Lato" panose="020F0502020204030203" pitchFamily="34" charset="0"/>
                <a:cs typeface="Lato" panose="020F0502020204030203" pitchFamily="34" charset="0"/>
              </a:rPr>
              <a:t>naaste</a:t>
            </a:r>
            <a:r>
              <a:rPr lang="en-US" sz="1100" dirty="0">
                <a:latin typeface="Lato" panose="020F0502020204030203" pitchFamily="34" charset="0"/>
                <a:ea typeface="Lato" panose="020F0502020204030203" pitchFamily="34" charset="0"/>
                <a:cs typeface="Lato" panose="020F0502020204030203" pitchFamily="34" charset="0"/>
              </a:rPr>
              <a:t> workshop</a:t>
            </a:r>
            <a:endParaRPr lang="en-NL" sz="110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Ø"/>
            </a:pPr>
            <a:r>
              <a:rPr lang="en-NL" sz="1100" dirty="0">
                <a:latin typeface="Lato" panose="020F0502020204030203" pitchFamily="34" charset="0"/>
                <a:ea typeface="Lato" panose="020F0502020204030203" pitchFamily="34" charset="0"/>
                <a:cs typeface="Lato" panose="020F0502020204030203" pitchFamily="34" charset="0"/>
              </a:rPr>
              <a:t>Scholingsmateriaal</a:t>
            </a:r>
          </a:p>
          <a:p>
            <a:pPr marL="171450" indent="-171450">
              <a:buFont typeface="Wingdings" panose="05000000000000000000" pitchFamily="2" charset="2"/>
              <a:buChar char="Ø"/>
            </a:pPr>
            <a:r>
              <a:rPr lang="en-NL" sz="1100" dirty="0">
                <a:latin typeface="Lato" panose="020F0502020204030203" pitchFamily="34" charset="0"/>
                <a:ea typeface="Lato" panose="020F0502020204030203" pitchFamily="34" charset="0"/>
                <a:cs typeface="Lato" panose="020F0502020204030203" pitchFamily="34" charset="0"/>
              </a:rPr>
              <a:t>Werkboek</a:t>
            </a:r>
          </a:p>
          <a:p>
            <a:pPr marL="171450" indent="-171450">
              <a:buFont typeface="Wingdings" panose="05000000000000000000" pitchFamily="2" charset="2"/>
              <a:buChar char="Ø"/>
            </a:pPr>
            <a:r>
              <a:rPr lang="en-NL" sz="1100" dirty="0">
                <a:latin typeface="Lato" panose="020F0502020204030203" pitchFamily="34" charset="0"/>
                <a:ea typeface="Lato" panose="020F0502020204030203" pitchFamily="34" charset="0"/>
                <a:cs typeface="Lato" panose="020F0502020204030203" pitchFamily="34" charset="0"/>
              </a:rPr>
              <a:t>Factsheet voor managers</a:t>
            </a:r>
          </a:p>
        </p:txBody>
      </p:sp>
      <p:sp>
        <p:nvSpPr>
          <p:cNvPr id="69" name="Tekstvak 3">
            <a:extLst>
              <a:ext uri="{FF2B5EF4-FFF2-40B4-BE49-F238E27FC236}">
                <a16:creationId xmlns:a16="http://schemas.microsoft.com/office/drawing/2014/main" id="{9079FEC4-AC8C-2F49-A019-C99B1E165E2A}"/>
              </a:ext>
            </a:extLst>
          </p:cNvPr>
          <p:cNvSpPr txBox="1"/>
          <p:nvPr/>
        </p:nvSpPr>
        <p:spPr>
          <a:xfrm>
            <a:off x="6701899" y="5664518"/>
            <a:ext cx="2788880" cy="307777"/>
          </a:xfrm>
          <a:prstGeom prst="rect">
            <a:avLst/>
          </a:prstGeom>
          <a:noFill/>
        </p:spPr>
        <p:txBody>
          <a:bodyPr wrap="square" rtlCol="0">
            <a:spAutoFit/>
          </a:bodyPr>
          <a:lstStyle/>
          <a:p>
            <a:pPr algn="ct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www.oogvoornaasten.nl</a:t>
            </a:r>
            <a:endParaRPr lang="en-US" sz="1200" dirty="0">
              <a:solidFill>
                <a:srgbClr val="51958C"/>
              </a:solidFill>
            </a:endParaRPr>
          </a:p>
        </p:txBody>
      </p:sp>
      <p:pic>
        <p:nvPicPr>
          <p:cNvPr id="71" name="Picture 70" descr="Icon&#10;&#10;Description automatically generated">
            <a:extLst>
              <a:ext uri="{FF2B5EF4-FFF2-40B4-BE49-F238E27FC236}">
                <a16:creationId xmlns:a16="http://schemas.microsoft.com/office/drawing/2014/main" id="{2F08AB54-CFF0-B445-B0E0-09746B9519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11631" y="1313358"/>
            <a:ext cx="1282700" cy="1346200"/>
          </a:xfrm>
          <a:prstGeom prst="rect">
            <a:avLst/>
          </a:prstGeom>
        </p:spPr>
      </p:pic>
      <p:pic>
        <p:nvPicPr>
          <p:cNvPr id="5" name="Picture 4">
            <a:extLst>
              <a:ext uri="{FF2B5EF4-FFF2-40B4-BE49-F238E27FC236}">
                <a16:creationId xmlns:a16="http://schemas.microsoft.com/office/drawing/2014/main" id="{FADFAC84-1F26-C7F9-3766-DC740FA2C8C8}"/>
              </a:ext>
            </a:extLst>
          </p:cNvPr>
          <p:cNvPicPr>
            <a:picLocks noChangeAspect="1"/>
          </p:cNvPicPr>
          <p:nvPr/>
        </p:nvPicPr>
        <p:blipFill>
          <a:blip r:embed="rId5"/>
          <a:stretch>
            <a:fillRect/>
          </a:stretch>
        </p:blipFill>
        <p:spPr>
          <a:xfrm>
            <a:off x="1195345" y="1070802"/>
            <a:ext cx="1986745" cy="2804051"/>
          </a:xfrm>
          <a:prstGeom prst="rect">
            <a:avLst/>
          </a:prstGeom>
        </p:spPr>
      </p:pic>
      <p:pic>
        <p:nvPicPr>
          <p:cNvPr id="7" name="Picture 6">
            <a:extLst>
              <a:ext uri="{FF2B5EF4-FFF2-40B4-BE49-F238E27FC236}">
                <a16:creationId xmlns:a16="http://schemas.microsoft.com/office/drawing/2014/main" id="{BB595B14-F981-51F0-2CEB-F4DB5BAAD814}"/>
              </a:ext>
            </a:extLst>
          </p:cNvPr>
          <p:cNvPicPr>
            <a:picLocks noChangeAspect="1"/>
          </p:cNvPicPr>
          <p:nvPr/>
        </p:nvPicPr>
        <p:blipFill>
          <a:blip r:embed="rId6"/>
          <a:stretch>
            <a:fillRect/>
          </a:stretch>
        </p:blipFill>
        <p:spPr>
          <a:xfrm>
            <a:off x="3230257" y="1124744"/>
            <a:ext cx="1917470" cy="2742032"/>
          </a:xfrm>
          <a:prstGeom prst="rect">
            <a:avLst/>
          </a:prstGeom>
        </p:spPr>
      </p:pic>
    </p:spTree>
    <p:extLst>
      <p:ext uri="{BB962C8B-B14F-4D97-AF65-F5344CB8AC3E}">
        <p14:creationId xmlns:p14="http://schemas.microsoft.com/office/powerpoint/2010/main" val="188476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7984" y="1484784"/>
            <a:ext cx="4651625" cy="4924425"/>
          </a:xfrm>
          <a:prstGeom prst="rect">
            <a:avLst/>
          </a:prstGeom>
          <a:noFill/>
        </p:spPr>
        <p:txBody>
          <a:bodyPr wrap="square" rtlCol="0">
            <a:spAutoFit/>
          </a:bodyPr>
          <a:lstStyle/>
          <a:p>
            <a:r>
              <a:rPr lang="nl-NL" sz="2400" b="1" dirty="0">
                <a:solidFill>
                  <a:srgbClr val="51958C"/>
                </a:solidFill>
                <a:latin typeface="Roboto Condensed" panose="02000000000000000000" pitchFamily="2" charset="0"/>
                <a:ea typeface="Roboto Condensed" panose="02000000000000000000" pitchFamily="2" charset="0"/>
              </a:rPr>
              <a:t>Bewustwording</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Zorg voor naasten hoort bij goede palliatieve zorg</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Verschillen tussen naasten: (o.a. geletterdheid, gezondheidsvaardigheden, normen waarden)</a:t>
            </a:r>
            <a:br>
              <a:rPr lang="nl-NL" sz="1600" dirty="0">
                <a:latin typeface="Lato" panose="020F0502020204030203" pitchFamily="34" charset="0"/>
                <a:ea typeface="Lato" panose="020F0502020204030203" pitchFamily="34" charset="0"/>
                <a:cs typeface="Lato" panose="020F0502020204030203" pitchFamily="34" charset="0"/>
              </a:rPr>
            </a:br>
            <a:endParaRPr lang="nl-NL" sz="1600" dirty="0">
              <a:latin typeface="Lato" panose="020F0502020204030203" pitchFamily="34" charset="0"/>
              <a:ea typeface="Lato" panose="020F0502020204030203" pitchFamily="34" charset="0"/>
              <a:cs typeface="Lato" panose="020F0502020204030203" pitchFamily="34" charset="0"/>
            </a:endParaRPr>
          </a:p>
          <a:p>
            <a:r>
              <a:rPr lang="nl-NL" sz="2400" b="1" dirty="0">
                <a:solidFill>
                  <a:srgbClr val="51958C"/>
                </a:solidFill>
                <a:latin typeface="Roboto Condensed" panose="02000000000000000000" pitchFamily="2" charset="0"/>
                <a:ea typeface="Roboto Condensed" panose="02000000000000000000" pitchFamily="2" charset="0"/>
              </a:rPr>
              <a:t>Kennis</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over behoeften van naasten en verwijzingsmogelijkheden  </a:t>
            </a:r>
            <a:br>
              <a:rPr lang="nl-NL" sz="1600" dirty="0">
                <a:latin typeface="Lato" panose="020F0502020204030203" pitchFamily="34" charset="0"/>
                <a:ea typeface="Lato" panose="020F0502020204030203" pitchFamily="34" charset="0"/>
                <a:cs typeface="Lato" panose="020F0502020204030203" pitchFamily="34" charset="0"/>
              </a:rPr>
            </a:br>
            <a:endParaRPr lang="nl-NL" sz="1600" dirty="0">
              <a:latin typeface="Lato" panose="020F0502020204030203" pitchFamily="34" charset="0"/>
              <a:ea typeface="Lato" panose="020F0502020204030203" pitchFamily="34" charset="0"/>
              <a:cs typeface="Lato" panose="020F0502020204030203" pitchFamily="34" charset="0"/>
            </a:endParaRPr>
          </a:p>
          <a:p>
            <a:r>
              <a:rPr lang="nl-NL" sz="2400" b="1" dirty="0">
                <a:solidFill>
                  <a:srgbClr val="51958C"/>
                </a:solidFill>
                <a:latin typeface="Roboto Condensed" panose="02000000000000000000" pitchFamily="2" charset="0"/>
                <a:ea typeface="Roboto Condensed" panose="02000000000000000000" pitchFamily="2" charset="0"/>
              </a:rPr>
              <a:t>Vaardigheden</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actief luisteren, omgaan met verdriet</a:t>
            </a:r>
            <a:br>
              <a:rPr lang="nl-NL" sz="1600" dirty="0">
                <a:latin typeface="Lato" panose="020F0502020204030203" pitchFamily="34" charset="0"/>
                <a:ea typeface="Lato" panose="020F0502020204030203" pitchFamily="34" charset="0"/>
                <a:cs typeface="Lato" panose="020F0502020204030203" pitchFamily="34" charset="0"/>
              </a:rPr>
            </a:br>
            <a:endParaRPr lang="nl-NL" sz="1600" dirty="0">
              <a:latin typeface="Lato" panose="020F0502020204030203" pitchFamily="34" charset="0"/>
              <a:ea typeface="Lato" panose="020F0502020204030203" pitchFamily="34" charset="0"/>
              <a:cs typeface="Lato" panose="020F0502020204030203" pitchFamily="34" charset="0"/>
            </a:endParaRPr>
          </a:p>
          <a:p>
            <a:r>
              <a:rPr lang="nl-NL" sz="2400" b="1" dirty="0">
                <a:solidFill>
                  <a:srgbClr val="51958C"/>
                </a:solidFill>
                <a:latin typeface="Roboto Condensed" panose="02000000000000000000" pitchFamily="2" charset="0"/>
                <a:ea typeface="Roboto Condensed" panose="02000000000000000000" pitchFamily="2" charset="0"/>
              </a:rPr>
              <a:t>Samenwerking</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Teamwerk en duidelijke taakverdeling</a:t>
            </a:r>
            <a:br>
              <a:rPr lang="nl-NL" sz="1400" dirty="0">
                <a:latin typeface="Lato Light" panose="020F0502020204030203" pitchFamily="34" charset="0"/>
                <a:ea typeface="Lato Light" panose="020F0502020204030203" pitchFamily="34" charset="0"/>
                <a:cs typeface="Lato Light" panose="020F0502020204030203" pitchFamily="34" charset="0"/>
              </a:rPr>
            </a:br>
            <a:r>
              <a:rPr lang="nl-NL" sz="1400" dirty="0">
                <a:latin typeface="Lato Light" panose="020F0502020204030203" pitchFamily="34" charset="0"/>
                <a:ea typeface="Lato Light" panose="020F0502020204030203" pitchFamily="34" charset="0"/>
                <a:cs typeface="Lato Light" panose="020F0502020204030203" pitchFamily="34" charset="0"/>
              </a:rPr>
              <a:t>Steun van collega’s! </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Met elkaar mee kijken, napraten en overleggen, maar ook aan mogen geven dat je her zorgen voor naasten soms lastig vindt.</a:t>
            </a:r>
          </a:p>
          <a:p>
            <a:pPr marL="342900" indent="-342900">
              <a:buFontTx/>
              <a:buChar char="-"/>
            </a:pPr>
            <a:endParaRPr lang="nl-NL" sz="1600" dirty="0"/>
          </a:p>
        </p:txBody>
      </p:sp>
      <p:sp>
        <p:nvSpPr>
          <p:cNvPr id="3" name="TextBox 2"/>
          <p:cNvSpPr txBox="1"/>
          <p:nvPr/>
        </p:nvSpPr>
        <p:spPr>
          <a:xfrm>
            <a:off x="4175448" y="140439"/>
            <a:ext cx="4968552" cy="1200329"/>
          </a:xfrm>
          <a:prstGeom prst="rect">
            <a:avLst/>
          </a:prstGeom>
          <a:noFill/>
        </p:spPr>
        <p:txBody>
          <a:bodyPr wrap="square" rtlCol="0">
            <a:spAutoFit/>
          </a:bodyPr>
          <a:lstStyle/>
          <a:p>
            <a:pPr>
              <a:spcAft>
                <a:spcPts val="1800"/>
              </a:spcAft>
            </a:pPr>
            <a:r>
              <a:rPr lang="nl-NL" sz="3600" b="1" dirty="0">
                <a:solidFill>
                  <a:srgbClr val="51958C"/>
                </a:solidFill>
                <a:latin typeface="Roboto Condensed" panose="02000000000000000000" pitchFamily="2" charset="0"/>
                <a:ea typeface="Roboto Condensed" panose="02000000000000000000" pitchFamily="2" charset="0"/>
              </a:rPr>
              <a:t>Wat hebben zorgverleners nog meer nodig? </a:t>
            </a:r>
          </a:p>
        </p:txBody>
      </p:sp>
      <p:pic>
        <p:nvPicPr>
          <p:cNvPr id="4" name="Picture 3" descr="A person and person walking with a stroller in a park&#10;&#10;Description automatically generated with low confidence">
            <a:extLst>
              <a:ext uri="{FF2B5EF4-FFF2-40B4-BE49-F238E27FC236}">
                <a16:creationId xmlns:a16="http://schemas.microsoft.com/office/drawing/2014/main" id="{AB0F1517-5C8C-831B-A026-1EFB9B190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893"/>
            <a:ext cx="3923928" cy="6858000"/>
          </a:xfrm>
          <a:prstGeom prst="rect">
            <a:avLst/>
          </a:prstGeom>
        </p:spPr>
      </p:pic>
      <p:pic>
        <p:nvPicPr>
          <p:cNvPr id="5" name="Picture 4">
            <a:extLst>
              <a:ext uri="{FF2B5EF4-FFF2-40B4-BE49-F238E27FC236}">
                <a16:creationId xmlns:a16="http://schemas.microsoft.com/office/drawing/2014/main" id="{F32CEFDE-CEFE-6B70-AF85-5FDF7222DB08}"/>
              </a:ext>
            </a:extLst>
          </p:cNvPr>
          <p:cNvPicPr>
            <a:picLocks noChangeAspect="1"/>
          </p:cNvPicPr>
          <p:nvPr/>
        </p:nvPicPr>
        <p:blipFill>
          <a:blip r:embed="rId4"/>
          <a:stretch>
            <a:fillRect/>
          </a:stretch>
        </p:blipFill>
        <p:spPr>
          <a:xfrm>
            <a:off x="0" y="-171400"/>
            <a:ext cx="2993395" cy="1335140"/>
          </a:xfrm>
          <a:prstGeom prst="rect">
            <a:avLst/>
          </a:prstGeom>
        </p:spPr>
      </p:pic>
    </p:spTree>
    <p:extLst>
      <p:ext uri="{BB962C8B-B14F-4D97-AF65-F5344CB8AC3E}">
        <p14:creationId xmlns:p14="http://schemas.microsoft.com/office/powerpoint/2010/main" val="50789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700808"/>
            <a:ext cx="7992888" cy="830997"/>
          </a:xfrm>
          <a:prstGeom prst="rect">
            <a:avLst/>
          </a:prstGeom>
          <a:noFill/>
        </p:spPr>
        <p:txBody>
          <a:bodyPr wrap="square" rtlCol="0">
            <a:spAutoFit/>
          </a:bodyPr>
          <a:lstStyle/>
          <a:p>
            <a:pPr lvl="1"/>
            <a:br>
              <a:rPr lang="nl-NL" sz="1600" b="1"/>
            </a:br>
            <a:endParaRPr lang="en-GB" sz="1600"/>
          </a:p>
          <a:p>
            <a:endParaRPr lang="en-GB" sz="1600"/>
          </a:p>
        </p:txBody>
      </p:sp>
      <p:pic>
        <p:nvPicPr>
          <p:cNvPr id="10" name="Picture 9" descr="Logo&#10;&#10;Description automatically generated">
            <a:extLst>
              <a:ext uri="{FF2B5EF4-FFF2-40B4-BE49-F238E27FC236}">
                <a16:creationId xmlns:a16="http://schemas.microsoft.com/office/drawing/2014/main" id="{DEE48575-19EC-3D4F-A32D-5925AB624D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9392"/>
            <a:ext cx="2997200" cy="1333500"/>
          </a:xfrm>
          <a:prstGeom prst="rect">
            <a:avLst/>
          </a:prstGeom>
        </p:spPr>
      </p:pic>
      <p:sp>
        <p:nvSpPr>
          <p:cNvPr id="6" name="Rectangle 5">
            <a:extLst>
              <a:ext uri="{FF2B5EF4-FFF2-40B4-BE49-F238E27FC236}">
                <a16:creationId xmlns:a16="http://schemas.microsoft.com/office/drawing/2014/main" id="{5EB79AE0-BC55-7144-B8EC-5E8FCCF36A65}"/>
              </a:ext>
            </a:extLst>
          </p:cNvPr>
          <p:cNvSpPr/>
          <p:nvPr/>
        </p:nvSpPr>
        <p:spPr>
          <a:xfrm>
            <a:off x="3419872" y="116632"/>
            <a:ext cx="3672408" cy="12010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dirty="0"/>
          </a:p>
        </p:txBody>
      </p:sp>
      <p:sp>
        <p:nvSpPr>
          <p:cNvPr id="3" name="TextBox 2"/>
          <p:cNvSpPr txBox="1"/>
          <p:nvPr/>
        </p:nvSpPr>
        <p:spPr>
          <a:xfrm>
            <a:off x="3548694" y="116632"/>
            <a:ext cx="5595306" cy="1200329"/>
          </a:xfrm>
          <a:prstGeom prst="rect">
            <a:avLst/>
          </a:prstGeom>
          <a:noFill/>
        </p:spPr>
        <p:txBody>
          <a:bodyPr wrap="square" rtlCol="0">
            <a:spAutoFit/>
          </a:bodyPr>
          <a:lstStyle/>
          <a:p>
            <a:r>
              <a:rPr lang="nl-NL" sz="3600" b="1" dirty="0">
                <a:solidFill>
                  <a:srgbClr val="51958C"/>
                </a:solidFill>
                <a:latin typeface="Roboto Condensed" panose="02000000000000000000" pitchFamily="2" charset="0"/>
                <a:ea typeface="Roboto Condensed" panose="02000000000000000000" pitchFamily="2" charset="0"/>
              </a:rPr>
              <a:t>Uitkomsten </a:t>
            </a:r>
            <a:r>
              <a:rPr lang="nl-NL" sz="3600" b="1" dirty="0" err="1">
                <a:solidFill>
                  <a:srgbClr val="51958C"/>
                </a:solidFill>
                <a:latin typeface="Roboto Condensed" panose="02000000000000000000" pitchFamily="2" charset="0"/>
                <a:ea typeface="Roboto Condensed" panose="02000000000000000000" pitchFamily="2" charset="0"/>
              </a:rPr>
              <a:t>Naastenjourney</a:t>
            </a:r>
            <a:r>
              <a:rPr lang="nl-NL" sz="3600" b="1" dirty="0">
                <a:solidFill>
                  <a:srgbClr val="51958C"/>
                </a:solidFill>
                <a:latin typeface="Roboto Condensed" panose="02000000000000000000" pitchFamily="2" charset="0"/>
                <a:ea typeface="Roboto Condensed" panose="02000000000000000000" pitchFamily="2" charset="0"/>
              </a:rPr>
              <a:t> en hoofdlijnen implementatie</a:t>
            </a:r>
          </a:p>
        </p:txBody>
      </p:sp>
      <p:pic>
        <p:nvPicPr>
          <p:cNvPr id="4" name="Picture 3">
            <a:extLst>
              <a:ext uri="{FF2B5EF4-FFF2-40B4-BE49-F238E27FC236}">
                <a16:creationId xmlns:a16="http://schemas.microsoft.com/office/drawing/2014/main" id="{96986AB6-FAF2-E827-ACF4-5370053992A9}"/>
              </a:ext>
            </a:extLst>
          </p:cNvPr>
          <p:cNvPicPr>
            <a:picLocks noChangeAspect="1"/>
          </p:cNvPicPr>
          <p:nvPr/>
        </p:nvPicPr>
        <p:blipFill>
          <a:blip r:embed="rId4"/>
          <a:stretch>
            <a:fillRect/>
          </a:stretch>
        </p:blipFill>
        <p:spPr>
          <a:xfrm>
            <a:off x="245847" y="1674227"/>
            <a:ext cx="4048095" cy="2816596"/>
          </a:xfrm>
          <a:prstGeom prst="rect">
            <a:avLst/>
          </a:prstGeom>
        </p:spPr>
      </p:pic>
    </p:spTree>
    <p:extLst>
      <p:ext uri="{BB962C8B-B14F-4D97-AF65-F5344CB8AC3E}">
        <p14:creationId xmlns:p14="http://schemas.microsoft.com/office/powerpoint/2010/main" val="13559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9992" y="294932"/>
            <a:ext cx="4572000" cy="584775"/>
          </a:xfrm>
          <a:prstGeom prst="rect">
            <a:avLst/>
          </a:prstGeom>
          <a:noFill/>
        </p:spPr>
        <p:txBody>
          <a:bodyPr wrap="square" rtlCol="0">
            <a:spAutoFit/>
          </a:bodyPr>
          <a:lstStyle/>
          <a:p>
            <a:r>
              <a:rPr lang="nl-NL" sz="3200" b="1" dirty="0">
                <a:solidFill>
                  <a:srgbClr val="51958C"/>
                </a:solidFill>
                <a:latin typeface="Roboto Condensed" panose="02000000000000000000" pitchFamily="2" charset="0"/>
                <a:ea typeface="Roboto Condensed" panose="02000000000000000000" pitchFamily="2" charset="0"/>
              </a:rPr>
              <a:t>Hoe nu verder?</a:t>
            </a:r>
          </a:p>
        </p:txBody>
      </p:sp>
      <p:sp>
        <p:nvSpPr>
          <p:cNvPr id="5" name="Arrow: Down 4">
            <a:extLst>
              <a:ext uri="{FF2B5EF4-FFF2-40B4-BE49-F238E27FC236}">
                <a16:creationId xmlns:a16="http://schemas.microsoft.com/office/drawing/2014/main" id="{515BED1B-0C68-4ACE-A21F-9C5C2DB6B0A6}"/>
              </a:ext>
            </a:extLst>
          </p:cNvPr>
          <p:cNvSpPr/>
          <p:nvPr/>
        </p:nvSpPr>
        <p:spPr>
          <a:xfrm rot="16200000">
            <a:off x="2618446" y="1575291"/>
            <a:ext cx="748310" cy="1737745"/>
          </a:xfrm>
          <a:prstGeom prst="downArrow">
            <a:avLst/>
          </a:prstGeom>
          <a:solidFill>
            <a:srgbClr val="519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xtBox 5">
            <a:extLst>
              <a:ext uri="{FF2B5EF4-FFF2-40B4-BE49-F238E27FC236}">
                <a16:creationId xmlns:a16="http://schemas.microsoft.com/office/drawing/2014/main" id="{5283F027-F713-43F5-B673-7EB946F5F251}"/>
              </a:ext>
            </a:extLst>
          </p:cNvPr>
          <p:cNvSpPr txBox="1"/>
          <p:nvPr/>
        </p:nvSpPr>
        <p:spPr>
          <a:xfrm>
            <a:off x="2123728" y="2290274"/>
            <a:ext cx="1944216" cy="307777"/>
          </a:xfrm>
          <a:prstGeom prst="rect">
            <a:avLst/>
          </a:prstGeom>
          <a:noFill/>
        </p:spPr>
        <p:txBody>
          <a:bodyPr wrap="square" rtlCol="0">
            <a:spAutoFit/>
          </a:bodyPr>
          <a:lstStyle/>
          <a:p>
            <a:r>
              <a:rPr lang="nl-NL" sz="1400" b="1" dirty="0">
                <a:solidFill>
                  <a:schemeClr val="bg1"/>
                </a:solidFill>
                <a:latin typeface="Roboto Condensed" panose="02000000000000000000" pitchFamily="2" charset="0"/>
                <a:ea typeface="Roboto Condensed" panose="02000000000000000000" pitchFamily="2" charset="0"/>
                <a:cs typeface="Lato Light" panose="020F0502020204030203" pitchFamily="34" charset="0"/>
              </a:rPr>
              <a:t>Hier staan we nu.</a:t>
            </a:r>
          </a:p>
        </p:txBody>
      </p:sp>
      <p:pic>
        <p:nvPicPr>
          <p:cNvPr id="8" name="Picture 7">
            <a:extLst>
              <a:ext uri="{FF2B5EF4-FFF2-40B4-BE49-F238E27FC236}">
                <a16:creationId xmlns:a16="http://schemas.microsoft.com/office/drawing/2014/main" id="{BFDEA9CB-BA9A-4B5E-8009-D5414BB93E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7504" y="4339645"/>
            <a:ext cx="3690234" cy="182548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081DCC56-423D-EA40-B74D-EFC910B82E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70406" y="548680"/>
            <a:ext cx="5702300" cy="6070600"/>
          </a:xfrm>
          <a:prstGeom prst="rect">
            <a:avLst/>
          </a:prstGeom>
        </p:spPr>
      </p:pic>
      <p:sp>
        <p:nvSpPr>
          <p:cNvPr id="14" name="TextBox 13">
            <a:extLst>
              <a:ext uri="{FF2B5EF4-FFF2-40B4-BE49-F238E27FC236}">
                <a16:creationId xmlns:a16="http://schemas.microsoft.com/office/drawing/2014/main" id="{2FA0154A-6342-A74A-91B1-8A5D3D7B93EA}"/>
              </a:ext>
            </a:extLst>
          </p:cNvPr>
          <p:cNvSpPr txBox="1"/>
          <p:nvPr/>
        </p:nvSpPr>
        <p:spPr>
          <a:xfrm>
            <a:off x="0" y="3916168"/>
            <a:ext cx="4572000" cy="461665"/>
          </a:xfrm>
          <a:prstGeom prst="rect">
            <a:avLst/>
          </a:prstGeom>
          <a:noFill/>
        </p:spPr>
        <p:txBody>
          <a:bodyPr wrap="square" rtlCol="0">
            <a:spAutoFit/>
          </a:bodyPr>
          <a:lstStyle/>
          <a:p>
            <a:r>
              <a:rPr lang="nl-NL" sz="2400" b="1" dirty="0">
                <a:solidFill>
                  <a:srgbClr val="51958C"/>
                </a:solidFill>
                <a:latin typeface="Roboto Condensed" panose="02000000000000000000" pitchFamily="2" charset="0"/>
                <a:ea typeface="Roboto Condensed" panose="02000000000000000000" pitchFamily="2" charset="0"/>
              </a:rPr>
              <a:t>Workshop De reis van de Naaste</a:t>
            </a:r>
          </a:p>
        </p:txBody>
      </p:sp>
    </p:spTree>
    <p:extLst>
      <p:ext uri="{BB962C8B-B14F-4D97-AF65-F5344CB8AC3E}">
        <p14:creationId xmlns:p14="http://schemas.microsoft.com/office/powerpoint/2010/main" val="7596166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763B73F22584AB5A2AF25F041D1BD" ma:contentTypeVersion="50" ma:contentTypeDescription="Een nieuw document maken." ma:contentTypeScope="" ma:versionID="b765a0ced11dc79d867a5f5bab37475a">
  <xsd:schema xmlns:xsd="http://www.w3.org/2001/XMLSchema" xmlns:xs="http://www.w3.org/2001/XMLSchema" xmlns:p="http://schemas.microsoft.com/office/2006/metadata/properties" xmlns:ns2="1f430bec-a780-4dc3-ba4c-c84cdfde18c7" xmlns:ns3="83fb4c1b-8e00-4ff2-9457-56fd8213a383" xmlns:ns4="5e4215e3-6db5-443b-87f1-780260bc32d6" xmlns:ns5="a0e590f3-5dac-42ba-b68a-d752b5c0f50e" targetNamespace="http://schemas.microsoft.com/office/2006/metadata/properties" ma:root="true" ma:fieldsID="3de8078f99ef3576059db7485a395f76" ns2:_="" ns3:_="" ns4:_="" ns5:_="">
    <xsd:import namespace="1f430bec-a780-4dc3-ba4c-c84cdfde18c7"/>
    <xsd:import namespace="83fb4c1b-8e00-4ff2-9457-56fd8213a383"/>
    <xsd:import namespace="5e4215e3-6db5-443b-87f1-780260bc32d6"/>
    <xsd:import namespace="a0e590f3-5dac-42ba-b68a-d752b5c0f5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Onderwerp"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4:lcf76f155ced4ddcb4097134ff3c332f" minOccurs="0"/>
                <xsd:element ref="ns5: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30bec-a780-4dc3-ba4c-c84cdfde18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Onderwerp" ma:index="12" nillable="true" ma:displayName="Subject" ma:internalName="Onderwerp" ma:readOnly="false" ma:requiredMultiChoice="true">
      <xsd:complexType>
        <xsd:complexContent>
          <xsd:extension base="dms:MultiChoice">
            <xsd:sequence>
              <xsd:element name="Value" maxOccurs="unbounded" minOccurs="0" nillable="true">
                <xsd:simpleType>
                  <xsd:restriction base="dms:Choice">
                    <xsd:enumeration value="Literatuur"/>
                    <xsd:enumeration value="Overleggen"/>
                    <xsd:enumeration value="Leverancier"/>
                    <xsd:enumeration value="Content"/>
                    <xsd:enumeration value="Analyse"/>
                    <xsd:enumeration value="Bouw"/>
                    <xsd:enumeration value="Projectplan"/>
                    <xsd:enumeration value="Patiënteninfo"/>
                  </xsd:restriction>
                </xsd:simpleType>
              </xsd:element>
            </xsd:sequence>
          </xsd:extension>
        </xsd:complexContent>
      </xsd:complex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fb4c1b-8e00-4ff2-9457-56fd8213a38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4215e3-6db5-443b-87f1-780260bc32d6" elementFormDefault="qualified">
    <xsd:import namespace="http://schemas.microsoft.com/office/2006/documentManagement/types"/>
    <xsd:import namespace="http://schemas.microsoft.com/office/infopath/2007/PartnerControls"/>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e590f3-5dac-42ba-b68a-d752b5c0f50e"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132c463-e14f-44f0-ba8d-bf3ef465aa62}" ma:internalName="TaxCatchAll" ma:showField="CatchAllData" ma:web="a0e590f3-5dac-42ba-b68a-d752b5c0f5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2D8C14-6B88-4C6B-9CBD-07327884E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430bec-a780-4dc3-ba4c-c84cdfde18c7"/>
    <ds:schemaRef ds:uri="83fb4c1b-8e00-4ff2-9457-56fd8213a383"/>
    <ds:schemaRef ds:uri="5e4215e3-6db5-443b-87f1-780260bc32d6"/>
    <ds:schemaRef ds:uri="a0e590f3-5dac-42ba-b68a-d752b5c0f5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97C637-F4D4-4DB0-9F66-4485CF4106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1954</TotalTime>
  <Words>1160</Words>
  <Application>Microsoft Office PowerPoint</Application>
  <PresentationFormat>Diavoorstelling (4:3)</PresentationFormat>
  <Paragraphs>128</Paragraphs>
  <Slides>7</Slides>
  <Notes>7</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7</vt:i4>
      </vt:variant>
    </vt:vector>
  </HeadingPairs>
  <TitlesOfParts>
    <vt:vector size="16" baseType="lpstr">
      <vt:lpstr>Wingdings</vt:lpstr>
      <vt:lpstr>Roboto Condensed</vt:lpstr>
      <vt:lpstr>Calibri Light</vt:lpstr>
      <vt:lpstr>Arial</vt:lpstr>
      <vt:lpstr>Lato Light</vt:lpstr>
      <vt:lpstr>Lato</vt:lpstr>
      <vt:lpstr>Calibri</vt:lpstr>
      <vt:lpstr>1_Office Theme</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mctam</dc:creator>
  <cp:lastModifiedBy>Rick van de Sande</cp:lastModifiedBy>
  <cp:revision>146</cp:revision>
  <cp:lastPrinted>2017-06-08T07:09:26Z</cp:lastPrinted>
  <dcterms:created xsi:type="dcterms:W3CDTF">2017-05-25T09:55:51Z</dcterms:created>
  <dcterms:modified xsi:type="dcterms:W3CDTF">2024-04-03T12:51:54Z</dcterms:modified>
</cp:coreProperties>
</file>