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3"/>
  </p:notesMasterIdLst>
  <p:handoutMasterIdLst>
    <p:handoutMasterId r:id="rId14"/>
  </p:handoutMasterIdLst>
  <p:sldIdLst>
    <p:sldId id="507" r:id="rId5"/>
    <p:sldId id="504" r:id="rId6"/>
    <p:sldId id="505" r:id="rId7"/>
    <p:sldId id="498" r:id="rId8"/>
    <p:sldId id="502" r:id="rId9"/>
    <p:sldId id="506" r:id="rId10"/>
    <p:sldId id="508" r:id="rId11"/>
    <p:sldId id="509" r:id="rId1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E.J.M. de (RT)" initials="NE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66"/>
    <a:srgbClr val="000000"/>
    <a:srgbClr val="B4E6FF"/>
    <a:srgbClr val="B3DEF5"/>
    <a:srgbClr val="B3E5FE"/>
    <a:srgbClr val="BEEAFF"/>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3" autoAdjust="0"/>
    <p:restoredTop sz="39015" autoAdjust="0"/>
  </p:normalViewPr>
  <p:slideViewPr>
    <p:cSldViewPr snapToGrid="0" snapToObjects="1" showGuides="1">
      <p:cViewPr varScale="1">
        <p:scale>
          <a:sx n="46" d="100"/>
          <a:sy n="46" d="100"/>
        </p:scale>
        <p:origin x="3640" y="176"/>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3" d="2"/>
        <a:sy n="3" d="2"/>
      </p:scale>
      <p:origin x="0" y="0"/>
    </p:cViewPr>
  </p:notesTextViewPr>
  <p:sorterViewPr>
    <p:cViewPr>
      <p:scale>
        <a:sx n="160" d="100"/>
        <a:sy n="160" d="100"/>
      </p:scale>
      <p:origin x="0" y="-26508"/>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3988"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778060"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3988"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778060"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3988"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778060"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3988"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778060"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allialine.nl/sedati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allialine.nl/sedat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alliaweb.nl/corona/ziekenhuiszorg-tijdens-corona-uitbraak/ziekenhuisz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lliaweb.nl/corona/12-deskundigheidsbevordering/12-deskundigheidsbevorde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alliaweb.nl/zorgpraktijk/netwerken-palliatieve-zorg/netwerken-palliatieve-z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alliaweb.nl/corona/12-deskundigheidsbevordering/12-deskundigheidsbevorderi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Welkom bij de basisscholingen COVID-19 en palliatieve zorg.</a:t>
            </a:r>
          </a:p>
          <a:p>
            <a:r>
              <a:rPr lang="nl-NL" noProof="0" dirty="0"/>
              <a:t>Deze serie korte scholingen is gemaakt voor zorgverleners in het ziekenhuis, maar is ook bruikbaar voor zorgverleners werkend in andere settingen zoals verpleeghuis, hospice en thuis. Voor artsen </a:t>
            </a:r>
            <a:r>
              <a:rPr lang="nl-NL" noProof="0" dirty="0" err="1"/>
              <a:t>èn</a:t>
            </a:r>
            <a:r>
              <a:rPr lang="nl-NL" noProof="0" dirty="0"/>
              <a:t> voor verpleegkundigen.</a:t>
            </a:r>
          </a:p>
          <a:p>
            <a:r>
              <a:rPr lang="nl-NL" noProof="0" dirty="0"/>
              <a:t>Elke scholing duurt ongeveer 12 minuten en aan het eind staan de contactgegevens. Op YouTube vind je bij elk filmpje in de tekst eronder de relevante links naar websites en documenten.</a:t>
            </a:r>
          </a:p>
          <a:p>
            <a:r>
              <a:rPr lang="nl-NL" noProof="0" dirty="0"/>
              <a:t>Door het corona virus overlijden helaas veel patiënten, deze onzekere periode heeft dan ook grote impact op ons allemaal, ook op jou als zorgverlener. Het is daarom extra belangrijk oog te hebben voor de patiënt met COVID-19 die achteruit gaat en mogelijk komt te overlijden, en voor diens naasten. Dat doe je door hen zo optimaal mogelijk te ondersteunen en te omringen met goede zorg en voorlichting. In de definitie van palliatieve zorg die opgenomen is in het landelijk Kwaliteitskader komt dit goed naar voren; het gaat om anticiperen, voorkomen en behandelen van lijden. En om oog voor lichamelijke, emotionele, sociale en levensbeschouwelijke noden. Daarbij is het belangrijk dat patiënten zo goed als mogelijk hun autonomie behouden en zelf keuzes kunnen maken. En bedenk, als jij en je collega’s goed voor patiënten en naasten kunnen zorgen, zorg je daarmee ook goed voor jezelf en blijf je beter staande.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11260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In basisscholing 5 gaan we in op Palliatieve sedatie</a:t>
            </a:r>
          </a:p>
          <a:p>
            <a:r>
              <a:rPr lang="nl-NL" noProof="0" dirty="0"/>
              <a:t>Patiënten met COVID kunnen in de stervensfase zulke heftige symptomen hebben en lijden dat het starten van palliatieve sedatie overwogen moet worden. Hiervoor wordt zoveel mogelijk de al bestaande richtlijn voor palliatieve sedatie toegepast, die te vinden is op www.pallialine.nl: </a:t>
            </a:r>
            <a:r>
              <a:rPr lang="nl-NL" dirty="0">
                <a:hlinkClick r:id="rId3"/>
              </a:rPr>
              <a:t>https://www.pallialine.nl/sedatie</a:t>
            </a:r>
            <a:r>
              <a:rPr lang="nl-NL" noProof="0" dirty="0"/>
              <a:t>. Bij patiënten met COVID wordt op enkele punten bewust afgeweken van deze richtlijn. De </a:t>
            </a:r>
            <a:r>
              <a:rPr lang="nl-NL" noProof="0" dirty="0" err="1"/>
              <a:t>patiëntenfolder</a:t>
            </a:r>
            <a:r>
              <a:rPr lang="nl-NL" noProof="0" dirty="0"/>
              <a:t> ‘Palliatieve sedatie’ voor patiënten en naasten biedt informatie over palliatieve sedatie is een hulpmiddel na het gesprek.</a:t>
            </a:r>
          </a:p>
          <a:p>
            <a:r>
              <a:rPr lang="nl-NL" noProof="0" dirty="0"/>
              <a:t>De leerdoelen bij deze basisscholing zijn:</a:t>
            </a:r>
          </a:p>
          <a:p>
            <a:r>
              <a:rPr lang="nl-NL" noProof="0" dirty="0"/>
              <a:t>De zorgverlener kan</a:t>
            </a:r>
          </a:p>
          <a:p>
            <a:pPr marL="285750" indent="-285750">
              <a:buFontTx/>
              <a:buChar char="-"/>
            </a:pPr>
            <a:r>
              <a:rPr lang="nl-NL" noProof="0" dirty="0"/>
              <a:t>benoemen wat palliatieve sedatie inhoud en welke twee vormen met criteria hiervoor gelden;</a:t>
            </a:r>
          </a:p>
          <a:p>
            <a:pPr marL="285750" indent="-285750">
              <a:buFontTx/>
              <a:buChar char="-"/>
            </a:pPr>
            <a:r>
              <a:rPr lang="nl-NL" noProof="0" dirty="0"/>
              <a:t>het gesprek voeren met de patiënt met COVID-19 (indien mogelijk) en zijn naasten over palliatieve sedatie en daarbij bespreken de afwegingen om dit te kunnen starten;</a:t>
            </a:r>
          </a:p>
          <a:p>
            <a:pPr marL="285750" indent="-285750">
              <a:buFontTx/>
              <a:buChar char="-"/>
            </a:pPr>
            <a:r>
              <a:rPr lang="nl-NL" noProof="0" dirty="0"/>
              <a:t>het medicamenteus beleid inzetten bij palliatieve sedatie, indien bevoegd, of anders een arts benaderen die hiertoe bevoegd is. </a:t>
            </a:r>
          </a:p>
          <a:p>
            <a:endParaRPr lang="nl-NL" noProof="0"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362506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b="0" i="0" kern="1200" dirty="0">
                <a:solidFill>
                  <a:schemeClr val="tx1"/>
                </a:solidFill>
                <a:effectLst/>
                <a:latin typeface="Arial" charset="0"/>
                <a:ea typeface="ＭＳ Ｐゴシック" charset="0"/>
                <a:cs typeface="+mn-cs"/>
              </a:rPr>
              <a:t>Eerst kort de belangrijkste punten uit het protocol op www.pallialine.nl: </a:t>
            </a:r>
            <a:r>
              <a:rPr lang="nl-NL" dirty="0">
                <a:hlinkClick r:id="rId3"/>
              </a:rPr>
              <a:t>https://www.pallialine.nl/sedatie</a:t>
            </a:r>
            <a:r>
              <a:rPr lang="nl-NL" dirty="0"/>
              <a:t>.</a:t>
            </a:r>
            <a:endParaRPr lang="nl-NL" sz="1400" b="0" i="0" kern="1200" dirty="0">
              <a:solidFill>
                <a:schemeClr val="tx1"/>
              </a:solidFill>
              <a:effectLst/>
              <a:latin typeface="Arial" charset="0"/>
              <a:ea typeface="ＭＳ Ｐゴシック"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b="1" i="0" kern="1200" dirty="0">
                <a:solidFill>
                  <a:schemeClr val="tx1"/>
                </a:solidFill>
                <a:effectLst/>
                <a:latin typeface="Arial" charset="0"/>
                <a:ea typeface="ＭＳ Ｐゴシック" charset="0"/>
                <a:cs typeface="+mn-cs"/>
              </a:rPr>
              <a:t>Palliatieve sedatie</a:t>
            </a:r>
            <a:r>
              <a:rPr lang="nl-NL" sz="1400" b="0" i="0" kern="1200" dirty="0">
                <a:solidFill>
                  <a:schemeClr val="tx1"/>
                </a:solidFill>
                <a:effectLst/>
                <a:latin typeface="Arial" charset="0"/>
                <a:ea typeface="ＭＳ Ｐゴシック" charset="0"/>
                <a:cs typeface="+mn-cs"/>
              </a:rPr>
              <a:t> is het opzettelijk verlagen van het bewustzijn van een patiënt in de laatste levensfase en heeft als doel om anderszins onbehandelbaar lijden te verlichten. </a:t>
            </a:r>
            <a:r>
              <a:rPr lang="nl-NL" dirty="0"/>
              <a:t>De mate van sedatie kan uiteenlopen van oppervlakkig tot diep. </a:t>
            </a:r>
            <a:r>
              <a:rPr lang="nl-NL" sz="1400" b="0" i="0" kern="1200" dirty="0">
                <a:solidFill>
                  <a:schemeClr val="tx1"/>
                </a:solidFill>
                <a:effectLst/>
                <a:latin typeface="Arial" charset="0"/>
                <a:ea typeface="ＭＳ Ｐゴシック" charset="0"/>
                <a:cs typeface="+mn-cs"/>
              </a:rPr>
              <a:t>Het doel van palliatieve sedatie is dus niet perse om de patiënt in diepe slaap te brengen. Sommige patiënten met COVID kunnen bij een oppervlakkige sedatie al heel comfortabel zijn, omdat angst door de sedatie afneemt en de patiënt daardoor ook minder dyspnoe ervaart. We onderscheiden daarnaast bij palliatieve sedatie de intermitterende sedatie, bijvoorbeeld tijdelijk voor de nacht als time-out om te kunnen slapen, en de continue sedatie. Deze scholing behandelt de </a:t>
            </a:r>
            <a:r>
              <a:rPr lang="nl-NL" sz="1400" b="0" i="0" u="none" kern="1200" dirty="0">
                <a:solidFill>
                  <a:schemeClr val="tx1"/>
                </a:solidFill>
                <a:effectLst/>
                <a:latin typeface="Arial" charset="0"/>
                <a:ea typeface="ＭＳ Ｐゴシック" charset="0"/>
                <a:cs typeface="+mn-cs"/>
              </a:rPr>
              <a:t>continue sedatie</a:t>
            </a:r>
            <a:r>
              <a:rPr lang="nl-NL" sz="1400" b="0" i="0" kern="1200" dirty="0">
                <a:solidFill>
                  <a:schemeClr val="tx1"/>
                </a:solidFill>
                <a:effectLst/>
                <a:latin typeface="Arial" charset="0"/>
                <a:ea typeface="ＭＳ Ｐゴシック" charset="0"/>
                <a:cs typeface="+mn-cs"/>
              </a:rPr>
              <a:t>. </a:t>
            </a:r>
            <a:r>
              <a:rPr lang="nl-NL" sz="1400" b="0" i="0" kern="1200" noProof="0" dirty="0">
                <a:solidFill>
                  <a:schemeClr val="tx1"/>
                </a:solidFill>
                <a:effectLst/>
                <a:latin typeface="Arial" charset="0"/>
                <a:ea typeface="ＭＳ Ｐゴシック" charset="0"/>
                <a:cs typeface="+mn-cs"/>
              </a:rPr>
              <a:t>Er zijn twee belangrijke voorwaarden voor het starten van de continue palliatieve sedatie. Allereerst moet de patiënt een levensverwachting hebben van kleiner dan 2 weken. Bij het starten van sedatie stopt de patiënt namelijk met eten en drinken. De sedatie heeft niet tot doel het leven te verkorten. Daarnaast moet er sprake zijn van een </a:t>
            </a:r>
            <a:r>
              <a:rPr lang="nl-NL" sz="1400" b="1" i="0" kern="1200" noProof="0" dirty="0">
                <a:solidFill>
                  <a:schemeClr val="tx1"/>
                </a:solidFill>
                <a:effectLst/>
                <a:latin typeface="Arial" charset="0"/>
                <a:ea typeface="ＭＳ Ｐゴシック" charset="0"/>
                <a:cs typeface="+mn-cs"/>
              </a:rPr>
              <a:t>refractair symptoom. </a:t>
            </a:r>
            <a:r>
              <a:rPr lang="nl-NL" sz="1400" b="0" i="0" kern="1200" noProof="0" dirty="0">
                <a:solidFill>
                  <a:schemeClr val="tx1"/>
                </a:solidFill>
                <a:effectLst/>
                <a:latin typeface="Arial" charset="0"/>
                <a:ea typeface="ＭＳ Ｐゴシック" charset="0"/>
                <a:cs typeface="+mn-cs"/>
              </a:rPr>
              <a:t>Dit is een symptoom waarbij geen van de mogelijke behandelingen voldoende snel effectief zijn. Of waarbij de mogelijke behandelingen gepaard gaan met onaanvaardbare bijwerkingen. Symptomen kunnen verschillende dimensies bevatten: lichamelijk, psychisch, sociaal en existentieel. </a:t>
            </a:r>
            <a:r>
              <a:rPr lang="nl-NL" noProof="0" dirty="0"/>
              <a:t>Bij COVID patiënten zijn </a:t>
            </a:r>
            <a:r>
              <a:rPr lang="nl-NL" sz="1400" b="0" i="0" kern="1200" noProof="0" dirty="0">
                <a:solidFill>
                  <a:schemeClr val="tx1"/>
                </a:solidFill>
                <a:effectLst/>
                <a:latin typeface="Arial" charset="0"/>
                <a:ea typeface="ＭＳ Ｐゴシック" charset="0"/>
                <a:cs typeface="+mn-cs"/>
              </a:rPr>
              <a:t>redenen voor het inzetten van palliatieve sedatie </a:t>
            </a:r>
            <a:r>
              <a:rPr lang="nl-NL" noProof="0" dirty="0"/>
              <a:t>vooral dyspnoe, delier en angst. </a:t>
            </a:r>
            <a:r>
              <a:rPr lang="nl-NL" sz="1400" b="0" i="0" kern="1200" noProof="0" dirty="0">
                <a:solidFill>
                  <a:schemeClr val="tx1"/>
                </a:solidFill>
                <a:effectLst/>
                <a:latin typeface="Arial" charset="0"/>
                <a:ea typeface="ＭＳ Ｐゴシック" charset="0"/>
                <a:cs typeface="+mn-cs"/>
              </a:rPr>
              <a:t>Als je twijfelt of een symptoom wel refractair is kun je altijd overleggen met de consulent palliatieve zorg. Contactgegevens vind je aan het einde van deze presentatie op dia 7. </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4508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Vaak hebben patiënten en naasten heel andere ideeën over wat palliatieve sedatie is, bijvoorbeeld dat iemand dan helemaal weg is, en dat het overlijden snel gaat. En dat komt niet altijd overeen met hoe het werkelijk gaat. Daarom is het belangrijk goed en open te communiceren over wat het wel en wat het niet is, wat de criteria zijn om het te starten en wanneer de medicatie voor palliatieve sedatie opgehoogd wordt. Bij voorkeur gebeurt dit praten over palliatieve sedatie al in een vroegtijdig stadium. Helaas is dat bij patiënten met COVID niet altijd mogelijk. Het kan patiënten helpen als ze weten dat palliatieve sedatie mogelijk als bijvoorbeeld de dyspnoe in de stervensfase niet op een andere manier is te behandelen. </a:t>
            </a:r>
          </a:p>
          <a:p>
            <a:r>
              <a:rPr lang="nl-NL" noProof="0" dirty="0"/>
              <a:t>Sommige patiënten en naasten denken dat als je om palliatieve sedatie vraagt je het ook altijd krijgt. Dat is niet zo. Palliatieve sedatie is een medische beslissing, de situatie van de patiënt moet aan de criteria voldoen. Het is ook normaal medisch handelen wat betekent dat patiënten niet nadrukkelijk zelf toestemming hoeven te geven. Toestemming kan bijvoorbeeld ook door de naasten gegeven worden. Dit in tegenstelling tot euthanasie waar iemand wel alleen zelf om kan vragen. </a:t>
            </a:r>
          </a:p>
          <a:p>
            <a:endParaRPr lang="nl-NL" noProof="0" dirty="0"/>
          </a:p>
          <a:p>
            <a:r>
              <a:rPr lang="nl-NL" noProof="0" dirty="0"/>
              <a:t>Het IKNL heeft een patiënten- en naastenfolder over palliatieve sedatie. Deze is te vinden op www.palliaweb.nl of vraag ernaar bij de consulent palliatieve zorg.</a:t>
            </a:r>
          </a:p>
        </p:txBody>
      </p:sp>
      <p:sp>
        <p:nvSpPr>
          <p:cNvPr id="4" name="Slide Number Placeholder 3"/>
          <p:cNvSpPr>
            <a:spLocks noGrp="1"/>
          </p:cNvSpPr>
          <p:nvPr>
            <p:ph type="sldNum" sz="quarter" idx="10"/>
          </p:nvPr>
        </p:nvSpPr>
        <p:spPr/>
        <p:txBody>
          <a:bodyPr/>
          <a:lstStyle/>
          <a:p>
            <a:fld id="{92BE362E-78BA-324A-8038-5482DADFDF7D}" type="slidenum">
              <a:rPr lang="en-GB" smtClean="0"/>
              <a:pPr/>
              <a:t>4</a:t>
            </a:fld>
            <a:endParaRPr lang="en-GB" sz="1200">
              <a:latin typeface="Times" charset="0"/>
            </a:endParaRPr>
          </a:p>
        </p:txBody>
      </p:sp>
    </p:spTree>
    <p:extLst>
      <p:ext uri="{BB962C8B-B14F-4D97-AF65-F5344CB8AC3E}">
        <p14:creationId xmlns:p14="http://schemas.microsoft.com/office/powerpoint/2010/main" val="39351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Op deze dia zie je welke medicatie en doseringen bij start van de palliatieve sedatie geadviseerd worden.</a:t>
            </a:r>
          </a:p>
          <a:p>
            <a:r>
              <a:rPr lang="nl-NL" noProof="0" dirty="0"/>
              <a:t>Start altijd met een bolus </a:t>
            </a:r>
            <a:r>
              <a:rPr lang="nl-NL" noProof="0" dirty="0" err="1"/>
              <a:t>midazolam</a:t>
            </a:r>
            <a:r>
              <a:rPr lang="nl-NL" noProof="0" dirty="0"/>
              <a:t> van 10 mg. Deze geef je altijd subcutaan bij voorkeur via een subcutane verblijfsnaald. Anders dan bij reguliere palliatieve sedatie is het goed om bij patiënten met COVID eerst af te wachten hoelang het effect van deze bolus duurt. Bij veel patiënten is het gelijk starten van continue sedatie namelijk niet nodig, omdat veel patiënten snel komen te overlijden. Indien de patiënt na enkele uren toch weer oncomfortabel is, start dan wel met continue sedatie volgens bovenstaand schema. </a:t>
            </a:r>
            <a:r>
              <a:rPr lang="nl-NL" i="1" noProof="0" dirty="0"/>
              <a:t>Bij patiënten ouder dan 60 jaar start je met een lagere dosis dan jongere patiënten</a:t>
            </a:r>
            <a:r>
              <a:rPr lang="nl-NL" noProof="0" dirty="0"/>
              <a:t>. Indien iemand de afgelopen dagen veel benzodiazepines heeft gebruikt kan er een iets hogere dosering </a:t>
            </a:r>
            <a:r>
              <a:rPr lang="nl-NL" noProof="0" dirty="0" err="1"/>
              <a:t>midazolam</a:t>
            </a:r>
            <a:r>
              <a:rPr lang="nl-NL" noProof="0" dirty="0"/>
              <a:t> nodig zijn. Overleg dit met de consulent Palliatieve Zorg. Continue </a:t>
            </a:r>
            <a:r>
              <a:rPr lang="nl-NL" noProof="0" dirty="0" err="1"/>
              <a:t>midazolam</a:t>
            </a:r>
            <a:r>
              <a:rPr lang="nl-NL" noProof="0" dirty="0"/>
              <a:t> kan zowel intraveneus als subcutaan gegeven worden. Bij start en ophogen van continue sedatie geef je opnieuw een bolus van 5 mg.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Het is belangrijk dat de dosering van de continue </a:t>
            </a:r>
            <a:r>
              <a:rPr lang="nl-NL" noProof="0" dirty="0" err="1"/>
              <a:t>midazolam</a:t>
            </a:r>
            <a:r>
              <a:rPr lang="nl-NL" noProof="0" dirty="0"/>
              <a:t> proportioneel wordt toegepast. Dat wil zeggen dat niet de mate van bewustzijnsverlaging, maar de mate van symptoomcontrole de dosering bepaald. Het telkens evalueren is gericht op het adequaat verlichten van het lijden. Door het continueren of aanpassen van doseringen en/of middelen probeer je een rustige en aanvaardbare situatie te laten ontstaan. </a:t>
            </a:r>
            <a:r>
              <a:rPr lang="nl-NL" dirty="0"/>
              <a:t>Mocht er een situatie ontstaan met landelijk gebrek aan sedativa, dan staat er op Palliaweb een breed gedragen </a:t>
            </a:r>
            <a:r>
              <a:rPr lang="nl-NL" dirty="0" err="1"/>
              <a:t>procotol</a:t>
            </a:r>
            <a:r>
              <a:rPr lang="nl-NL" dirty="0"/>
              <a:t> met alternatieve medicamenten, zie de link: </a:t>
            </a:r>
            <a:r>
              <a:rPr lang="nl-NL" dirty="0">
                <a:hlinkClick r:id="rId3"/>
              </a:rPr>
              <a:t>https://www.palliaweb.nl/corona/ziekenhuiszorg-tijdens-corona-uitbraak/ziekenhuiszorg</a:t>
            </a:r>
            <a:r>
              <a:rPr lang="nl-NL" dirty="0"/>
              <a:t> onder de rubriek Symptoombestrijding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a:t>
            </a:fld>
            <a:endParaRPr lang="en-GB" sz="1200">
              <a:latin typeface="Times" charset="0"/>
            </a:endParaRPr>
          </a:p>
        </p:txBody>
      </p:sp>
    </p:spTree>
    <p:extLst>
      <p:ext uri="{BB962C8B-B14F-4D97-AF65-F5344CB8AC3E}">
        <p14:creationId xmlns:p14="http://schemas.microsoft.com/office/powerpoint/2010/main" val="362498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ct val="30000"/>
              </a:spcBef>
              <a:spcAft>
                <a:spcPts val="800"/>
              </a:spcAft>
              <a:buClrTx/>
              <a:buSzTx/>
              <a:buFont typeface="Symbol" panose="05050102010706020507" pitchFamily="18" charset="2"/>
              <a:buNone/>
              <a:tabLst/>
              <a:defRPr/>
            </a:pPr>
            <a:r>
              <a:rPr lang="nl-NL" noProof="0" dirty="0"/>
              <a:t>Overweeg </a:t>
            </a:r>
            <a:r>
              <a:rPr lang="nl-NL" i="0" noProof="0" dirty="0"/>
              <a:t>het plaatsen van een blaaskatheter. </a:t>
            </a:r>
            <a:r>
              <a:rPr lang="nl-NL" noProof="0" dirty="0"/>
              <a:t>In basisscholing 4 over markeren en stervensfase staat aanvullende informatie over goede zorg in de stervensfase: </a:t>
            </a:r>
            <a:r>
              <a:rPr lang="nl-NL" dirty="0">
                <a:hlinkClick r:id="rId3"/>
              </a:rPr>
              <a:t>https://www.palliaweb.nl/corona/12-deskundigheidsbevordering/12-deskundigheidsbevordering</a:t>
            </a:r>
            <a:r>
              <a:rPr lang="nl-NL" noProof="0" dirty="0"/>
              <a:t>. </a:t>
            </a:r>
            <a:endParaRPr lang="nl-NL" sz="1400" i="0" noProof="0" dirty="0">
              <a:effectLst/>
              <a:latin typeface="Calibri" panose="020F0502020204030204" pitchFamily="34" charset="0"/>
              <a:ea typeface="Calibri" panose="020F0502020204030204" pitchFamily="34" charset="0"/>
              <a:cs typeface="Symbol" panose="05050102010706020507" pitchFamily="18" charset="2"/>
            </a:endParaRPr>
          </a:p>
          <a:p>
            <a:pPr marL="0" lvl="0" indent="0">
              <a:lnSpc>
                <a:spcPct val="107000"/>
              </a:lnSpc>
              <a:spcAft>
                <a:spcPts val="800"/>
              </a:spcAft>
              <a:buFont typeface="Symbol" panose="05050102010706020507" pitchFamily="18" charset="2"/>
              <a:buNone/>
            </a:pPr>
            <a:r>
              <a:rPr lang="nl-NL" noProof="0" dirty="0"/>
              <a:t>Het starten van palliatieve sedatie is voor patiënten maar zeker voor de familie vaak een emotioneel moment. Als de patiënt met COVID gesedeerd is komt het overlijden vaak snel, en is er geen mogelijkheid meer om nog iets te zeggen. </a:t>
            </a:r>
            <a:r>
              <a:rPr lang="nl-NL" sz="1400" b="0" i="0" kern="1200" noProof="0" dirty="0">
                <a:solidFill>
                  <a:schemeClr val="tx1"/>
                </a:solidFill>
                <a:effectLst/>
                <a:latin typeface="Arial" charset="0"/>
                <a:ea typeface="ＭＳ Ｐゴシック" charset="0"/>
                <a:cs typeface="+mn-cs"/>
              </a:rPr>
              <a:t>Afscheid nemen en eventuele rituelen die belangrijk zijn voor hen kunnen beter voorafgaan aan de sedatie. Mocht familie er niet bij kunnen zijn, kijk dan of er digitaal mogelijkheden zijn voor contact bijv. via beeldbellen.</a:t>
            </a:r>
            <a:r>
              <a:rPr lang="nl-NL" noProof="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12825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nu nog vragen hebben, of straks bij de zorg met vragen zitten, overleg laagdrempelig met de consulenten palliatieve zorg van jouw ziekenhuis, die staan voor je klaar. Of bel met de regionale helpdesk uit jouw regio, je kunt de contactgegevens vinden op palliaweb.nl: </a:t>
            </a:r>
            <a:r>
              <a:rPr lang="nl-NL" dirty="0">
                <a:hlinkClick r:id="rId3"/>
              </a:rPr>
              <a:t>https://www.palliaweb.nl/zorgpraktijk/netwerken-palliatieve-zorg/netwerken-palliatieve-zorg</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de PowerPoint willen gebruiken voor het geven van scholing, dan is deze met begeleidende tekst te vinden op palliaweb.nl: </a:t>
            </a:r>
            <a:r>
              <a:rPr lang="nl-NL" dirty="0">
                <a:hlinkClick r:id="rId4"/>
              </a:rPr>
              <a:t>https://www.palliaweb.nl/corona/12-deskundigheidsbevordering/12-deskundigheidsbevordering</a:t>
            </a:r>
            <a:r>
              <a:rPr lang="nl-NL" noProof="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Sterkte met zorgen!</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236881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Deze basisscholingsserie bestaat uit verschillende onderwerpen. De inhoud is grotendeels gebaseerd op de landelijke richtlijnen palliatieve zorg bij COVID </a:t>
            </a:r>
            <a:r>
              <a:rPr lang="nl-NL" sz="1400" noProof="0" dirty="0"/>
              <a:t>die te vinden zijn op Palliaweb.nl: </a:t>
            </a:r>
            <a:r>
              <a:rPr lang="nl-NL" sz="1400" u="sng" kern="1200" dirty="0">
                <a:solidFill>
                  <a:schemeClr val="tx1"/>
                </a:solidFill>
                <a:effectLst/>
                <a:latin typeface="Arial" charset="0"/>
                <a:ea typeface="ＭＳ Ｐゴシック" charset="0"/>
                <a:cs typeface="+mn-cs"/>
                <a:hlinkClick r:id="rId3"/>
              </a:rPr>
              <a:t>https://www.palliaweb.nl/</a:t>
            </a:r>
            <a:r>
              <a:rPr lang="nl-NL" sz="1400" u="sng" kern="1200">
                <a:solidFill>
                  <a:schemeClr val="tx1"/>
                </a:solidFill>
                <a:effectLst/>
                <a:latin typeface="Arial" charset="0"/>
                <a:ea typeface="ＭＳ Ｐゴシック" charset="0"/>
                <a:cs typeface="+mn-cs"/>
                <a:hlinkClick r:id="rId3"/>
              </a:rPr>
              <a:t>corona</a:t>
            </a:r>
            <a:r>
              <a:rPr lang="nl-NL" sz="1400" u="sng" kern="1200">
                <a:solidFill>
                  <a:schemeClr val="tx1"/>
                </a:solidFill>
                <a:effectLst/>
                <a:latin typeface="Arial" charset="0"/>
                <a:ea typeface="ＭＳ Ｐゴシック" charset="0"/>
                <a:cs typeface="+mn-cs"/>
              </a:rPr>
              <a:t>.</a:t>
            </a:r>
            <a:endParaRPr lang="nl-NL" sz="1400" noProof="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686697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4D611909-8299-4F4B-AE80-3A3E4CDBE559}" type="datetime1">
              <a:rPr lang="nl-NL" smtClean="0"/>
              <a:t>26-03-2021</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0DFE1B1-8EC7-4FDE-A73C-14F70F823465}" type="datetime1">
              <a:rPr lang="nl-NL" smtClean="0"/>
              <a:t>26-03-2021</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A6149A93-E826-498A-A6FC-2182AE29226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7BEA7014-02C8-44CE-8B59-39400B5123AE}"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CFCD4DD5-95DC-4C69-A898-8658D6FEABB5}"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52CE2807-C340-4DA9-AB84-BA4DE20E8FCA}"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5834613-7348-4B8C-AABC-BCCDA16470A2}"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AFEF608-69E5-458D-AB2E-8F48FDE24C68}"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DF3B794-62A0-444B-A332-45DA16B555A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2F0F618E-4208-4264-A1EF-53CC45D47D16}" type="datetime1">
              <a:rPr lang="nl-NL" smtClean="0"/>
              <a:t>26-03-2021</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780A85EC-FA0F-4E8D-A561-B978ED254070}" type="datetime1">
              <a:rPr lang="nl-NL" smtClean="0"/>
              <a:t>26-03-2021</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lliaweb.nl/publicaties/kwaliteitskader-palliatieve-zorg-nederland-(publi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alliaweb.nl/corona/patienteninformatie/informati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palliaweb.nl/zorgpraktijk/consultatie/consultati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66738" y="9832"/>
            <a:ext cx="7155786" cy="854075"/>
          </a:xfrm>
        </p:spPr>
        <p:txBody>
          <a:bodyPr/>
          <a:lstStyle/>
          <a:p>
            <a:r>
              <a:rPr lang="nl-NL" dirty="0"/>
              <a:t>Basisscholingen COVID-19 en palliatieve zorg</a:t>
            </a:r>
          </a:p>
        </p:txBody>
      </p:sp>
      <p:sp>
        <p:nvSpPr>
          <p:cNvPr id="3" name="Tijdelijke aanduiding voor inhoud 2"/>
          <p:cNvSpPr>
            <a:spLocks noGrp="1"/>
          </p:cNvSpPr>
          <p:nvPr>
            <p:ph idx="1"/>
          </p:nvPr>
        </p:nvSpPr>
        <p:spPr>
          <a:xfrm>
            <a:off x="315727" y="2144173"/>
            <a:ext cx="8670618" cy="4374631"/>
          </a:xfrm>
          <a:prstGeom prst="roundRect">
            <a:avLst/>
          </a:prstGeom>
          <a:solidFill>
            <a:srgbClr val="B4E6FF"/>
          </a:solidFill>
          <a:ln w="76200">
            <a:solidFill>
              <a:schemeClr val="tx1"/>
            </a:solidFill>
          </a:ln>
        </p:spPr>
        <p:txBody>
          <a:bodyPr/>
          <a:lstStyle/>
          <a:p>
            <a:endParaRPr lang="nl-NL" sz="800" dirty="0">
              <a:solidFill>
                <a:schemeClr val="tx1"/>
              </a:solidFill>
            </a:endParaRPr>
          </a:p>
          <a:p>
            <a:r>
              <a:rPr lang="nl-NL" sz="2400" dirty="0">
                <a:solidFill>
                  <a:schemeClr val="accent2"/>
                </a:solidFill>
              </a:rPr>
              <a:t>Palliatieve zorg is zorg die de </a:t>
            </a:r>
            <a:r>
              <a:rPr lang="nl-NL" sz="2400" dirty="0">
                <a:solidFill>
                  <a:srgbClr val="00B050"/>
                </a:solidFill>
              </a:rPr>
              <a:t>kwaliteit van leven </a:t>
            </a:r>
            <a:r>
              <a:rPr lang="nl-NL" sz="2400" dirty="0">
                <a:solidFill>
                  <a:schemeClr val="accent2"/>
                </a:solidFill>
              </a:rPr>
              <a:t>verbetert van </a:t>
            </a:r>
            <a:r>
              <a:rPr lang="nl-NL" sz="2400" dirty="0">
                <a:solidFill>
                  <a:srgbClr val="00B050"/>
                </a:solidFill>
              </a:rPr>
              <a:t>patiënten en naasten </a:t>
            </a:r>
            <a:r>
              <a:rPr lang="nl-NL" sz="2400" dirty="0">
                <a:solidFill>
                  <a:schemeClr val="accent2"/>
                </a:solidFill>
              </a:rPr>
              <a:t>die te maken hebben met een </a:t>
            </a:r>
            <a:r>
              <a:rPr lang="nl-NL" sz="2400" dirty="0">
                <a:solidFill>
                  <a:srgbClr val="00B050"/>
                </a:solidFill>
              </a:rPr>
              <a:t>levensbedreigende ziekte </a:t>
            </a:r>
            <a:r>
              <a:rPr lang="nl-NL" sz="2400" dirty="0">
                <a:solidFill>
                  <a:schemeClr val="accent2"/>
                </a:solidFill>
              </a:rPr>
              <a:t>of </a:t>
            </a:r>
            <a:r>
              <a:rPr lang="nl-NL" sz="2400" dirty="0">
                <a:solidFill>
                  <a:srgbClr val="00B050"/>
                </a:solidFill>
              </a:rPr>
              <a:t>kwetsbaarheid</a:t>
            </a:r>
            <a:r>
              <a:rPr lang="nl-NL" sz="2400" dirty="0">
                <a:solidFill>
                  <a:schemeClr val="accent2"/>
                </a:solidFill>
              </a:rPr>
              <a:t>, door het</a:t>
            </a:r>
            <a:r>
              <a:rPr lang="nl-NL" sz="2400" dirty="0">
                <a:solidFill>
                  <a:srgbClr val="92D050"/>
                </a:solidFill>
              </a:rPr>
              <a:t> </a:t>
            </a:r>
            <a:r>
              <a:rPr lang="nl-NL" sz="2400" dirty="0">
                <a:solidFill>
                  <a:srgbClr val="00B050"/>
                </a:solidFill>
              </a:rPr>
              <a:t>voorkomen </a:t>
            </a:r>
            <a:r>
              <a:rPr lang="nl-NL" sz="2400" dirty="0">
                <a:solidFill>
                  <a:schemeClr val="accent2"/>
                </a:solidFill>
              </a:rPr>
              <a:t>en</a:t>
            </a:r>
            <a:r>
              <a:rPr lang="nl-NL" sz="2400" dirty="0">
                <a:solidFill>
                  <a:srgbClr val="00B050"/>
                </a:solidFill>
              </a:rPr>
              <a:t> verlichten </a:t>
            </a:r>
            <a:r>
              <a:rPr lang="nl-NL" sz="2400" dirty="0">
                <a:solidFill>
                  <a:schemeClr val="accent2"/>
                </a:solidFill>
              </a:rPr>
              <a:t>van lijden</a:t>
            </a:r>
            <a:r>
              <a:rPr lang="nl-NL" sz="2400" dirty="0">
                <a:solidFill>
                  <a:srgbClr val="00B050"/>
                </a:solidFill>
              </a:rPr>
              <a:t>, </a:t>
            </a:r>
            <a:r>
              <a:rPr lang="nl-NL" sz="2400" dirty="0">
                <a:solidFill>
                  <a:schemeClr val="accent2"/>
                </a:solidFill>
              </a:rPr>
              <a:t>door</a:t>
            </a:r>
            <a:r>
              <a:rPr lang="nl-NL" sz="2400" dirty="0">
                <a:solidFill>
                  <a:srgbClr val="00B050"/>
                </a:solidFill>
              </a:rPr>
              <a:t> vroegtijdige signalering,  zorgvuldige beoordeling </a:t>
            </a:r>
            <a:r>
              <a:rPr lang="nl-NL" sz="2400" dirty="0">
                <a:solidFill>
                  <a:schemeClr val="accent2"/>
                </a:solidFill>
              </a:rPr>
              <a:t>en</a:t>
            </a:r>
            <a:r>
              <a:rPr lang="nl-NL" sz="2400" dirty="0">
                <a:solidFill>
                  <a:srgbClr val="00B050"/>
                </a:solidFill>
              </a:rPr>
              <a:t> behandeling </a:t>
            </a:r>
            <a:r>
              <a:rPr lang="nl-NL" sz="2400" dirty="0">
                <a:solidFill>
                  <a:schemeClr val="accent2"/>
                </a:solidFill>
              </a:rPr>
              <a:t>van</a:t>
            </a:r>
            <a:r>
              <a:rPr lang="nl-NL" sz="2400" dirty="0">
                <a:solidFill>
                  <a:srgbClr val="00B050"/>
                </a:solidFill>
              </a:rPr>
              <a:t> lichamelijke, emotionele, psychische, sociale </a:t>
            </a:r>
            <a:r>
              <a:rPr lang="nl-NL" sz="2400" dirty="0">
                <a:solidFill>
                  <a:schemeClr val="accent2"/>
                </a:solidFill>
              </a:rPr>
              <a:t>en</a:t>
            </a:r>
            <a:r>
              <a:rPr lang="nl-NL" sz="2400" dirty="0">
                <a:solidFill>
                  <a:srgbClr val="00B050"/>
                </a:solidFill>
              </a:rPr>
              <a:t> levensbeschouwelijke problemen. </a:t>
            </a:r>
            <a:r>
              <a:rPr lang="nl-NL" sz="2400" dirty="0">
                <a:solidFill>
                  <a:schemeClr val="accent2"/>
                </a:solidFill>
              </a:rPr>
              <a:t>Palliatieve zorg heeft oog voor het </a:t>
            </a:r>
            <a:r>
              <a:rPr lang="nl-NL" sz="2400" dirty="0">
                <a:solidFill>
                  <a:srgbClr val="00B050"/>
                </a:solidFill>
              </a:rPr>
              <a:t>behoud van autonomie, toegang tot informatie </a:t>
            </a:r>
            <a:r>
              <a:rPr lang="nl-NL" sz="2400" dirty="0">
                <a:solidFill>
                  <a:schemeClr val="accent2"/>
                </a:solidFill>
              </a:rPr>
              <a:t>en</a:t>
            </a:r>
            <a:r>
              <a:rPr lang="nl-NL" sz="2400" dirty="0">
                <a:solidFill>
                  <a:srgbClr val="00B050"/>
                </a:solidFill>
              </a:rPr>
              <a:t> keuzemogelijkheden.</a:t>
            </a:r>
            <a:endParaRPr lang="nl-NL" sz="1100" dirty="0">
              <a:solidFill>
                <a:srgbClr val="00B050"/>
              </a:solidFill>
            </a:endParaRPr>
          </a:p>
          <a:p>
            <a:r>
              <a:rPr lang="nl-NL" sz="800" dirty="0">
                <a:solidFill>
                  <a:schemeClr val="bg1"/>
                </a:solidFill>
              </a:rPr>
              <a:t> </a:t>
            </a:r>
          </a:p>
          <a:p>
            <a:r>
              <a:rPr lang="nl-NL" sz="800" dirty="0">
                <a:solidFill>
                  <a:schemeClr val="bg1"/>
                </a:solidFill>
              </a:rPr>
              <a:t>		</a:t>
            </a:r>
            <a:r>
              <a:rPr lang="nl-NL" sz="1100" dirty="0">
                <a:solidFill>
                  <a:srgbClr val="0070C0"/>
                </a:solidFill>
                <a:hlinkClick r:id="rId3">
                  <a:extLst>
                    <a:ext uri="{A12FA001-AC4F-418D-AE19-62706E023703}">
                      <ahyp:hlinkClr xmlns:ahyp="http://schemas.microsoft.com/office/drawing/2018/hyperlinkcolor" val="tx"/>
                    </a:ext>
                  </a:extLst>
                </a:hlinkClick>
              </a:rPr>
              <a:t>Kwaliteitskader Palliatieve zorg 2017</a:t>
            </a:r>
            <a:endParaRPr lang="nl-NL" sz="1100" dirty="0">
              <a:solidFill>
                <a:srgbClr val="0070C0"/>
              </a:solidFill>
            </a:endParaRPr>
          </a:p>
          <a:p>
            <a:endParaRPr lang="nl-NL" sz="800" dirty="0">
              <a:solidFill>
                <a:schemeClr val="bg1"/>
              </a:solidFill>
            </a:endParaRPr>
          </a:p>
        </p:txBody>
      </p:sp>
      <p:sp>
        <p:nvSpPr>
          <p:cNvPr id="2" name="TextBox 1">
            <a:extLst>
              <a:ext uri="{FF2B5EF4-FFF2-40B4-BE49-F238E27FC236}">
                <a16:creationId xmlns:a16="http://schemas.microsoft.com/office/drawing/2014/main" id="{50B43446-9551-4F91-9C9E-A702CE14AEAB}"/>
              </a:ext>
            </a:extLst>
          </p:cNvPr>
          <p:cNvSpPr txBox="1"/>
          <p:nvPr/>
        </p:nvSpPr>
        <p:spPr>
          <a:xfrm flipH="1">
            <a:off x="280987" y="1113306"/>
            <a:ext cx="858202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Voor artsen, verpleegkundigen in het ziekenhuis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Ook bruikbaar in verpleeghuis, hospice en thuis</a:t>
            </a:r>
          </a:p>
        </p:txBody>
      </p:sp>
      <p:pic>
        <p:nvPicPr>
          <p:cNvPr id="7" name="Picture 6">
            <a:extLst>
              <a:ext uri="{FF2B5EF4-FFF2-40B4-BE49-F238E27FC236}">
                <a16:creationId xmlns:a16="http://schemas.microsoft.com/office/drawing/2014/main" id="{B5FAF710-8C3B-4F6E-B7A8-28E47DA4BB68}"/>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44915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a:xfrm>
            <a:off x="1304925" y="6104896"/>
            <a:ext cx="4527551" cy="347890"/>
          </a:xfrm>
        </p:spPr>
        <p:txBody>
          <a:bodyPr/>
          <a:lstStyle/>
          <a:p>
            <a:r>
              <a:rPr lang="nl-NL" dirty="0"/>
              <a:t>Expertisecentrum Palliatieve Zorg</a:t>
            </a:r>
          </a:p>
        </p:txBody>
      </p:sp>
      <p:sp>
        <p:nvSpPr>
          <p:cNvPr id="4" name="Titel 3"/>
          <p:cNvSpPr>
            <a:spLocks noGrp="1"/>
          </p:cNvSpPr>
          <p:nvPr>
            <p:ph type="title"/>
          </p:nvPr>
        </p:nvSpPr>
        <p:spPr/>
        <p:txBody>
          <a:bodyPr/>
          <a:lstStyle/>
          <a:p>
            <a:r>
              <a:rPr lang="nl-NL" dirty="0"/>
              <a:t>COVID-19 en palliatieve zorg</a:t>
            </a:r>
            <a:br>
              <a:rPr lang="en-US" dirty="0"/>
            </a:br>
            <a:endParaRPr lang="nl-NL" dirty="0"/>
          </a:p>
        </p:txBody>
      </p:sp>
      <p:sp>
        <p:nvSpPr>
          <p:cNvPr id="3" name="TextBox 2">
            <a:extLst>
              <a:ext uri="{FF2B5EF4-FFF2-40B4-BE49-F238E27FC236}">
                <a16:creationId xmlns:a16="http://schemas.microsoft.com/office/drawing/2014/main" id="{43C33DC9-F4C7-4A82-A01C-74E635EF8888}"/>
              </a:ext>
            </a:extLst>
          </p:cNvPr>
          <p:cNvSpPr txBox="1"/>
          <p:nvPr/>
        </p:nvSpPr>
        <p:spPr>
          <a:xfrm>
            <a:off x="1218426" y="2823181"/>
            <a:ext cx="6628113" cy="1569660"/>
          </a:xfrm>
          <a:prstGeom prst="rect">
            <a:avLst/>
          </a:prstGeom>
          <a:noFill/>
        </p:spPr>
        <p:txBody>
          <a:bodyPr wrap="square" rtlCol="0">
            <a:spAutoFit/>
          </a:bodyPr>
          <a:lstStyle/>
          <a:p>
            <a:r>
              <a:rPr lang="nl-NL" sz="3200" dirty="0">
                <a:solidFill>
                  <a:schemeClr val="accent6"/>
                </a:solidFill>
                <a:latin typeface="+mj-lt"/>
              </a:rPr>
              <a:t>Basisscholing 5-</a:t>
            </a:r>
          </a:p>
          <a:p>
            <a:br>
              <a:rPr lang="nl-NL" sz="3200" dirty="0">
                <a:solidFill>
                  <a:schemeClr val="accent6"/>
                </a:solidFill>
                <a:latin typeface="+mj-lt"/>
              </a:rPr>
            </a:br>
            <a:r>
              <a:rPr lang="nl-NL" sz="3200" i="1" dirty="0">
                <a:solidFill>
                  <a:schemeClr val="accent6"/>
                </a:solidFill>
                <a:latin typeface="+mj-lt"/>
              </a:rPr>
              <a:t>Palliatieve sedatie</a:t>
            </a:r>
          </a:p>
        </p:txBody>
      </p:sp>
      <p:pic>
        <p:nvPicPr>
          <p:cNvPr id="2" name="Picture 1">
            <a:extLst>
              <a:ext uri="{FF2B5EF4-FFF2-40B4-BE49-F238E27FC236}">
                <a16:creationId xmlns:a16="http://schemas.microsoft.com/office/drawing/2014/main" id="{F44534F9-EA62-441F-8C58-4942B94EEE66}"/>
              </a:ext>
            </a:extLst>
          </p:cNvPr>
          <p:cNvPicPr>
            <a:picLocks noChangeAspect="1"/>
          </p:cNvPicPr>
          <p:nvPr/>
        </p:nvPicPr>
        <p:blipFill rotWithShape="1">
          <a:blip r:embed="rId3"/>
          <a:srcRect l="15333" t="6032" r="6267" b="8304"/>
          <a:stretch/>
        </p:blipFill>
        <p:spPr>
          <a:xfrm>
            <a:off x="5199948" y="2096159"/>
            <a:ext cx="3578292" cy="2945397"/>
          </a:xfrm>
          <a:prstGeom prst="rect">
            <a:avLst/>
          </a:prstGeom>
        </p:spPr>
      </p:pic>
    </p:spTree>
    <p:extLst>
      <p:ext uri="{BB962C8B-B14F-4D97-AF65-F5344CB8AC3E}">
        <p14:creationId xmlns:p14="http://schemas.microsoft.com/office/powerpoint/2010/main" val="4305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p:txBody>
          <a:bodyPr/>
          <a:lstStyle/>
          <a:p>
            <a:r>
              <a:rPr lang="en-US" dirty="0"/>
              <a:t>Wat </a:t>
            </a:r>
            <a:r>
              <a:rPr lang="nl-NL" dirty="0"/>
              <a:t>is </a:t>
            </a:r>
            <a:r>
              <a:rPr lang="nl-NL" dirty="0">
                <a:solidFill>
                  <a:srgbClr val="00B050"/>
                </a:solidFill>
              </a:rPr>
              <a:t>palliatieve sedatie</a:t>
            </a:r>
            <a:r>
              <a:rPr lang="en-US" dirty="0"/>
              <a:t>?</a:t>
            </a:r>
            <a:endParaRPr lang="nl-NL" dirty="0"/>
          </a:p>
        </p:txBody>
      </p:sp>
      <p:sp>
        <p:nvSpPr>
          <p:cNvPr id="4" name="Content Placeholder 3">
            <a:extLst>
              <a:ext uri="{FF2B5EF4-FFF2-40B4-BE49-F238E27FC236}">
                <a16:creationId xmlns:a16="http://schemas.microsoft.com/office/drawing/2014/main" id="{6CE26E5A-9111-4DEE-8B32-123C7D1FC975}"/>
              </a:ext>
            </a:extLst>
          </p:cNvPr>
          <p:cNvSpPr>
            <a:spLocks noGrp="1"/>
          </p:cNvSpPr>
          <p:nvPr>
            <p:ph idx="1"/>
          </p:nvPr>
        </p:nvSpPr>
        <p:spPr>
          <a:xfrm>
            <a:off x="583333" y="1051988"/>
            <a:ext cx="8291512" cy="5113338"/>
          </a:xfrm>
        </p:spPr>
        <p:txBody>
          <a:bodyPr/>
          <a:lstStyle/>
          <a:p>
            <a:r>
              <a:rPr lang="nl-NL" b="1" dirty="0">
                <a:solidFill>
                  <a:srgbClr val="00B050"/>
                </a:solidFill>
              </a:rPr>
              <a:t>Palliatieve sedatie</a:t>
            </a:r>
            <a:r>
              <a:rPr lang="nl-NL" dirty="0">
                <a:solidFill>
                  <a:srgbClr val="00B050"/>
                </a:solidFill>
              </a:rPr>
              <a:t> </a:t>
            </a:r>
            <a:r>
              <a:rPr lang="nl-NL" dirty="0"/>
              <a:t>is het opzettelijk verlagen van het bewustzijn van een patiënt in de laatste levensfase. Met als doel om anderszins onbehandelbaar lijden te verlichten, en niet het leven te verkorten.</a:t>
            </a:r>
          </a:p>
          <a:p>
            <a:endParaRPr lang="en-US" sz="800" dirty="0"/>
          </a:p>
          <a:p>
            <a:endParaRPr lang="en-US" sz="800" dirty="0"/>
          </a:p>
          <a:p>
            <a:endParaRPr lang="en-US" sz="800" dirty="0"/>
          </a:p>
          <a:p>
            <a:r>
              <a:rPr lang="nl-NL" dirty="0"/>
              <a:t>Intermitterend vs. continue sedatie</a:t>
            </a:r>
          </a:p>
          <a:p>
            <a:endParaRPr lang="nl-NL" b="1" dirty="0"/>
          </a:p>
          <a:p>
            <a:r>
              <a:rPr lang="nl-NL" b="1" dirty="0"/>
              <a:t>Criteria continue palliatieve sedatie:</a:t>
            </a:r>
          </a:p>
          <a:p>
            <a:pPr marL="342900" indent="-342900">
              <a:buFont typeface="Arial" panose="020B0604020202020204" pitchFamily="34" charset="0"/>
              <a:buChar char="•"/>
            </a:pPr>
            <a:r>
              <a:rPr lang="nl-NL" dirty="0"/>
              <a:t>Levensverwachting &lt; 2 weken</a:t>
            </a:r>
          </a:p>
          <a:p>
            <a:pPr marL="342900" indent="-342900">
              <a:buFont typeface="Arial" panose="020B0604020202020204" pitchFamily="34" charset="0"/>
              <a:buChar char="•"/>
            </a:pPr>
            <a:r>
              <a:rPr lang="nl-NL" dirty="0"/>
              <a:t>Refractair symptoom</a:t>
            </a:r>
          </a:p>
          <a:p>
            <a:endParaRPr lang="nl-NL" dirty="0"/>
          </a:p>
          <a:p>
            <a:endParaRPr lang="nl-NL" sz="2400" dirty="0"/>
          </a:p>
          <a:p>
            <a:endParaRPr lang="nl-NL" dirty="0"/>
          </a:p>
        </p:txBody>
      </p:sp>
      <p:pic>
        <p:nvPicPr>
          <p:cNvPr id="6" name="Picture 5">
            <a:extLst>
              <a:ext uri="{FF2B5EF4-FFF2-40B4-BE49-F238E27FC236}">
                <a16:creationId xmlns:a16="http://schemas.microsoft.com/office/drawing/2014/main" id="{5C7B4D60-5888-45B8-BAD2-B80333A3B763}"/>
              </a:ext>
            </a:extLst>
          </p:cNvPr>
          <p:cNvPicPr>
            <a:picLocks noChangeAspect="1"/>
          </p:cNvPicPr>
          <p:nvPr/>
        </p:nvPicPr>
        <p:blipFill>
          <a:blip r:embed="rId3"/>
          <a:stretch>
            <a:fillRect/>
          </a:stretch>
        </p:blipFill>
        <p:spPr>
          <a:xfrm>
            <a:off x="4567463" y="3228800"/>
            <a:ext cx="4307382" cy="2936526"/>
          </a:xfrm>
          <a:prstGeom prst="rect">
            <a:avLst/>
          </a:prstGeom>
        </p:spPr>
      </p:pic>
    </p:spTree>
    <p:extLst>
      <p:ext uri="{BB962C8B-B14F-4D97-AF65-F5344CB8AC3E}">
        <p14:creationId xmlns:p14="http://schemas.microsoft.com/office/powerpoint/2010/main" val="84948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solidFill>
                  <a:srgbClr val="00B050"/>
                </a:solidFill>
              </a:rPr>
              <a:t>Communicatie </a:t>
            </a:r>
            <a:r>
              <a:rPr lang="nl-NL" dirty="0"/>
              <a:t>over palliatieve sedatie</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334297" y="1002094"/>
            <a:ext cx="8632282" cy="5113338"/>
          </a:xfrm>
        </p:spPr>
        <p:txBody>
          <a:bodyPr/>
          <a:lstStyle/>
          <a:p>
            <a:pPr marL="342900" indent="-342900">
              <a:buFont typeface="Arial" panose="020B0604020202020204" pitchFamily="34" charset="0"/>
              <a:buChar char="•"/>
            </a:pPr>
            <a:r>
              <a:rPr lang="nl-NL" sz="2200" dirty="0"/>
              <a:t>Bespreek met patiënt en naasten </a:t>
            </a:r>
          </a:p>
          <a:p>
            <a:pPr marL="702900" lvl="2" indent="-342900">
              <a:buFont typeface="Arial" panose="020B0604020202020204" pitchFamily="34" charset="0"/>
              <a:buChar char="•"/>
            </a:pPr>
            <a:r>
              <a:rPr lang="nl-NL" sz="2000" dirty="0"/>
              <a:t>De mogelijkheid van palliatieve sedatie in de laatste levensfase bij moeilijk te behandelen symptomen</a:t>
            </a:r>
          </a:p>
          <a:p>
            <a:pPr marL="702900" lvl="2" indent="-342900">
              <a:buFont typeface="Arial" panose="020B0604020202020204" pitchFamily="34" charset="0"/>
              <a:buChar char="•"/>
            </a:pPr>
            <a:r>
              <a:rPr lang="nl-NL" sz="2000" dirty="0"/>
              <a:t>Palliatieve sedatie betekent </a:t>
            </a:r>
            <a:r>
              <a:rPr lang="nl-NL" sz="2000" dirty="0">
                <a:solidFill>
                  <a:srgbClr val="00B050"/>
                </a:solidFill>
              </a:rPr>
              <a:t>niet</a:t>
            </a:r>
            <a:r>
              <a:rPr lang="nl-NL" sz="2000" dirty="0"/>
              <a:t> automatisch dat de patiënt continu slaapt. Het kan zijn dat de patiënt soms wakker wordt. Medicatie wordt pas verhoogd als de patiënt oncomfortabel is. </a:t>
            </a:r>
          </a:p>
          <a:p>
            <a:pPr marL="702900" lvl="2" indent="-342900">
              <a:buFont typeface="Arial" panose="020B0604020202020204" pitchFamily="34" charset="0"/>
              <a:buChar char="•"/>
            </a:pPr>
            <a:r>
              <a:rPr lang="nl-NL" sz="2000" dirty="0"/>
              <a:t>Starten van palliatieve sedatie is een </a:t>
            </a:r>
            <a:r>
              <a:rPr lang="nl-NL" sz="2000" dirty="0">
                <a:solidFill>
                  <a:srgbClr val="00B050"/>
                </a:solidFill>
              </a:rPr>
              <a:t>medische beslissing</a:t>
            </a:r>
            <a:r>
              <a:rPr lang="nl-NL" sz="2000" dirty="0"/>
              <a:t>, wat de patiënt mag weigeren. Patiënten hoeven er niet nadrukkelijk toestemming voor te geven.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200" dirty="0"/>
              <a:t>Folder </a:t>
            </a:r>
            <a:r>
              <a:rPr lang="nl-NL" sz="2200" dirty="0">
                <a:hlinkClick r:id="rId3"/>
              </a:rPr>
              <a:t>IKNL Palliatieve sedatie</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76155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solidFill>
                  <a:srgbClr val="00B050"/>
                </a:solidFill>
              </a:rPr>
              <a:t>Medicamenteus beleid </a:t>
            </a:r>
            <a:r>
              <a:rPr lang="nl-NL" dirty="0"/>
              <a:t>bij palliatieve sedatie. </a:t>
            </a:r>
          </a:p>
        </p:txBody>
      </p:sp>
      <p:pic>
        <p:nvPicPr>
          <p:cNvPr id="4" name="Content Placeholder 3">
            <a:extLst>
              <a:ext uri="{FF2B5EF4-FFF2-40B4-BE49-F238E27FC236}">
                <a16:creationId xmlns:a16="http://schemas.microsoft.com/office/drawing/2014/main" id="{38391981-B655-4691-8640-6C55D4E1E758}"/>
              </a:ext>
            </a:extLst>
          </p:cNvPr>
          <p:cNvPicPr>
            <a:picLocks noGrp="1" noChangeAspect="1"/>
          </p:cNvPicPr>
          <p:nvPr>
            <p:ph idx="1"/>
          </p:nvPr>
        </p:nvPicPr>
        <p:blipFill rotWithShape="1">
          <a:blip r:embed="rId3"/>
          <a:srcRect r="2428" b="22021"/>
          <a:stretch/>
        </p:blipFill>
        <p:spPr>
          <a:xfrm>
            <a:off x="-1965" y="2581838"/>
            <a:ext cx="9069754" cy="4285279"/>
          </a:xfrm>
          <a:prstGeom prst="rect">
            <a:avLst/>
          </a:prstGeom>
        </p:spPr>
      </p:pic>
      <p:sp>
        <p:nvSpPr>
          <p:cNvPr id="5" name="TextBox 4">
            <a:extLst>
              <a:ext uri="{FF2B5EF4-FFF2-40B4-BE49-F238E27FC236}">
                <a16:creationId xmlns:a16="http://schemas.microsoft.com/office/drawing/2014/main" id="{CE21EE38-8D27-446F-8755-7CEC35B35D63}"/>
              </a:ext>
            </a:extLst>
          </p:cNvPr>
          <p:cNvSpPr txBox="1"/>
          <p:nvPr/>
        </p:nvSpPr>
        <p:spPr>
          <a:xfrm>
            <a:off x="469919" y="922603"/>
            <a:ext cx="8439214" cy="1631216"/>
          </a:xfrm>
          <a:prstGeom prst="rect">
            <a:avLst/>
          </a:prstGeom>
          <a:noFill/>
        </p:spPr>
        <p:txBody>
          <a:bodyPr wrap="square" rtlCol="0">
            <a:spAutoFit/>
          </a:bodyPr>
          <a:lstStyle/>
          <a:p>
            <a:pPr marL="342900" indent="-342900">
              <a:buFont typeface="Arial" panose="020B0604020202020204" pitchFamily="34" charset="0"/>
              <a:buChar char="•"/>
            </a:pPr>
            <a:r>
              <a:rPr lang="nl-NL" sz="2000" dirty="0">
                <a:solidFill>
                  <a:srgbClr val="0070C0"/>
                </a:solidFill>
                <a:latin typeface="+mn-lt"/>
              </a:rPr>
              <a:t>Altijd</a:t>
            </a:r>
            <a:r>
              <a:rPr lang="nl-NL" sz="2000" dirty="0">
                <a:solidFill>
                  <a:srgbClr val="00B050"/>
                </a:solidFill>
                <a:latin typeface="+mn-lt"/>
              </a:rPr>
              <a:t> starten </a:t>
            </a:r>
            <a:r>
              <a:rPr lang="nl-NL" sz="2000" dirty="0">
                <a:solidFill>
                  <a:schemeClr val="accent6"/>
                </a:solidFill>
                <a:latin typeface="+mn-lt"/>
              </a:rPr>
              <a:t>met 10 mg </a:t>
            </a:r>
            <a:r>
              <a:rPr lang="nl-NL" sz="2000" dirty="0" err="1">
                <a:solidFill>
                  <a:schemeClr val="accent6"/>
                </a:solidFill>
                <a:latin typeface="+mn-lt"/>
              </a:rPr>
              <a:t>midazolam</a:t>
            </a:r>
            <a:r>
              <a:rPr lang="nl-NL" sz="2000" dirty="0">
                <a:solidFill>
                  <a:schemeClr val="accent6"/>
                </a:solidFill>
                <a:latin typeface="+mn-lt"/>
              </a:rPr>
              <a:t> bolus en observeer effect voor start dosering </a:t>
            </a:r>
            <a:r>
              <a:rPr lang="nl-NL" sz="2000" dirty="0" err="1">
                <a:solidFill>
                  <a:schemeClr val="accent6"/>
                </a:solidFill>
                <a:latin typeface="+mn-lt"/>
              </a:rPr>
              <a:t>midazolam</a:t>
            </a:r>
            <a:r>
              <a:rPr lang="nl-NL" sz="2000" dirty="0">
                <a:solidFill>
                  <a:schemeClr val="accent6"/>
                </a:solidFill>
                <a:latin typeface="+mn-lt"/>
              </a:rPr>
              <a:t> continu</a:t>
            </a:r>
          </a:p>
          <a:p>
            <a:pPr marL="342900" indent="-342900">
              <a:buFont typeface="Arial" panose="020B0604020202020204" pitchFamily="34" charset="0"/>
              <a:buChar char="•"/>
            </a:pPr>
            <a:r>
              <a:rPr lang="nl-NL" sz="2000" dirty="0">
                <a:solidFill>
                  <a:schemeClr val="accent6"/>
                </a:solidFill>
                <a:latin typeface="+mn-lt"/>
              </a:rPr>
              <a:t>Deze bolus altijd </a:t>
            </a:r>
            <a:r>
              <a:rPr lang="nl-NL" sz="2000" dirty="0">
                <a:solidFill>
                  <a:srgbClr val="00B050"/>
                </a:solidFill>
                <a:latin typeface="+mn-lt"/>
              </a:rPr>
              <a:t>subcutaan</a:t>
            </a:r>
            <a:r>
              <a:rPr lang="nl-NL" sz="2000" dirty="0">
                <a:solidFill>
                  <a:schemeClr val="accent6"/>
                </a:solidFill>
                <a:latin typeface="+mn-lt"/>
              </a:rPr>
              <a:t> geven, bij voorkeur via subcutane verblijfsnaald</a:t>
            </a:r>
          </a:p>
          <a:p>
            <a:pPr marL="342900" indent="-342900">
              <a:buFont typeface="Arial" panose="020B0604020202020204" pitchFamily="34" charset="0"/>
              <a:buChar char="•"/>
            </a:pPr>
            <a:r>
              <a:rPr lang="nl-NL" sz="2000" dirty="0" err="1">
                <a:solidFill>
                  <a:schemeClr val="accent6"/>
                </a:solidFill>
                <a:latin typeface="+mn-lt"/>
              </a:rPr>
              <a:t>Midazolam</a:t>
            </a:r>
            <a:r>
              <a:rPr lang="nl-NL" sz="2000" dirty="0">
                <a:solidFill>
                  <a:schemeClr val="accent6"/>
                </a:solidFill>
                <a:latin typeface="+mn-lt"/>
              </a:rPr>
              <a:t> </a:t>
            </a:r>
            <a:r>
              <a:rPr lang="nl-NL" sz="2000" dirty="0">
                <a:solidFill>
                  <a:srgbClr val="00B050"/>
                </a:solidFill>
                <a:latin typeface="+mn-lt"/>
              </a:rPr>
              <a:t>continu</a:t>
            </a:r>
            <a:r>
              <a:rPr lang="nl-NL" sz="2000" dirty="0">
                <a:solidFill>
                  <a:schemeClr val="accent6"/>
                </a:solidFill>
                <a:latin typeface="+mn-lt"/>
              </a:rPr>
              <a:t> kan zowel intraveneus als subcutaan gegeven worden</a:t>
            </a:r>
          </a:p>
          <a:p>
            <a:pPr marL="342900" indent="-342900">
              <a:buFont typeface="Arial" panose="020B0604020202020204" pitchFamily="34" charset="0"/>
              <a:buChar char="•"/>
            </a:pPr>
            <a:r>
              <a:rPr lang="nl-NL" sz="2000" dirty="0">
                <a:solidFill>
                  <a:schemeClr val="accent6"/>
                </a:solidFill>
                <a:latin typeface="+mn-lt"/>
              </a:rPr>
              <a:t>Bij ophogen </a:t>
            </a:r>
            <a:r>
              <a:rPr lang="nl-NL" sz="2000" dirty="0" err="1">
                <a:solidFill>
                  <a:schemeClr val="accent6"/>
                </a:solidFill>
                <a:latin typeface="+mn-lt"/>
              </a:rPr>
              <a:t>midazolam</a:t>
            </a:r>
            <a:r>
              <a:rPr lang="nl-NL" sz="2000" dirty="0">
                <a:solidFill>
                  <a:schemeClr val="accent6"/>
                </a:solidFill>
                <a:latin typeface="+mn-lt"/>
              </a:rPr>
              <a:t> kijken naar </a:t>
            </a:r>
            <a:r>
              <a:rPr lang="nl-NL" sz="2000" dirty="0">
                <a:solidFill>
                  <a:srgbClr val="00B050"/>
                </a:solidFill>
                <a:latin typeface="+mn-lt"/>
              </a:rPr>
              <a:t>comfort</a:t>
            </a:r>
            <a:r>
              <a:rPr lang="nl-NL" sz="2000" dirty="0">
                <a:solidFill>
                  <a:schemeClr val="accent6"/>
                </a:solidFill>
                <a:latin typeface="+mn-lt"/>
              </a:rPr>
              <a:t> patiënt, </a:t>
            </a:r>
            <a:r>
              <a:rPr lang="nl-NL" sz="2000" dirty="0">
                <a:solidFill>
                  <a:srgbClr val="00B050"/>
                </a:solidFill>
                <a:latin typeface="+mn-lt"/>
              </a:rPr>
              <a:t>niet</a:t>
            </a:r>
            <a:r>
              <a:rPr lang="nl-NL" sz="2000" dirty="0">
                <a:solidFill>
                  <a:schemeClr val="accent6"/>
                </a:solidFill>
                <a:latin typeface="+mn-lt"/>
              </a:rPr>
              <a:t> naar diepte sedatie</a:t>
            </a:r>
          </a:p>
        </p:txBody>
      </p:sp>
    </p:spTree>
    <p:extLst>
      <p:ext uri="{BB962C8B-B14F-4D97-AF65-F5344CB8AC3E}">
        <p14:creationId xmlns:p14="http://schemas.microsoft.com/office/powerpoint/2010/main" val="115225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5A5-31DC-46B2-AE5D-243A8121F463}"/>
              </a:ext>
            </a:extLst>
          </p:cNvPr>
          <p:cNvSpPr>
            <a:spLocks noGrp="1"/>
          </p:cNvSpPr>
          <p:nvPr>
            <p:ph type="title"/>
          </p:nvPr>
        </p:nvSpPr>
        <p:spPr>
          <a:xfrm>
            <a:off x="285750" y="91108"/>
            <a:ext cx="6524625" cy="854075"/>
          </a:xfrm>
        </p:spPr>
        <p:txBody>
          <a:bodyPr/>
          <a:lstStyle/>
          <a:p>
            <a:r>
              <a:rPr lang="nl-NL" dirty="0"/>
              <a:t>Tenslotte</a:t>
            </a:r>
          </a:p>
        </p:txBody>
      </p:sp>
      <p:sp>
        <p:nvSpPr>
          <p:cNvPr id="3" name="Content Placeholder 2">
            <a:extLst>
              <a:ext uri="{FF2B5EF4-FFF2-40B4-BE49-F238E27FC236}">
                <a16:creationId xmlns:a16="http://schemas.microsoft.com/office/drawing/2014/main" id="{5D222F59-47B8-4B09-A05C-B297227A581D}"/>
              </a:ext>
            </a:extLst>
          </p:cNvPr>
          <p:cNvSpPr>
            <a:spLocks noGrp="1"/>
          </p:cNvSpPr>
          <p:nvPr>
            <p:ph idx="1"/>
          </p:nvPr>
        </p:nvSpPr>
        <p:spPr>
          <a:xfrm>
            <a:off x="566738" y="945183"/>
            <a:ext cx="8291512" cy="5510207"/>
          </a:xfrm>
        </p:spPr>
        <p:txBody>
          <a:bodyPr/>
          <a:lstStyle/>
          <a:p>
            <a:pPr marL="342900" lvl="1" indent="-342900"/>
            <a:r>
              <a:rPr lang="nl-NL" dirty="0"/>
              <a:t>Overweeg bij start:</a:t>
            </a:r>
          </a:p>
          <a:p>
            <a:pPr marL="702900" lvl="2" indent="-342900"/>
            <a:r>
              <a:rPr lang="nl-NL" dirty="0"/>
              <a:t>Plaatsen blaaskatheter; </a:t>
            </a:r>
          </a:p>
          <a:p>
            <a:pPr marL="702900" lvl="2" indent="-342900"/>
            <a:r>
              <a:rPr lang="nl-NL" dirty="0"/>
              <a:t>Handhaven van medicatie gericht op comfort zoals opioïden, haloperidol. Andere medicatie stoppen</a:t>
            </a:r>
          </a:p>
          <a:p>
            <a:pPr marL="342900" lvl="1" indent="-342900"/>
            <a:endParaRPr lang="nl-NL" sz="1200" dirty="0"/>
          </a:p>
          <a:p>
            <a:pPr marL="342900" lvl="1" indent="-342900"/>
            <a:r>
              <a:rPr lang="nl-NL" dirty="0"/>
              <a:t>Geef de patiënt en naasten gelegenheid tot </a:t>
            </a:r>
            <a:r>
              <a:rPr lang="nl-NL" dirty="0">
                <a:solidFill>
                  <a:srgbClr val="00B050"/>
                </a:solidFill>
              </a:rPr>
              <a:t>afscheid</a:t>
            </a:r>
            <a:r>
              <a:rPr lang="nl-NL" dirty="0"/>
              <a:t> nemen voor start palliatieve sedatie</a:t>
            </a:r>
          </a:p>
          <a:p>
            <a:pPr marL="342900" lvl="1" indent="-342900"/>
            <a:endParaRPr lang="en-US" dirty="0"/>
          </a:p>
          <a:p>
            <a:pPr lvl="1" indent="0">
              <a:buNone/>
            </a:pPr>
            <a:endParaRPr lang="en-US" dirty="0"/>
          </a:p>
        </p:txBody>
      </p:sp>
      <p:pic>
        <p:nvPicPr>
          <p:cNvPr id="5" name="Picture 4">
            <a:extLst>
              <a:ext uri="{FF2B5EF4-FFF2-40B4-BE49-F238E27FC236}">
                <a16:creationId xmlns:a16="http://schemas.microsoft.com/office/drawing/2014/main" id="{5DAEF8A6-2AB3-4B6C-B661-4F8D06A655E4}"/>
              </a:ext>
            </a:extLst>
          </p:cNvPr>
          <p:cNvPicPr>
            <a:picLocks noChangeAspect="1"/>
          </p:cNvPicPr>
          <p:nvPr/>
        </p:nvPicPr>
        <p:blipFill>
          <a:blip r:embed="rId3"/>
          <a:stretch>
            <a:fillRect/>
          </a:stretch>
        </p:blipFill>
        <p:spPr>
          <a:xfrm>
            <a:off x="6564883" y="91108"/>
            <a:ext cx="2533650" cy="619125"/>
          </a:xfrm>
          <a:prstGeom prst="rect">
            <a:avLst/>
          </a:prstGeom>
        </p:spPr>
      </p:pic>
      <p:sp>
        <p:nvSpPr>
          <p:cNvPr id="4" name="TextBox 3">
            <a:extLst>
              <a:ext uri="{FF2B5EF4-FFF2-40B4-BE49-F238E27FC236}">
                <a16:creationId xmlns:a16="http://schemas.microsoft.com/office/drawing/2014/main" id="{E61AD112-0333-407E-A28F-332FB4CA05B3}"/>
              </a:ext>
            </a:extLst>
          </p:cNvPr>
          <p:cNvSpPr txBox="1"/>
          <p:nvPr/>
        </p:nvSpPr>
        <p:spPr>
          <a:xfrm>
            <a:off x="2190044" y="4809067"/>
            <a:ext cx="18473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FFFFFF"/>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78371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BF9-964E-40C7-9592-310E5F0C78D4}"/>
              </a:ext>
            </a:extLst>
          </p:cNvPr>
          <p:cNvSpPr>
            <a:spLocks noGrp="1"/>
          </p:cNvSpPr>
          <p:nvPr>
            <p:ph type="title"/>
          </p:nvPr>
        </p:nvSpPr>
        <p:spPr/>
        <p:txBody>
          <a:bodyPr/>
          <a:lstStyle/>
          <a:p>
            <a:r>
              <a:rPr lang="en-US" dirty="0"/>
              <a:t>Meer </a:t>
            </a:r>
            <a:r>
              <a:rPr lang="nl-NL" dirty="0"/>
              <a:t>informatie en contact</a:t>
            </a:r>
          </a:p>
        </p:txBody>
      </p:sp>
      <p:sp>
        <p:nvSpPr>
          <p:cNvPr id="3" name="Content Placeholder 2">
            <a:extLst>
              <a:ext uri="{FF2B5EF4-FFF2-40B4-BE49-F238E27FC236}">
                <a16:creationId xmlns:a16="http://schemas.microsoft.com/office/drawing/2014/main" id="{7B67706D-4985-463C-9496-C5691BDF70F3}"/>
              </a:ext>
            </a:extLst>
          </p:cNvPr>
          <p:cNvSpPr>
            <a:spLocks noGrp="1"/>
          </p:cNvSpPr>
          <p:nvPr>
            <p:ph idx="1"/>
          </p:nvPr>
        </p:nvSpPr>
        <p:spPr>
          <a:xfrm>
            <a:off x="526132" y="1144588"/>
            <a:ext cx="8442022" cy="5113338"/>
          </a:xfrm>
        </p:spPr>
        <p:txBody>
          <a:bodyPr/>
          <a:lstStyle/>
          <a:p>
            <a:r>
              <a:rPr lang="nl-NL" dirty="0"/>
              <a:t>Overleg met consultteam palliatieve zorg van eigen ziekenhuis </a:t>
            </a:r>
            <a:r>
              <a:rPr lang="nl-NL" dirty="0">
                <a:solidFill>
                  <a:srgbClr val="0070C0"/>
                </a:solidFill>
              </a:rPr>
              <a:t>→ intranet</a:t>
            </a:r>
            <a:endParaRPr lang="nl-NL" dirty="0"/>
          </a:p>
          <a:p>
            <a:endParaRPr lang="nl-NL" dirty="0">
              <a:solidFill>
                <a:srgbClr val="0070C0"/>
              </a:solidFill>
            </a:endParaRPr>
          </a:p>
          <a:p>
            <a:r>
              <a:rPr lang="nl-NL" dirty="0">
                <a:solidFill>
                  <a:srgbClr val="0070C0"/>
                </a:solidFill>
              </a:rPr>
              <a:t>Regionale consultatieteams palliatieve zorg van eigen regio zijn </a:t>
            </a:r>
            <a:r>
              <a:rPr lang="nl-NL" dirty="0">
                <a:solidFill>
                  <a:srgbClr val="00B050"/>
                </a:solidFill>
              </a:rPr>
              <a:t>24/7</a:t>
            </a:r>
            <a:r>
              <a:rPr lang="nl-NL" dirty="0">
                <a:solidFill>
                  <a:srgbClr val="0070C0"/>
                </a:solidFill>
              </a:rPr>
              <a:t> telefonisch bereikbaar → </a:t>
            </a:r>
            <a:r>
              <a:rPr lang="nl-NL" dirty="0">
                <a:solidFill>
                  <a:srgbClr val="0070C0"/>
                </a:solidFill>
                <a:hlinkClick r:id="rId3"/>
              </a:rPr>
              <a:t>palliaweb.nl /consultatie</a:t>
            </a:r>
            <a:endParaRPr lang="nl-NL" i="1" dirty="0">
              <a:solidFill>
                <a:srgbClr val="0070C0"/>
              </a:solidFill>
            </a:endParaRPr>
          </a:p>
          <a:p>
            <a:r>
              <a:rPr lang="nl-NL" dirty="0">
                <a:solidFill>
                  <a:srgbClr val="0070C0"/>
                </a:solidFill>
              </a:rPr>
              <a:t> </a:t>
            </a:r>
            <a:endParaRPr lang="nl-NL" i="1" dirty="0">
              <a:solidFill>
                <a:srgbClr val="0070C0"/>
              </a:solidFill>
            </a:endParaRPr>
          </a:p>
          <a:p>
            <a:endParaRPr lang="nl-NL" dirty="0"/>
          </a:p>
          <a:p>
            <a:endParaRPr lang="nl-NL" dirty="0"/>
          </a:p>
          <a:p>
            <a:endParaRPr lang="nl-NL" dirty="0"/>
          </a:p>
          <a:p>
            <a:endParaRPr lang="nl-NL" dirty="0"/>
          </a:p>
          <a:p>
            <a:endParaRPr lang="nl-NL" dirty="0"/>
          </a:p>
          <a:p>
            <a:endParaRPr lang="nl-NL" dirty="0"/>
          </a:p>
          <a:p>
            <a:endParaRPr lang="nl-NL" dirty="0"/>
          </a:p>
          <a:p>
            <a:endParaRPr lang="nl-NL" i="1" dirty="0"/>
          </a:p>
          <a:p>
            <a:r>
              <a:rPr lang="nl-NL" i="1" dirty="0" err="1"/>
              <a:t>PPTs</a:t>
            </a:r>
            <a:r>
              <a:rPr lang="nl-NL" i="1" dirty="0"/>
              <a:t> nodig voor geven eigen scholing? Kijk op palliaweb.nl voor de dia’s incl. tekst</a:t>
            </a:r>
          </a:p>
        </p:txBody>
      </p:sp>
      <p:grpSp>
        <p:nvGrpSpPr>
          <p:cNvPr id="4" name="Group 3">
            <a:extLst>
              <a:ext uri="{FF2B5EF4-FFF2-40B4-BE49-F238E27FC236}">
                <a16:creationId xmlns:a16="http://schemas.microsoft.com/office/drawing/2014/main" id="{FFCAD73B-86B8-454F-854B-0ADA25189907}"/>
              </a:ext>
            </a:extLst>
          </p:cNvPr>
          <p:cNvGrpSpPr/>
          <p:nvPr/>
        </p:nvGrpSpPr>
        <p:grpSpPr>
          <a:xfrm>
            <a:off x="554546" y="3038168"/>
            <a:ext cx="8016430" cy="2031324"/>
            <a:chOff x="554546" y="3430253"/>
            <a:chExt cx="8016430" cy="1639238"/>
          </a:xfrm>
        </p:grpSpPr>
        <p:sp>
          <p:nvSpPr>
            <p:cNvPr id="5" name="TextBox 4">
              <a:extLst>
                <a:ext uri="{FF2B5EF4-FFF2-40B4-BE49-F238E27FC236}">
                  <a16:creationId xmlns:a16="http://schemas.microsoft.com/office/drawing/2014/main" id="{6AE7F52B-43CB-45D9-AB24-0B17422E2225}"/>
                </a:ext>
              </a:extLst>
            </p:cNvPr>
            <p:cNvSpPr txBox="1"/>
            <p:nvPr/>
          </p:nvSpPr>
          <p:spPr>
            <a:xfrm>
              <a:off x="554546" y="3430253"/>
              <a:ext cx="8016430" cy="1639238"/>
            </a:xfrm>
            <a:prstGeom prst="rect">
              <a:avLst/>
            </a:prstGeom>
            <a:solidFill>
              <a:srgbClr val="B4E6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dirty="0">
                  <a:ln>
                    <a:noFill/>
                  </a:ln>
                  <a:solidFill>
                    <a:srgbClr val="0070C0"/>
                  </a:solidFill>
                  <a:effectLst/>
                  <a:uLnTx/>
                  <a:uFillTx/>
                  <a:latin typeface="Calibri"/>
                  <a:ea typeface="ＭＳ Ｐゴシック" charset="0"/>
                  <a:cs typeface="+mn-cs"/>
                </a:rPr>
                <a:t>Voor LUMC zorgverleners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Bel voor vragen of overleg met de consulenten palliatieve zorg van het EPZ</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Ma t/m vrij van 8:30 – 17:00, via tel 071-5261916 / 978136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8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Of mail met palliatievezorg@lumc.nl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0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Het regionale Consultatieteam Hollands Midden is voor vragen over palliatieve zorg 24/7 te bereiken via 088-1232451</a:t>
              </a:r>
            </a:p>
          </p:txBody>
        </p:sp>
        <p:pic>
          <p:nvPicPr>
            <p:cNvPr id="6" name="Picture 5">
              <a:extLst>
                <a:ext uri="{FF2B5EF4-FFF2-40B4-BE49-F238E27FC236}">
                  <a16:creationId xmlns:a16="http://schemas.microsoft.com/office/drawing/2014/main" id="{35F97704-D9CD-428B-882C-AC52C64DAAF1}"/>
                </a:ext>
              </a:extLst>
            </p:cNvPr>
            <p:cNvPicPr>
              <a:picLocks noChangeAspect="1"/>
            </p:cNvPicPr>
            <p:nvPr/>
          </p:nvPicPr>
          <p:blipFill>
            <a:blip r:embed="rId4"/>
            <a:stretch>
              <a:fillRect/>
            </a:stretch>
          </p:blipFill>
          <p:spPr>
            <a:xfrm>
              <a:off x="6318737" y="4164095"/>
              <a:ext cx="2051173" cy="501226"/>
            </a:xfrm>
            <a:prstGeom prst="rect">
              <a:avLst/>
            </a:prstGeom>
          </p:spPr>
        </p:pic>
      </p:grpSp>
    </p:spTree>
    <p:extLst>
      <p:ext uri="{BB962C8B-B14F-4D97-AF65-F5344CB8AC3E}">
        <p14:creationId xmlns:p14="http://schemas.microsoft.com/office/powerpoint/2010/main" val="198991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430A-8E04-46E3-BA4C-4A4B568015D1}"/>
              </a:ext>
            </a:extLst>
          </p:cNvPr>
          <p:cNvSpPr>
            <a:spLocks noGrp="1"/>
          </p:cNvSpPr>
          <p:nvPr>
            <p:ph type="title"/>
          </p:nvPr>
        </p:nvSpPr>
        <p:spPr/>
        <p:txBody>
          <a:bodyPr/>
          <a:lstStyle/>
          <a:p>
            <a:r>
              <a:rPr lang="nl-NL" dirty="0"/>
              <a:t>COVID-19 en palliatieve zorg</a:t>
            </a:r>
          </a:p>
        </p:txBody>
      </p:sp>
      <p:sp>
        <p:nvSpPr>
          <p:cNvPr id="3" name="Content Placeholder 2">
            <a:extLst>
              <a:ext uri="{FF2B5EF4-FFF2-40B4-BE49-F238E27FC236}">
                <a16:creationId xmlns:a16="http://schemas.microsoft.com/office/drawing/2014/main" id="{45C27685-13D0-4464-ADB5-330A573A75DE}"/>
              </a:ext>
            </a:extLst>
          </p:cNvPr>
          <p:cNvSpPr>
            <a:spLocks noGrp="1"/>
          </p:cNvSpPr>
          <p:nvPr>
            <p:ph idx="1"/>
          </p:nvPr>
        </p:nvSpPr>
        <p:spPr/>
        <p:txBody>
          <a:bodyPr/>
          <a:lstStyle/>
          <a:p>
            <a:r>
              <a:rPr lang="nl-NL" sz="2800" dirty="0"/>
              <a:t>Basisscholingen</a:t>
            </a:r>
          </a:p>
          <a:p>
            <a:r>
              <a:rPr lang="nl-NL" sz="2600" i="1" dirty="0"/>
              <a:t>1- Dyspnoe en hoesten</a:t>
            </a:r>
          </a:p>
          <a:p>
            <a:r>
              <a:rPr lang="nl-NL" sz="2600" i="1" dirty="0"/>
              <a:t>2- Angst</a:t>
            </a:r>
          </a:p>
          <a:p>
            <a:r>
              <a:rPr lang="nl-NL" sz="2600" i="1" dirty="0"/>
              <a:t>3- Misselijkheid en braken</a:t>
            </a:r>
          </a:p>
          <a:p>
            <a:r>
              <a:rPr lang="nl-NL" sz="2600" i="1" dirty="0"/>
              <a:t>4- Markeren en stervensfase</a:t>
            </a:r>
          </a:p>
          <a:p>
            <a:r>
              <a:rPr lang="nl-NL" sz="2600" i="1" dirty="0"/>
              <a:t>5- Palliatieve sedatie</a:t>
            </a:r>
          </a:p>
          <a:p>
            <a:r>
              <a:rPr lang="nl-NL" sz="2600" i="1" dirty="0"/>
              <a:t>6- Delier</a:t>
            </a:r>
          </a:p>
          <a:p>
            <a:r>
              <a:rPr lang="nl-NL" sz="2600" i="1" dirty="0"/>
              <a:t>7- Naasten</a:t>
            </a:r>
          </a:p>
          <a:p>
            <a:endParaRPr lang="en-US" sz="800" dirty="0"/>
          </a:p>
          <a:p>
            <a:endParaRPr lang="en-US" sz="800" dirty="0"/>
          </a:p>
          <a:p>
            <a:r>
              <a:rPr lang="nl-NL" sz="1800" dirty="0"/>
              <a:t>Deze serie basisscholingen bestaat uit verschillende onderwerpen. De inhoud is grotendeels gebaseerd op de landelijke richtlijnen palliatieve zorg bij COVID-19 die te vinden zijn op </a:t>
            </a:r>
            <a:r>
              <a:rPr lang="nl-NL" sz="1800" u="sng" kern="1200" dirty="0">
                <a:solidFill>
                  <a:schemeClr val="tx1"/>
                </a:solidFill>
                <a:latin typeface="Arial" charset="0"/>
                <a:ea typeface="ＭＳ Ｐゴシック" charset="0"/>
                <a:hlinkClick r:id="rId3"/>
              </a:rPr>
              <a:t>Palliaweb - Corona</a:t>
            </a:r>
            <a:endParaRPr lang="nl-NL" sz="1800" dirty="0"/>
          </a:p>
        </p:txBody>
      </p:sp>
      <p:pic>
        <p:nvPicPr>
          <p:cNvPr id="6" name="Picture 5">
            <a:extLst>
              <a:ext uri="{FF2B5EF4-FFF2-40B4-BE49-F238E27FC236}">
                <a16:creationId xmlns:a16="http://schemas.microsoft.com/office/drawing/2014/main" id="{2867DA6E-504C-41A5-83DE-64B0D41C7A83}"/>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435433082"/>
      </p:ext>
    </p:extLst>
  </p:cSld>
  <p:clrMapOvr>
    <a:masterClrMapping/>
  </p:clrMapOvr>
</p:sld>
</file>

<file path=ppt/theme/theme1.xml><?xml version="1.0" encoding="utf-8"?>
<a:theme xmlns:a="http://schemas.openxmlformats.org/drawingml/2006/main" name="LUMC Basispresentatie_NL">
  <a:themeElements>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375726BA2F244AB4458CA1D7599EC1" ma:contentTypeVersion="6" ma:contentTypeDescription="Een nieuw document maken." ma:contentTypeScope="" ma:versionID="79f837cafb0c38f6ea62a33c9c4085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a8469ad252d89c559c8a43ee14d2a3"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fzender" ma:hidden="true" ma:internalName="EmailSender">
      <xsd:simpleType>
        <xsd:restriction base="dms:Note">
          <xsd:maxLength value="255"/>
        </xsd:restriction>
      </xsd:simpleType>
    </xsd:element>
    <xsd:element name="EmailTo" ma:index="9" nillable="true" ma:displayName="E-mail a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an" ma:hidden="true" ma:internalName="EmailFrom">
      <xsd:simpleType>
        <xsd:restriction base="dms:Text"/>
      </xsd:simpleType>
    </xsd:element>
    <xsd:element name="EmailSubject" ma:index="12" nillable="true" ma:displayName="E-mailonderwerp"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Kopteksten voor e-mail"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88613F06-D0EB-4BEE-A5D4-D3B7B021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1F710-E85E-4A0C-A334-9F3DCB906740}">
  <ds:schemaRefs>
    <ds:schemaRef ds:uri="http://schemas.microsoft.com/sharepoint/v3/contenttype/forms"/>
  </ds:schemaRefs>
</ds:datastoreItem>
</file>

<file path=customXml/itemProps3.xml><?xml version="1.0" encoding="utf-8"?>
<ds:datastoreItem xmlns:ds="http://schemas.openxmlformats.org/officeDocument/2006/customXml" ds:itemID="{F0BBFAE5-1B1A-432D-9F4C-16707800DE9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7316</TotalTime>
  <Words>2018</Words>
  <Application>Microsoft Macintosh PowerPoint</Application>
  <PresentationFormat>On-screen Show (4:3)</PresentationFormat>
  <Paragraphs>107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Symbol</vt:lpstr>
      <vt:lpstr>Times</vt:lpstr>
      <vt:lpstr>LUMC Basispresentatie_NL</vt:lpstr>
      <vt:lpstr>Basisscholingen COVID-19 en palliatieve zorg</vt:lpstr>
      <vt:lpstr>COVID-19 en palliatieve zorg </vt:lpstr>
      <vt:lpstr>Wat is palliatieve sedatie?</vt:lpstr>
      <vt:lpstr>Communicatie over palliatieve sedatie</vt:lpstr>
      <vt:lpstr>Medicamenteus beleid bij palliatieve sedatie. </vt:lpstr>
      <vt:lpstr>Tenslotte</vt:lpstr>
      <vt:lpstr>Meer informatie en contact</vt:lpstr>
      <vt:lpstr>COVID-19 en palliatieve zorg</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zorg in het LUMC</dc:title>
  <dc:creator>Oomes, M. (ONCO)</dc:creator>
  <cp:lastModifiedBy>Ine Visscher</cp:lastModifiedBy>
  <cp:revision>207</cp:revision>
  <cp:lastPrinted>2017-03-30T08:11:57Z</cp:lastPrinted>
  <dcterms:created xsi:type="dcterms:W3CDTF">2017-02-09T11:17:02Z</dcterms:created>
  <dcterms:modified xsi:type="dcterms:W3CDTF">2021-03-29T08:48:00Z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0x010100F3375726BA2F244AB4458CA1D7599EC1</vt:lpwstr>
  </property>
</Properties>
</file>