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69" r:id="rId5"/>
    <p:sldId id="256" r:id="rId6"/>
    <p:sldId id="267" r:id="rId7"/>
    <p:sldId id="258" r:id="rId8"/>
    <p:sldId id="285" r:id="rId9"/>
    <p:sldId id="268" r:id="rId10"/>
    <p:sldId id="279" r:id="rId11"/>
    <p:sldId id="272" r:id="rId12"/>
    <p:sldId id="271" r:id="rId13"/>
    <p:sldId id="278" r:id="rId14"/>
    <p:sldId id="293" r:id="rId15"/>
    <p:sldId id="274" r:id="rId16"/>
    <p:sldId id="281" r:id="rId17"/>
    <p:sldId id="284" r:id="rId18"/>
    <p:sldId id="291" r:id="rId19"/>
    <p:sldId id="292" r:id="rId20"/>
    <p:sldId id="276" r:id="rId21"/>
    <p:sldId id="288" r:id="rId22"/>
    <p:sldId id="266" r:id="rId23"/>
  </p:sldIdLst>
  <p:sldSz cx="12192000" cy="6858000"/>
  <p:notesSz cx="6858000" cy="9144000"/>
  <p:custDataLst>
    <p:tags r:id="rId2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49095D-EF5F-44BD-20B3-4EA201935ABB}" name="Roos-Marie Tummers" initials="RT" userId="S::R.Tummers@pznl.nl::b75dc4fe-929c-4f1a-ab83-b87dd7e999b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ghout, Carolien" initials="BC" lastIdx="9" clrIdx="0">
    <p:extLst>
      <p:ext uri="{19B8F6BF-5375-455C-9EA6-DF929625EA0E}">
        <p15:presenceInfo xmlns:p15="http://schemas.microsoft.com/office/powerpoint/2012/main" userId="S-1-5-21-1202660629-764733703-725345543-104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B22"/>
    <a:srgbClr val="181D21"/>
    <a:srgbClr val="333537"/>
    <a:srgbClr val="333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133BA-BBD5-447F-9ECE-E041B5750D41}" v="3" dt="2024-12-02T15:09:45.588"/>
    <p1510:client id="{201C867D-58A1-562F-7840-B5F438F52C83}" v="2" dt="2024-12-02T15:08:53.78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97" d="100"/>
          <a:sy n="97" d="100"/>
        </p:scale>
        <p:origin x="108"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Posma" userId="S::e.posma@pznl.nl::0b5ac1b5-28cd-4814-9a1c-0820a8913ccf" providerId="AD" clId="Web-{8C384902-CA6B-4179-AD35-3D6133843774}"/>
    <pc:docChg chg="modSld">
      <pc:chgData name="Elise Posma" userId="S::e.posma@pznl.nl::0b5ac1b5-28cd-4814-9a1c-0820a8913ccf" providerId="AD" clId="Web-{8C384902-CA6B-4179-AD35-3D6133843774}" dt="2024-08-05T13:36:19.618" v="3" actId="1076"/>
      <pc:docMkLst>
        <pc:docMk/>
      </pc:docMkLst>
      <pc:sldChg chg="addSp delSp modSp">
        <pc:chgData name="Elise Posma" userId="S::e.posma@pznl.nl::0b5ac1b5-28cd-4814-9a1c-0820a8913ccf" providerId="AD" clId="Web-{8C384902-CA6B-4179-AD35-3D6133843774}" dt="2024-08-05T13:36:19.618" v="3" actId="1076"/>
        <pc:sldMkLst>
          <pc:docMk/>
          <pc:sldMk cId="1504154189" sldId="272"/>
        </pc:sldMkLst>
        <pc:picChg chg="add mod">
          <ac:chgData name="Elise Posma" userId="S::e.posma@pznl.nl::0b5ac1b5-28cd-4814-9a1c-0820a8913ccf" providerId="AD" clId="Web-{8C384902-CA6B-4179-AD35-3D6133843774}" dt="2024-08-05T13:36:19.618" v="3" actId="1076"/>
          <ac:picMkLst>
            <pc:docMk/>
            <pc:sldMk cId="1504154189" sldId="272"/>
            <ac:picMk id="2" creationId="{AFB92AE0-866D-9B11-FDC6-DA84BBE11F3D}"/>
          </ac:picMkLst>
        </pc:picChg>
        <pc:picChg chg="del">
          <ac:chgData name="Elise Posma" userId="S::e.posma@pznl.nl::0b5ac1b5-28cd-4814-9a1c-0820a8913ccf" providerId="AD" clId="Web-{8C384902-CA6B-4179-AD35-3D6133843774}" dt="2024-08-05T13:36:11.117" v="0"/>
          <ac:picMkLst>
            <pc:docMk/>
            <pc:sldMk cId="1504154189" sldId="272"/>
            <ac:picMk id="5" creationId="{7F42C67A-1AED-EB39-8FEB-881B47DD7669}"/>
          </ac:picMkLst>
        </pc:picChg>
      </pc:sldChg>
    </pc:docChg>
  </pc:docChgLst>
  <pc:docChgLst>
    <pc:chgData name="Elise Posma" userId="0b5ac1b5-28cd-4814-9a1c-0820a8913ccf" providerId="ADAL" clId="{008133BA-BBD5-447F-9ECE-E041B5750D41}"/>
    <pc:docChg chg="custSel modSld">
      <pc:chgData name="Elise Posma" userId="0b5ac1b5-28cd-4814-9a1c-0820a8913ccf" providerId="ADAL" clId="{008133BA-BBD5-447F-9ECE-E041B5750D41}" dt="2024-12-02T15:09:48.247" v="4" actId="6549"/>
      <pc:docMkLst>
        <pc:docMk/>
      </pc:docMkLst>
      <pc:sldChg chg="addSp delSp modSp mod">
        <pc:chgData name="Elise Posma" userId="0b5ac1b5-28cd-4814-9a1c-0820a8913ccf" providerId="ADAL" clId="{008133BA-BBD5-447F-9ECE-E041B5750D41}" dt="2024-12-02T15:09:48.247" v="4" actId="6549"/>
        <pc:sldMkLst>
          <pc:docMk/>
          <pc:sldMk cId="3113140432" sldId="293"/>
        </pc:sldMkLst>
        <pc:spChg chg="mod">
          <ac:chgData name="Elise Posma" userId="0b5ac1b5-28cd-4814-9a1c-0820a8913ccf" providerId="ADAL" clId="{008133BA-BBD5-447F-9ECE-E041B5750D41}" dt="2024-12-02T15:09:48.247" v="4" actId="6549"/>
          <ac:spMkLst>
            <pc:docMk/>
            <pc:sldMk cId="3113140432" sldId="293"/>
            <ac:spMk id="10" creationId="{0AFA99E9-A936-FEA0-C97B-FC32E5F1AB3D}"/>
          </ac:spMkLst>
        </pc:spChg>
        <pc:picChg chg="del">
          <ac:chgData name="Elise Posma" userId="0b5ac1b5-28cd-4814-9a1c-0820a8913ccf" providerId="ADAL" clId="{008133BA-BBD5-447F-9ECE-E041B5750D41}" dt="2024-12-02T15:09:39.507" v="0" actId="478"/>
          <ac:picMkLst>
            <pc:docMk/>
            <pc:sldMk cId="3113140432" sldId="293"/>
            <ac:picMk id="3" creationId="{24A98D80-5B85-1F7E-781E-B5797C407DFB}"/>
          </ac:picMkLst>
        </pc:picChg>
        <pc:picChg chg="add mod">
          <ac:chgData name="Elise Posma" userId="0b5ac1b5-28cd-4814-9a1c-0820a8913ccf" providerId="ADAL" clId="{008133BA-BBD5-447F-9ECE-E041B5750D41}" dt="2024-12-02T15:09:45.588" v="3" actId="1076"/>
          <ac:picMkLst>
            <pc:docMk/>
            <pc:sldMk cId="3113140432" sldId="293"/>
            <ac:picMk id="1026" creationId="{4169FC8E-9F97-606A-50B0-FD9F75E59997}"/>
          </ac:picMkLst>
        </pc:picChg>
      </pc:sldChg>
    </pc:docChg>
  </pc:docChgLst>
  <pc:docChgLst>
    <pc:chgData name="Famke van Heeckeren tot Overlaer" userId="96838a5c-d711-4189-832c-a15883880c52" providerId="ADAL" clId="{83D32506-B906-44C3-8801-8D3A9544C9D8}"/>
    <pc:docChg chg="undo custSel modSld">
      <pc:chgData name="Famke van Heeckeren tot Overlaer" userId="96838a5c-d711-4189-832c-a15883880c52" providerId="ADAL" clId="{83D32506-B906-44C3-8801-8D3A9544C9D8}" dt="2024-11-27T16:38:00.666" v="16" actId="20577"/>
      <pc:docMkLst>
        <pc:docMk/>
      </pc:docMkLst>
      <pc:sldChg chg="addSp modSp mod">
        <pc:chgData name="Famke van Heeckeren tot Overlaer" userId="96838a5c-d711-4189-832c-a15883880c52" providerId="ADAL" clId="{83D32506-B906-44C3-8801-8D3A9544C9D8}" dt="2024-11-27T16:37:44.146" v="14" actId="14100"/>
        <pc:sldMkLst>
          <pc:docMk/>
          <pc:sldMk cId="1329402463" sldId="274"/>
        </pc:sldMkLst>
        <pc:spChg chg="mod">
          <ac:chgData name="Famke van Heeckeren tot Overlaer" userId="96838a5c-d711-4189-832c-a15883880c52" providerId="ADAL" clId="{83D32506-B906-44C3-8801-8D3A9544C9D8}" dt="2024-11-27T16:37:44.146" v="14" actId="14100"/>
          <ac:spMkLst>
            <pc:docMk/>
            <pc:sldMk cId="1329402463" sldId="274"/>
            <ac:spMk id="10" creationId="{0AFA99E9-A936-FEA0-C97B-FC32E5F1AB3D}"/>
          </ac:spMkLst>
        </pc:spChg>
        <pc:picChg chg="add mod">
          <ac:chgData name="Famke van Heeckeren tot Overlaer" userId="96838a5c-d711-4189-832c-a15883880c52" providerId="ADAL" clId="{83D32506-B906-44C3-8801-8D3A9544C9D8}" dt="2024-11-27T16:35:18.818" v="6" actId="1076"/>
          <ac:picMkLst>
            <pc:docMk/>
            <pc:sldMk cId="1329402463" sldId="274"/>
            <ac:picMk id="3" creationId="{F1C2329D-78AC-717F-B30F-8687018E262C}"/>
          </ac:picMkLst>
        </pc:picChg>
      </pc:sldChg>
      <pc:sldChg chg="modSp mod">
        <pc:chgData name="Famke van Heeckeren tot Overlaer" userId="96838a5c-d711-4189-832c-a15883880c52" providerId="ADAL" clId="{83D32506-B906-44C3-8801-8D3A9544C9D8}" dt="2024-11-27T16:38:00.666" v="16" actId="20577"/>
        <pc:sldMkLst>
          <pc:docMk/>
          <pc:sldMk cId="3113140432" sldId="293"/>
        </pc:sldMkLst>
        <pc:spChg chg="mod">
          <ac:chgData name="Famke van Heeckeren tot Overlaer" userId="96838a5c-d711-4189-832c-a15883880c52" providerId="ADAL" clId="{83D32506-B906-44C3-8801-8D3A9544C9D8}" dt="2024-11-27T16:38:00.666" v="16" actId="20577"/>
          <ac:spMkLst>
            <pc:docMk/>
            <pc:sldMk cId="3113140432" sldId="293"/>
            <ac:spMk id="10" creationId="{0AFA99E9-A936-FEA0-C97B-FC32E5F1AB3D}"/>
          </ac:spMkLst>
        </pc:spChg>
      </pc:sldChg>
    </pc:docChg>
  </pc:docChgLst>
  <pc:docChgLst>
    <pc:chgData name="Elise Posma" userId="S::e.posma@pznl.nl::0b5ac1b5-28cd-4814-9a1c-0820a8913ccf" providerId="AD" clId="Web-{EAD70B1A-157A-C3DE-F638-E07A69459A17}"/>
    <pc:docChg chg="modSld">
      <pc:chgData name="Elise Posma" userId="S::e.posma@pznl.nl::0b5ac1b5-28cd-4814-9a1c-0820a8913ccf" providerId="AD" clId="Web-{EAD70B1A-157A-C3DE-F638-E07A69459A17}" dt="2024-10-09T12:54:49.955" v="4"/>
      <pc:docMkLst>
        <pc:docMk/>
      </pc:docMkLst>
      <pc:sldChg chg="modNotes">
        <pc:chgData name="Elise Posma" userId="S::e.posma@pznl.nl::0b5ac1b5-28cd-4814-9a1c-0820a8913ccf" providerId="AD" clId="Web-{EAD70B1A-157A-C3DE-F638-E07A69459A17}" dt="2024-10-09T12:54:49.955" v="4"/>
        <pc:sldMkLst>
          <pc:docMk/>
          <pc:sldMk cId="139439553" sldId="271"/>
        </pc:sldMkLst>
      </pc:sldChg>
      <pc:sldChg chg="modNotes">
        <pc:chgData name="Elise Posma" userId="S::e.posma@pznl.nl::0b5ac1b5-28cd-4814-9a1c-0820a8913ccf" providerId="AD" clId="Web-{EAD70B1A-157A-C3DE-F638-E07A69459A17}" dt="2024-10-09T12:54:30.125" v="1"/>
        <pc:sldMkLst>
          <pc:docMk/>
          <pc:sldMk cId="4242541050" sldId="284"/>
        </pc:sldMkLst>
      </pc:sldChg>
    </pc:docChg>
  </pc:docChgLst>
  <pc:docChgLst>
    <pc:chgData name="Famke van Heeckeren tot Overlaer" userId="96838a5c-d711-4189-832c-a15883880c52" providerId="ADAL" clId="{F2EF8091-300F-4304-AEAC-376BF9F0DE80}"/>
    <pc:docChg chg="modSld">
      <pc:chgData name="Famke van Heeckeren tot Overlaer" userId="96838a5c-d711-4189-832c-a15883880c52" providerId="ADAL" clId="{F2EF8091-300F-4304-AEAC-376BF9F0DE80}" dt="2024-07-15T12:19:59.785" v="0"/>
      <pc:docMkLst>
        <pc:docMk/>
      </pc:docMkLst>
      <pc:sldChg chg="modNotesTx">
        <pc:chgData name="Famke van Heeckeren tot Overlaer" userId="96838a5c-d711-4189-832c-a15883880c52" providerId="ADAL" clId="{F2EF8091-300F-4304-AEAC-376BF9F0DE80}" dt="2024-07-15T12:19:59.785" v="0"/>
        <pc:sldMkLst>
          <pc:docMk/>
          <pc:sldMk cId="3292976871" sldId="285"/>
        </pc:sldMkLst>
      </pc:sldChg>
    </pc:docChg>
  </pc:docChgLst>
  <pc:docChgLst>
    <pc:chgData name="Elise Posma" userId="S::e.posma@pznl.nl::0b5ac1b5-28cd-4814-9a1c-0820a8913ccf" providerId="AD" clId="Web-{34E1B200-0548-D003-EFF9-6C5DFD744AF3}"/>
    <pc:docChg chg="modSld">
      <pc:chgData name="Elise Posma" userId="S::e.posma@pznl.nl::0b5ac1b5-28cd-4814-9a1c-0820a8913ccf" providerId="AD" clId="Web-{34E1B200-0548-D003-EFF9-6C5DFD744AF3}" dt="2024-07-15T13:53:59.424" v="300"/>
      <pc:docMkLst>
        <pc:docMk/>
      </pc:docMkLst>
      <pc:sldChg chg="modSp delCm">
        <pc:chgData name="Elise Posma" userId="S::e.posma@pznl.nl::0b5ac1b5-28cd-4814-9a1c-0820a8913ccf" providerId="AD" clId="Web-{34E1B200-0548-D003-EFF9-6C5DFD744AF3}" dt="2024-07-15T11:18:34.704" v="284" actId="20577"/>
        <pc:sldMkLst>
          <pc:docMk/>
          <pc:sldMk cId="409741479" sldId="268"/>
        </pc:sldMkLst>
        <pc:spChg chg="mod">
          <ac:chgData name="Elise Posma" userId="S::e.posma@pznl.nl::0b5ac1b5-28cd-4814-9a1c-0820a8913ccf" providerId="AD" clId="Web-{34E1B200-0548-D003-EFF9-6C5DFD744AF3}" dt="2024-07-15T11:18:34.704" v="284" actId="20577"/>
          <ac:spMkLst>
            <pc:docMk/>
            <pc:sldMk cId="409741479" sldId="268"/>
            <ac:spMk id="12" creationId="{3F5A8134-E7D5-CE49-8A49-368D6389E008}"/>
          </ac:spMkLst>
        </pc:spChg>
      </pc:sldChg>
      <pc:sldChg chg="modSp modNotes">
        <pc:chgData name="Elise Posma" userId="S::e.posma@pznl.nl::0b5ac1b5-28cd-4814-9a1c-0820a8913ccf" providerId="AD" clId="Web-{34E1B200-0548-D003-EFF9-6C5DFD744AF3}" dt="2024-07-15T11:08:43.888" v="133" actId="20577"/>
        <pc:sldMkLst>
          <pc:docMk/>
          <pc:sldMk cId="1329402463" sldId="274"/>
        </pc:sldMkLst>
        <pc:spChg chg="mod">
          <ac:chgData name="Elise Posma" userId="S::e.posma@pznl.nl::0b5ac1b5-28cd-4814-9a1c-0820a8913ccf" providerId="AD" clId="Web-{34E1B200-0548-D003-EFF9-6C5DFD744AF3}" dt="2024-07-15T11:08:43.888" v="133" actId="20577"/>
          <ac:spMkLst>
            <pc:docMk/>
            <pc:sldMk cId="1329402463" sldId="274"/>
            <ac:spMk id="10" creationId="{0AFA99E9-A936-FEA0-C97B-FC32E5F1AB3D}"/>
          </ac:spMkLst>
        </pc:spChg>
      </pc:sldChg>
      <pc:sldChg chg="delCm modNotes">
        <pc:chgData name="Elise Posma" userId="S::e.posma@pznl.nl::0b5ac1b5-28cd-4814-9a1c-0820a8913ccf" providerId="AD" clId="Web-{34E1B200-0548-D003-EFF9-6C5DFD744AF3}" dt="2024-07-15T11:03:32.894" v="46"/>
        <pc:sldMkLst>
          <pc:docMk/>
          <pc:sldMk cId="2310427119" sldId="276"/>
        </pc:sldMkLst>
      </pc:sldChg>
      <pc:sldChg chg="modNotes">
        <pc:chgData name="Elise Posma" userId="S::e.posma@pznl.nl::0b5ac1b5-28cd-4814-9a1c-0820a8913ccf" providerId="AD" clId="Web-{34E1B200-0548-D003-EFF9-6C5DFD744AF3}" dt="2024-07-15T10:59:57.543" v="16"/>
        <pc:sldMkLst>
          <pc:docMk/>
          <pc:sldMk cId="556879563" sldId="278"/>
        </pc:sldMkLst>
      </pc:sldChg>
      <pc:sldChg chg="delCm modNotes">
        <pc:chgData name="Elise Posma" userId="S::e.posma@pznl.nl::0b5ac1b5-28cd-4814-9a1c-0820a8913ccf" providerId="AD" clId="Web-{34E1B200-0548-D003-EFF9-6C5DFD744AF3}" dt="2024-07-15T11:18:40.766" v="285"/>
        <pc:sldMkLst>
          <pc:docMk/>
          <pc:sldMk cId="3477824738" sldId="279"/>
        </pc:sldMkLst>
      </pc:sldChg>
      <pc:sldChg chg="modSp delCm modNotes">
        <pc:chgData name="Elise Posma" userId="S::e.posma@pznl.nl::0b5ac1b5-28cd-4814-9a1c-0820a8913ccf" providerId="AD" clId="Web-{34E1B200-0548-D003-EFF9-6C5DFD744AF3}" dt="2024-07-15T13:49:22.183" v="288"/>
        <pc:sldMkLst>
          <pc:docMk/>
          <pc:sldMk cId="472608649" sldId="281"/>
        </pc:sldMkLst>
        <pc:spChg chg="mod">
          <ac:chgData name="Elise Posma" userId="S::e.posma@pznl.nl::0b5ac1b5-28cd-4814-9a1c-0820a8913ccf" providerId="AD" clId="Web-{34E1B200-0548-D003-EFF9-6C5DFD744AF3}" dt="2024-07-15T11:17:27.389" v="280" actId="20577"/>
          <ac:spMkLst>
            <pc:docMk/>
            <pc:sldMk cId="472608649" sldId="281"/>
            <ac:spMk id="10" creationId="{0AFA99E9-A936-FEA0-C97B-FC32E5F1AB3D}"/>
          </ac:spMkLst>
        </pc:spChg>
      </pc:sldChg>
      <pc:sldChg chg="delCm">
        <pc:chgData name="Elise Posma" userId="S::e.posma@pznl.nl::0b5ac1b5-28cd-4814-9a1c-0820a8913ccf" providerId="AD" clId="Web-{34E1B200-0548-D003-EFF9-6C5DFD744AF3}" dt="2024-07-15T10:58:49.588" v="0"/>
        <pc:sldMkLst>
          <pc:docMk/>
          <pc:sldMk cId="3292976871" sldId="285"/>
        </pc:sldMkLst>
      </pc:sldChg>
      <pc:sldChg chg="modNotes">
        <pc:chgData name="Elise Posma" userId="S::e.posma@pznl.nl::0b5ac1b5-28cd-4814-9a1c-0820a8913ccf" providerId="AD" clId="Web-{34E1B200-0548-D003-EFF9-6C5DFD744AF3}" dt="2024-07-15T11:03:27.690" v="45"/>
        <pc:sldMkLst>
          <pc:docMk/>
          <pc:sldMk cId="1887405701" sldId="288"/>
        </pc:sldMkLst>
      </pc:sldChg>
      <pc:sldChg chg="modSp modNotes">
        <pc:chgData name="Elise Posma" userId="S::e.posma@pznl.nl::0b5ac1b5-28cd-4814-9a1c-0820a8913ccf" providerId="AD" clId="Web-{34E1B200-0548-D003-EFF9-6C5DFD744AF3}" dt="2024-07-15T13:53:59.424" v="300"/>
        <pc:sldMkLst>
          <pc:docMk/>
          <pc:sldMk cId="584408964" sldId="291"/>
        </pc:sldMkLst>
        <pc:spChg chg="mod">
          <ac:chgData name="Elise Posma" userId="S::e.posma@pznl.nl::0b5ac1b5-28cd-4814-9a1c-0820a8913ccf" providerId="AD" clId="Web-{34E1B200-0548-D003-EFF9-6C5DFD744AF3}" dt="2024-07-15T13:53:47.532" v="297" actId="20577"/>
          <ac:spMkLst>
            <pc:docMk/>
            <pc:sldMk cId="584408964" sldId="291"/>
            <ac:spMk id="10" creationId="{0AFA99E9-A936-FEA0-C97B-FC32E5F1AB3D}"/>
          </ac:spMkLst>
        </pc:spChg>
      </pc:sldChg>
      <pc:sldChg chg="modSp modNotes">
        <pc:chgData name="Elise Posma" userId="S::e.posma@pznl.nl::0b5ac1b5-28cd-4814-9a1c-0820a8913ccf" providerId="AD" clId="Web-{34E1B200-0548-D003-EFF9-6C5DFD744AF3}" dt="2024-07-15T11:15:12.994" v="276" actId="20577"/>
        <pc:sldMkLst>
          <pc:docMk/>
          <pc:sldMk cId="3136079531" sldId="292"/>
        </pc:sldMkLst>
        <pc:spChg chg="mod">
          <ac:chgData name="Elise Posma" userId="S::e.posma@pznl.nl::0b5ac1b5-28cd-4814-9a1c-0820a8913ccf" providerId="AD" clId="Web-{34E1B200-0548-D003-EFF9-6C5DFD744AF3}" dt="2024-07-15T11:15:12.994" v="276" actId="20577"/>
          <ac:spMkLst>
            <pc:docMk/>
            <pc:sldMk cId="3136079531" sldId="292"/>
            <ac:spMk id="10" creationId="{0AFA99E9-A936-FEA0-C97B-FC32E5F1AB3D}"/>
          </ac:spMkLst>
        </pc:spChg>
      </pc:sldChg>
    </pc:docChg>
  </pc:docChgLst>
  <pc:docChgLst>
    <pc:chgData name="Ank Louwes" userId="S::a.louwes@pznl.nl::afde4120-2980-4fd3-9aab-23d0ef32f51f" providerId="AD" clId="Web-{EC3069BD-935A-AB35-FE1D-9B07498984D2}"/>
    <pc:docChg chg="modSld">
      <pc:chgData name="Ank Louwes" userId="S::a.louwes@pznl.nl::afde4120-2980-4fd3-9aab-23d0ef32f51f" providerId="AD" clId="Web-{EC3069BD-935A-AB35-FE1D-9B07498984D2}" dt="2024-08-14T12:09:19.046" v="12" actId="20577"/>
      <pc:docMkLst>
        <pc:docMk/>
      </pc:docMkLst>
      <pc:sldChg chg="modSp">
        <pc:chgData name="Ank Louwes" userId="S::a.louwes@pznl.nl::afde4120-2980-4fd3-9aab-23d0ef32f51f" providerId="AD" clId="Web-{EC3069BD-935A-AB35-FE1D-9B07498984D2}" dt="2024-08-14T12:06:20.752" v="3" actId="20577"/>
        <pc:sldMkLst>
          <pc:docMk/>
          <pc:sldMk cId="409741479" sldId="268"/>
        </pc:sldMkLst>
        <pc:spChg chg="mod">
          <ac:chgData name="Ank Louwes" userId="S::a.louwes@pznl.nl::afde4120-2980-4fd3-9aab-23d0ef32f51f" providerId="AD" clId="Web-{EC3069BD-935A-AB35-FE1D-9B07498984D2}" dt="2024-08-14T12:06:20.752" v="3" actId="20577"/>
          <ac:spMkLst>
            <pc:docMk/>
            <pc:sldMk cId="409741479" sldId="268"/>
            <ac:spMk id="12" creationId="{3F5A8134-E7D5-CE49-8A49-368D6389E008}"/>
          </ac:spMkLst>
        </pc:spChg>
      </pc:sldChg>
      <pc:sldChg chg="modSp">
        <pc:chgData name="Ank Louwes" userId="S::a.louwes@pznl.nl::afde4120-2980-4fd3-9aab-23d0ef32f51f" providerId="AD" clId="Web-{EC3069BD-935A-AB35-FE1D-9B07498984D2}" dt="2024-08-14T12:09:19.046" v="12" actId="20577"/>
        <pc:sldMkLst>
          <pc:docMk/>
          <pc:sldMk cId="1329402463" sldId="274"/>
        </pc:sldMkLst>
        <pc:spChg chg="mod">
          <ac:chgData name="Ank Louwes" userId="S::a.louwes@pznl.nl::afde4120-2980-4fd3-9aab-23d0ef32f51f" providerId="AD" clId="Web-{EC3069BD-935A-AB35-FE1D-9B07498984D2}" dt="2024-08-14T12:09:19.046" v="12" actId="20577"/>
          <ac:spMkLst>
            <pc:docMk/>
            <pc:sldMk cId="1329402463" sldId="274"/>
            <ac:spMk id="10" creationId="{0AFA99E9-A936-FEA0-C97B-FC32E5F1AB3D}"/>
          </ac:spMkLst>
        </pc:spChg>
      </pc:sldChg>
      <pc:sldChg chg="modSp">
        <pc:chgData name="Ank Louwes" userId="S::a.louwes@pznl.nl::afde4120-2980-4fd3-9aab-23d0ef32f51f" providerId="AD" clId="Web-{EC3069BD-935A-AB35-FE1D-9B07498984D2}" dt="2024-08-14T12:08:22.479" v="9" actId="20577"/>
        <pc:sldMkLst>
          <pc:docMk/>
          <pc:sldMk cId="556879563" sldId="278"/>
        </pc:sldMkLst>
        <pc:spChg chg="mod">
          <ac:chgData name="Ank Louwes" userId="S::a.louwes@pznl.nl::afde4120-2980-4fd3-9aab-23d0ef32f51f" providerId="AD" clId="Web-{EC3069BD-935A-AB35-FE1D-9B07498984D2}" dt="2024-08-14T12:08:22.479" v="9" actId="20577"/>
          <ac:spMkLst>
            <pc:docMk/>
            <pc:sldMk cId="556879563" sldId="278"/>
            <ac:spMk id="3" creationId="{415CF7FC-3BC3-7FA5-6ACE-F1152CEC6B30}"/>
          </ac:spMkLst>
        </pc:spChg>
      </pc:sldChg>
      <pc:sldChg chg="modSp">
        <pc:chgData name="Ank Louwes" userId="S::a.louwes@pznl.nl::afde4120-2980-4fd3-9aab-23d0ef32f51f" providerId="AD" clId="Web-{EC3069BD-935A-AB35-FE1D-9B07498984D2}" dt="2024-08-14T12:07:00.270" v="5" actId="20577"/>
        <pc:sldMkLst>
          <pc:docMk/>
          <pc:sldMk cId="3477824738" sldId="279"/>
        </pc:sldMkLst>
        <pc:spChg chg="mod">
          <ac:chgData name="Ank Louwes" userId="S::a.louwes@pznl.nl::afde4120-2980-4fd3-9aab-23d0ef32f51f" providerId="AD" clId="Web-{EC3069BD-935A-AB35-FE1D-9B07498984D2}" dt="2024-08-14T12:07:00.270" v="5" actId="20577"/>
          <ac:spMkLst>
            <pc:docMk/>
            <pc:sldMk cId="3477824738" sldId="279"/>
            <ac:spMk id="2" creationId="{6C6A25EE-B167-7BC7-D389-7C3601565AEE}"/>
          </ac:spMkLst>
        </pc:spChg>
      </pc:sldChg>
    </pc:docChg>
  </pc:docChgLst>
  <pc:docChgLst>
    <pc:chgData name="Elise Posma" userId="S::e.posma@pznl.nl::0b5ac1b5-28cd-4814-9a1c-0820a8913ccf" providerId="AD" clId="Web-{FA41FA69-BC9C-9348-BAEF-D71ED9DD5FAD}"/>
    <pc:docChg chg="modSld">
      <pc:chgData name="Elise Posma" userId="S::e.posma@pznl.nl::0b5ac1b5-28cd-4814-9a1c-0820a8913ccf" providerId="AD" clId="Web-{FA41FA69-BC9C-9348-BAEF-D71ED9DD5FAD}" dt="2024-10-23T08:20:40.451" v="5"/>
      <pc:docMkLst>
        <pc:docMk/>
      </pc:docMkLst>
      <pc:sldChg chg="modNotes">
        <pc:chgData name="Elise Posma" userId="S::e.posma@pznl.nl::0b5ac1b5-28cd-4814-9a1c-0820a8913ccf" providerId="AD" clId="Web-{FA41FA69-BC9C-9348-BAEF-D71ED9DD5FAD}" dt="2024-10-23T08:20:40.451" v="5"/>
        <pc:sldMkLst>
          <pc:docMk/>
          <pc:sldMk cId="556879563" sldId="278"/>
        </pc:sldMkLst>
      </pc:sldChg>
      <pc:sldChg chg="modSp">
        <pc:chgData name="Elise Posma" userId="S::e.posma@pznl.nl::0b5ac1b5-28cd-4814-9a1c-0820a8913ccf" providerId="AD" clId="Web-{FA41FA69-BC9C-9348-BAEF-D71ED9DD5FAD}" dt="2024-10-23T08:20:18.623" v="2" actId="20577"/>
        <pc:sldMkLst>
          <pc:docMk/>
          <pc:sldMk cId="3113140432" sldId="293"/>
        </pc:sldMkLst>
        <pc:spChg chg="mod">
          <ac:chgData name="Elise Posma" userId="S::e.posma@pznl.nl::0b5ac1b5-28cd-4814-9a1c-0820a8913ccf" providerId="AD" clId="Web-{FA41FA69-BC9C-9348-BAEF-D71ED9DD5FAD}" dt="2024-10-23T08:20:18.623" v="2" actId="20577"/>
          <ac:spMkLst>
            <pc:docMk/>
            <pc:sldMk cId="3113140432" sldId="293"/>
            <ac:spMk id="10" creationId="{0AFA99E9-A936-FEA0-C97B-FC32E5F1AB3D}"/>
          </ac:spMkLst>
        </pc:spChg>
      </pc:sldChg>
    </pc:docChg>
  </pc:docChgLst>
  <pc:docChgLst>
    <pc:chgData name="Famke van Heeckeren tot Overlaer" userId="96838a5c-d711-4189-832c-a15883880c52" providerId="ADAL" clId="{2904E28B-F1CF-4DA1-9F50-D8B21101CF39}"/>
    <pc:docChg chg="undo custSel addSld modSld">
      <pc:chgData name="Famke van Heeckeren tot Overlaer" userId="96838a5c-d711-4189-832c-a15883880c52" providerId="ADAL" clId="{2904E28B-F1CF-4DA1-9F50-D8B21101CF39}" dt="2024-10-21T14:56:31.317" v="72" actId="20577"/>
      <pc:docMkLst>
        <pc:docMk/>
      </pc:docMkLst>
      <pc:sldChg chg="modSp mod">
        <pc:chgData name="Famke van Heeckeren tot Overlaer" userId="96838a5c-d711-4189-832c-a15883880c52" providerId="ADAL" clId="{2904E28B-F1CF-4DA1-9F50-D8B21101CF39}" dt="2024-10-14T07:50:45.322" v="3" actId="20577"/>
        <pc:sldMkLst>
          <pc:docMk/>
          <pc:sldMk cId="3477824738" sldId="279"/>
        </pc:sldMkLst>
        <pc:spChg chg="mod">
          <ac:chgData name="Famke van Heeckeren tot Overlaer" userId="96838a5c-d711-4189-832c-a15883880c52" providerId="ADAL" clId="{2904E28B-F1CF-4DA1-9F50-D8B21101CF39}" dt="2024-10-14T07:50:45.322" v="3" actId="20577"/>
          <ac:spMkLst>
            <pc:docMk/>
            <pc:sldMk cId="3477824738" sldId="279"/>
            <ac:spMk id="2" creationId="{6C6A25EE-B167-7BC7-D389-7C3601565AEE}"/>
          </ac:spMkLst>
        </pc:spChg>
      </pc:sldChg>
      <pc:sldChg chg="modSp mod modNotesTx">
        <pc:chgData name="Famke van Heeckeren tot Overlaer" userId="96838a5c-d711-4189-832c-a15883880c52" providerId="ADAL" clId="{2904E28B-F1CF-4DA1-9F50-D8B21101CF39}" dt="2024-10-14T07:54:28.949" v="32" actId="12"/>
        <pc:sldMkLst>
          <pc:docMk/>
          <pc:sldMk cId="584408964" sldId="291"/>
        </pc:sldMkLst>
        <pc:spChg chg="mod">
          <ac:chgData name="Famke van Heeckeren tot Overlaer" userId="96838a5c-d711-4189-832c-a15883880c52" providerId="ADAL" clId="{2904E28B-F1CF-4DA1-9F50-D8B21101CF39}" dt="2024-10-14T07:53:20.575" v="25" actId="5793"/>
          <ac:spMkLst>
            <pc:docMk/>
            <pc:sldMk cId="584408964" sldId="291"/>
            <ac:spMk id="10" creationId="{0AFA99E9-A936-FEA0-C97B-FC32E5F1AB3D}"/>
          </ac:spMkLst>
        </pc:spChg>
      </pc:sldChg>
      <pc:sldChg chg="modSp mod">
        <pc:chgData name="Famke van Heeckeren tot Overlaer" userId="96838a5c-d711-4189-832c-a15883880c52" providerId="ADAL" clId="{2904E28B-F1CF-4DA1-9F50-D8B21101CF39}" dt="2024-10-14T07:54:03.782" v="26" actId="11"/>
        <pc:sldMkLst>
          <pc:docMk/>
          <pc:sldMk cId="3136079531" sldId="292"/>
        </pc:sldMkLst>
        <pc:spChg chg="mod">
          <ac:chgData name="Famke van Heeckeren tot Overlaer" userId="96838a5c-d711-4189-832c-a15883880c52" providerId="ADAL" clId="{2904E28B-F1CF-4DA1-9F50-D8B21101CF39}" dt="2024-10-14T07:54:03.782" v="26" actId="11"/>
          <ac:spMkLst>
            <pc:docMk/>
            <pc:sldMk cId="3136079531" sldId="292"/>
            <ac:spMk id="10" creationId="{0AFA99E9-A936-FEA0-C97B-FC32E5F1AB3D}"/>
          </ac:spMkLst>
        </pc:spChg>
      </pc:sldChg>
      <pc:sldChg chg="add modNotesTx">
        <pc:chgData name="Famke van Heeckeren tot Overlaer" userId="96838a5c-d711-4189-832c-a15883880c52" providerId="ADAL" clId="{2904E28B-F1CF-4DA1-9F50-D8B21101CF39}" dt="2024-10-21T14:56:31.317" v="72" actId="20577"/>
        <pc:sldMkLst>
          <pc:docMk/>
          <pc:sldMk cId="3113140432" sldId="293"/>
        </pc:sldMkLst>
      </pc:sldChg>
    </pc:docChg>
  </pc:docChgLst>
  <pc:docChgLst>
    <pc:chgData name="Famke van Heeckeren tot Overlaer" userId="96838a5c-d711-4189-832c-a15883880c52" providerId="ADAL" clId="{EE334974-8BFC-4A98-93FD-14B8EBFBAFB7}"/>
    <pc:docChg chg="custSel modSld">
      <pc:chgData name="Famke van Heeckeren tot Overlaer" userId="96838a5c-d711-4189-832c-a15883880c52" providerId="ADAL" clId="{EE334974-8BFC-4A98-93FD-14B8EBFBAFB7}" dt="2024-09-27T10:45:37.796" v="53"/>
      <pc:docMkLst>
        <pc:docMk/>
      </pc:docMkLst>
      <pc:sldChg chg="addSp delSp modSp mod">
        <pc:chgData name="Famke van Heeckeren tot Overlaer" userId="96838a5c-d711-4189-832c-a15883880c52" providerId="ADAL" clId="{EE334974-8BFC-4A98-93FD-14B8EBFBAFB7}" dt="2024-09-27T10:35:56.246" v="21" actId="1076"/>
        <pc:sldMkLst>
          <pc:docMk/>
          <pc:sldMk cId="259076094" sldId="256"/>
        </pc:sldMkLst>
        <pc:spChg chg="mod">
          <ac:chgData name="Famke van Heeckeren tot Overlaer" userId="96838a5c-d711-4189-832c-a15883880c52" providerId="ADAL" clId="{EE334974-8BFC-4A98-93FD-14B8EBFBAFB7}" dt="2024-09-27T10:35:41.465" v="19" actId="14100"/>
          <ac:spMkLst>
            <pc:docMk/>
            <pc:sldMk cId="259076094" sldId="256"/>
            <ac:spMk id="10" creationId="{60674255-069B-C1A1-4152-C539CBBB6B37}"/>
          </ac:spMkLst>
        </pc:spChg>
        <pc:spChg chg="del">
          <ac:chgData name="Famke van Heeckeren tot Overlaer" userId="96838a5c-d711-4189-832c-a15883880c52" providerId="ADAL" clId="{EE334974-8BFC-4A98-93FD-14B8EBFBAFB7}" dt="2024-09-27T10:34:59.257" v="2" actId="478"/>
          <ac:spMkLst>
            <pc:docMk/>
            <pc:sldMk cId="259076094" sldId="256"/>
            <ac:spMk id="11" creationId="{353125B2-72A9-B223-260D-25D0D4D8A4F2}"/>
          </ac:spMkLst>
        </pc:spChg>
        <pc:picChg chg="add mod">
          <ac:chgData name="Famke van Heeckeren tot Overlaer" userId="96838a5c-d711-4189-832c-a15883880c52" providerId="ADAL" clId="{EE334974-8BFC-4A98-93FD-14B8EBFBAFB7}" dt="2024-09-27T10:35:56.246" v="21" actId="1076"/>
          <ac:picMkLst>
            <pc:docMk/>
            <pc:sldMk cId="259076094" sldId="256"/>
            <ac:picMk id="3" creationId="{C4148045-4A28-1357-BBE3-1325C60A2196}"/>
          </ac:picMkLst>
        </pc:picChg>
      </pc:sldChg>
      <pc:sldChg chg="modSp mod">
        <pc:chgData name="Famke van Heeckeren tot Overlaer" userId="96838a5c-d711-4189-832c-a15883880c52" providerId="ADAL" clId="{EE334974-8BFC-4A98-93FD-14B8EBFBAFB7}" dt="2024-09-27T10:25:25.913" v="1" actId="1076"/>
        <pc:sldMkLst>
          <pc:docMk/>
          <pc:sldMk cId="3307292787" sldId="269"/>
        </pc:sldMkLst>
        <pc:spChg chg="mod">
          <ac:chgData name="Famke van Heeckeren tot Overlaer" userId="96838a5c-d711-4189-832c-a15883880c52" providerId="ADAL" clId="{EE334974-8BFC-4A98-93FD-14B8EBFBAFB7}" dt="2024-09-27T10:25:22.252" v="0"/>
          <ac:spMkLst>
            <pc:docMk/>
            <pc:sldMk cId="3307292787" sldId="269"/>
            <ac:spMk id="8" creationId="{6189840A-674E-1182-65C7-A7C014F02347}"/>
          </ac:spMkLst>
        </pc:spChg>
        <pc:picChg chg="mod">
          <ac:chgData name="Famke van Heeckeren tot Overlaer" userId="96838a5c-d711-4189-832c-a15883880c52" providerId="ADAL" clId="{EE334974-8BFC-4A98-93FD-14B8EBFBAFB7}" dt="2024-09-27T10:25:25.913" v="1" actId="1076"/>
          <ac:picMkLst>
            <pc:docMk/>
            <pc:sldMk cId="3307292787" sldId="269"/>
            <ac:picMk id="2" creationId="{872F1797-1EDE-3D71-9A1B-EBF2C363D9CC}"/>
          </ac:picMkLst>
        </pc:picChg>
      </pc:sldChg>
      <pc:sldChg chg="modSp mod modNotesTx">
        <pc:chgData name="Famke van Heeckeren tot Overlaer" userId="96838a5c-d711-4189-832c-a15883880c52" providerId="ADAL" clId="{EE334974-8BFC-4A98-93FD-14B8EBFBAFB7}" dt="2024-09-27T10:45:37.796" v="53"/>
        <pc:sldMkLst>
          <pc:docMk/>
          <pc:sldMk cId="3477824738" sldId="279"/>
        </pc:sldMkLst>
        <pc:spChg chg="mod">
          <ac:chgData name="Famke van Heeckeren tot Overlaer" userId="96838a5c-d711-4189-832c-a15883880c52" providerId="ADAL" clId="{EE334974-8BFC-4A98-93FD-14B8EBFBAFB7}" dt="2024-09-27T10:45:28.209" v="51" actId="20577"/>
          <ac:spMkLst>
            <pc:docMk/>
            <pc:sldMk cId="3477824738" sldId="279"/>
            <ac:spMk id="2" creationId="{6C6A25EE-B167-7BC7-D389-7C3601565AEE}"/>
          </ac:spMkLst>
        </pc:spChg>
      </pc:sldChg>
    </pc:docChg>
  </pc:docChgLst>
  <pc:docChgLst>
    <pc:chgData name="Ank Louwes" userId="afde4120-2980-4fd3-9aab-23d0ef32f51f" providerId="ADAL" clId="{1BF3ABD2-AF3B-439C-984C-513BF968483B}"/>
    <pc:docChg chg="modSld">
      <pc:chgData name="Ank Louwes" userId="afde4120-2980-4fd3-9aab-23d0ef32f51f" providerId="ADAL" clId="{1BF3ABD2-AF3B-439C-984C-513BF968483B}" dt="2024-08-14T12:12:19.721" v="2" actId="20577"/>
      <pc:docMkLst>
        <pc:docMk/>
      </pc:docMkLst>
      <pc:sldChg chg="modSp mod">
        <pc:chgData name="Ank Louwes" userId="afde4120-2980-4fd3-9aab-23d0ef32f51f" providerId="ADAL" clId="{1BF3ABD2-AF3B-439C-984C-513BF968483B}" dt="2024-08-14T12:12:19.721" v="2" actId="20577"/>
        <pc:sldMkLst>
          <pc:docMk/>
          <pc:sldMk cId="3136079531" sldId="292"/>
        </pc:sldMkLst>
        <pc:spChg chg="mod">
          <ac:chgData name="Ank Louwes" userId="afde4120-2980-4fd3-9aab-23d0ef32f51f" providerId="ADAL" clId="{1BF3ABD2-AF3B-439C-984C-513BF968483B}" dt="2024-08-14T12:12:19.721" v="2" actId="20577"/>
          <ac:spMkLst>
            <pc:docMk/>
            <pc:sldMk cId="3136079531" sldId="292"/>
            <ac:spMk id="10" creationId="{0AFA99E9-A936-FEA0-C97B-FC32E5F1AB3D}"/>
          </ac:spMkLst>
        </pc:spChg>
      </pc:sldChg>
    </pc:docChg>
  </pc:docChgLst>
  <pc:docChgLst>
    <pc:chgData name="Elise Posma" userId="S::e.posma@pznl.nl::0b5ac1b5-28cd-4814-9a1c-0820a8913ccf" providerId="AD" clId="Web-{DF914A6F-0377-8230-AA3F-421CBFAC9D6B}"/>
    <pc:docChg chg="modSld">
      <pc:chgData name="Elise Posma" userId="S::e.posma@pznl.nl::0b5ac1b5-28cd-4814-9a1c-0820a8913ccf" providerId="AD" clId="Web-{DF914A6F-0377-8230-AA3F-421CBFAC9D6B}" dt="2024-10-09T12:53:40.050" v="21"/>
      <pc:docMkLst>
        <pc:docMk/>
      </pc:docMkLst>
      <pc:sldChg chg="modSp modNotes">
        <pc:chgData name="Elise Posma" userId="S::e.posma@pznl.nl::0b5ac1b5-28cd-4814-9a1c-0820a8913ccf" providerId="AD" clId="Web-{DF914A6F-0377-8230-AA3F-421CBFAC9D6B}" dt="2024-10-09T12:53:40.050" v="21"/>
        <pc:sldMkLst>
          <pc:docMk/>
          <pc:sldMk cId="1329402463" sldId="274"/>
        </pc:sldMkLst>
        <pc:spChg chg="mod">
          <ac:chgData name="Elise Posma" userId="S::e.posma@pznl.nl::0b5ac1b5-28cd-4814-9a1c-0820a8913ccf" providerId="AD" clId="Web-{DF914A6F-0377-8230-AA3F-421CBFAC9D6B}" dt="2024-10-09T12:53:30.815" v="16" actId="20577"/>
          <ac:spMkLst>
            <pc:docMk/>
            <pc:sldMk cId="1329402463" sldId="274"/>
            <ac:spMk id="10" creationId="{0AFA99E9-A936-FEA0-C97B-FC32E5F1AB3D}"/>
          </ac:spMkLst>
        </pc:spChg>
      </pc:sldChg>
    </pc:docChg>
  </pc:docChgLst>
  <pc:docChgLst>
    <pc:chgData name="Elise Posma" userId="S::e.posma@pznl.nl::0b5ac1b5-28cd-4814-9a1c-0820a8913ccf" providerId="AD" clId="Web-{201C867D-58A1-562F-7840-B5F438F52C83}"/>
    <pc:docChg chg="modSld">
      <pc:chgData name="Elise Posma" userId="S::e.posma@pznl.nl::0b5ac1b5-28cd-4814-9a1c-0820a8913ccf" providerId="AD" clId="Web-{201C867D-58A1-562F-7840-B5F438F52C83}" dt="2024-12-02T15:08:53.783" v="1" actId="1076"/>
      <pc:docMkLst>
        <pc:docMk/>
      </pc:docMkLst>
      <pc:sldChg chg="modSp">
        <pc:chgData name="Elise Posma" userId="S::e.posma@pznl.nl::0b5ac1b5-28cd-4814-9a1c-0820a8913ccf" providerId="AD" clId="Web-{201C867D-58A1-562F-7840-B5F438F52C83}" dt="2024-12-02T15:08:53.783" v="1" actId="1076"/>
        <pc:sldMkLst>
          <pc:docMk/>
          <pc:sldMk cId="1329402463" sldId="274"/>
        </pc:sldMkLst>
        <pc:picChg chg="mod">
          <ac:chgData name="Elise Posma" userId="S::e.posma@pznl.nl::0b5ac1b5-28cd-4814-9a1c-0820a8913ccf" providerId="AD" clId="Web-{201C867D-58A1-562F-7840-B5F438F52C83}" dt="2024-12-02T15:08:53.783" v="1" actId="1076"/>
          <ac:picMkLst>
            <pc:docMk/>
            <pc:sldMk cId="1329402463" sldId="274"/>
            <ac:picMk id="3" creationId="{F1C2329D-78AC-717F-B30F-8687018E262C}"/>
          </ac:picMkLst>
        </pc:picChg>
      </pc:sldChg>
    </pc:docChg>
  </pc:docChgLst>
  <pc:docChgLst>
    <pc:chgData name="Elise Posma" userId="S::e.posma@pznl.nl::0b5ac1b5-28cd-4814-9a1c-0820a8913ccf" providerId="AD" clId="Web-{1C087F0D-01D4-CAFC-6219-CFE77551FC0E}"/>
    <pc:docChg chg="modSld">
      <pc:chgData name="Elise Posma" userId="S::e.posma@pznl.nl::0b5ac1b5-28cd-4814-9a1c-0820a8913ccf" providerId="AD" clId="Web-{1C087F0D-01D4-CAFC-6219-CFE77551FC0E}" dt="2024-07-15T08:52:19.188" v="4"/>
      <pc:docMkLst>
        <pc:docMk/>
      </pc:docMkLst>
      <pc:sldChg chg="modNotes">
        <pc:chgData name="Elise Posma" userId="S::e.posma@pznl.nl::0b5ac1b5-28cd-4814-9a1c-0820a8913ccf" providerId="AD" clId="Web-{1C087F0D-01D4-CAFC-6219-CFE77551FC0E}" dt="2024-07-15T08:52:19.188" v="4"/>
        <pc:sldMkLst>
          <pc:docMk/>
          <pc:sldMk cId="2979246287"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3586E-015B-482A-BE13-36EA9A0F8864}" type="datetimeFigureOut">
              <a:rPr lang="nl-NL" smtClean="0"/>
              <a:t>2-12-2024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42FB6-E88F-410B-9A56-42BB89A2A2CE}" type="slidenum">
              <a:rPr lang="nl-NL" smtClean="0"/>
              <a:t>‹nr.›</a:t>
            </a:fld>
            <a:endParaRPr lang="nl-NL"/>
          </a:p>
        </p:txBody>
      </p:sp>
    </p:spTree>
    <p:extLst>
      <p:ext uri="{BB962C8B-B14F-4D97-AF65-F5344CB8AC3E}">
        <p14:creationId xmlns:p14="http://schemas.microsoft.com/office/powerpoint/2010/main" val="184385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zesdenkhoeden.n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alliaweb.nl/getmedia/02b81c30-d9be-4c51-83bf-deb1260ccf7b/Kwaliteitskader_web-240620.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alliaweb.nl/zorgpraktijk/kwaliteitskader-palliatieve-zorg-nederlan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a:t>
            </a:fld>
            <a:endParaRPr lang="nl-NL"/>
          </a:p>
        </p:txBody>
      </p:sp>
    </p:spTree>
    <p:extLst>
      <p:ext uri="{BB962C8B-B14F-4D97-AF65-F5344CB8AC3E}">
        <p14:creationId xmlns:p14="http://schemas.microsoft.com/office/powerpoint/2010/main" val="275507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korte toelichting door trainer &amp; inbreng deelnemers</a:t>
            </a:r>
          </a:p>
          <a:p>
            <a:endParaRPr lang="nl-NL">
              <a:cs typeface="Calibri"/>
            </a:endParaRPr>
          </a:p>
          <a:p>
            <a:r>
              <a:rPr lang="nl-NL" dirty="0">
                <a:cs typeface="Calibri"/>
              </a:rPr>
              <a:t>Inhoud: </a:t>
            </a:r>
            <a:br>
              <a:rPr lang="nl-NL" dirty="0">
                <a:cs typeface="+mn-lt"/>
              </a:rPr>
            </a:br>
            <a:r>
              <a:rPr lang="nl-NL" dirty="0">
                <a:cs typeface="Calibri"/>
              </a:rPr>
              <a:t>Het Kwaliteitskader palliatieve zorg Nederland (2017) geeft zorgverleners en zorgorganisaties een eenduidig beeld van wat verstaan wordt onder goede palliatieve zorg. Er zijn 8 essenties geformuleerd, gebaseerd op wat patiënten en naasten belangrijk vinden. Deze zijn bedoeld om het kwaliteitskader handzaam in de praktijk te brengen. </a:t>
            </a:r>
          </a:p>
          <a:p>
            <a:endParaRPr lang="nl-NL">
              <a:cs typeface="Calibri"/>
            </a:endParaRPr>
          </a:p>
          <a:p>
            <a:r>
              <a:rPr lang="nl-NL" dirty="0">
                <a:cs typeface="Calibri"/>
              </a:rPr>
              <a:t>Volgende dia: Aan de slag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10</a:t>
            </a:fld>
            <a:endParaRPr lang="nl-NL"/>
          </a:p>
        </p:txBody>
      </p:sp>
    </p:spTree>
    <p:extLst>
      <p:ext uri="{BB962C8B-B14F-4D97-AF65-F5344CB8AC3E}">
        <p14:creationId xmlns:p14="http://schemas.microsoft.com/office/powerpoint/2010/main" val="19268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p>
          <a:p>
            <a:endParaRPr lang="nl-NL" dirty="0">
              <a:cs typeface="Calibri"/>
            </a:endParaRPr>
          </a:p>
          <a:p>
            <a:r>
              <a:rPr lang="nl-NL" dirty="0">
                <a:cs typeface="Calibri"/>
              </a:rPr>
              <a:t>Inhoud: </a:t>
            </a:r>
          </a:p>
          <a:p>
            <a:r>
              <a:rPr lang="nl-NL" dirty="0">
                <a:cs typeface="Calibri"/>
              </a:rPr>
              <a:t>Licht de casus toe uit het boek ‘In gesprek over het leven en het einde’ (2023), hoofdstuk ‘Hoofdstuk 5: Onderlinge afstemming en voortgang’.</a:t>
            </a:r>
            <a:endParaRPr lang="nl-NL" dirty="0"/>
          </a:p>
          <a:p>
            <a:pPr>
              <a:lnSpc>
                <a:spcPct val="110000"/>
              </a:lnSpc>
              <a:spcAft>
                <a:spcPts val="1200"/>
              </a:spcAft>
            </a:pPr>
            <a:endParaRPr lang="nl-NL" dirty="0">
              <a:cs typeface="Calibri" panose="020F0502020204030204"/>
            </a:endParaRPr>
          </a:p>
          <a:p>
            <a:pPr>
              <a:lnSpc>
                <a:spcPct val="110000"/>
              </a:lnSpc>
              <a:spcAft>
                <a:spcPts val="600"/>
              </a:spcAft>
            </a:pPr>
            <a:r>
              <a:rPr lang="nl-NL" dirty="0">
                <a:cs typeface="Calibri" panose="020F0502020204030204"/>
              </a:rPr>
              <a:t>Volgende dia: Aan de slag </a:t>
            </a:r>
            <a:r>
              <a:rPr lang="nl-NL" dirty="0"/>
              <a:t>aan de hand van de casus</a:t>
            </a:r>
            <a:endParaRPr lang="nl-NL" dirty="0">
              <a:ea typeface="Calibri" panose="020F0502020204030204"/>
              <a:cs typeface="Calibri"/>
            </a:endParaRPr>
          </a:p>
          <a:p>
            <a:pPr>
              <a:lnSpc>
                <a:spcPct val="110000"/>
              </a:lnSpc>
              <a:spcAft>
                <a:spcPts val="600"/>
              </a:spcAft>
            </a:pPr>
            <a:endParaRPr lang="nl-NL" dirty="0">
              <a:ea typeface="Calibri" panose="020F0502020204030204"/>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11</a:t>
            </a:fld>
            <a:endParaRPr lang="nl-NL"/>
          </a:p>
        </p:txBody>
      </p:sp>
    </p:spTree>
    <p:extLst>
      <p:ext uri="{BB962C8B-B14F-4D97-AF65-F5344CB8AC3E}">
        <p14:creationId xmlns:p14="http://schemas.microsoft.com/office/powerpoint/2010/main" val="160403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uitwisselen van kennis/ideeën in groepjes </a:t>
            </a:r>
          </a:p>
          <a:p>
            <a:endParaRPr lang="nl-NL">
              <a:cs typeface="Calibri"/>
            </a:endParaRPr>
          </a:p>
          <a:p>
            <a:r>
              <a:rPr lang="nl-NL">
                <a:cs typeface="Calibri"/>
              </a:rPr>
              <a:t>Inhoud: </a:t>
            </a:r>
          </a:p>
          <a:p>
            <a:r>
              <a:rPr lang="nl-NL">
                <a:cs typeface="Calibri"/>
              </a:rPr>
              <a:t>Licht de casus toe uit het boek ‘In gesprek over het leven en het einde’ (Oskam et al., 2023), hoofdstuk ‘Hoofdstuk 5: Onderlinge afstemming en voortgang’.</a:t>
            </a:r>
            <a:endParaRPr lang="nl-NL"/>
          </a:p>
          <a:p>
            <a:pPr>
              <a:lnSpc>
                <a:spcPct val="110000"/>
              </a:lnSpc>
              <a:spcAft>
                <a:spcPts val="1200"/>
              </a:spcAft>
            </a:pPr>
            <a:endParaRPr lang="nl-NL">
              <a:cs typeface="Calibri" panose="020F0502020204030204"/>
            </a:endParaRPr>
          </a:p>
          <a:p>
            <a:pPr>
              <a:lnSpc>
                <a:spcPct val="110000"/>
              </a:lnSpc>
              <a:spcAft>
                <a:spcPts val="600"/>
              </a:spcAft>
            </a:pPr>
            <a:r>
              <a:rPr lang="nl-NL">
                <a:cs typeface="Calibri" panose="020F0502020204030204"/>
              </a:rPr>
              <a:t>Volgende dia: Aan de slag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12</a:t>
            </a:fld>
            <a:endParaRPr lang="nl-NL"/>
          </a:p>
        </p:txBody>
      </p:sp>
    </p:spTree>
    <p:extLst>
      <p:ext uri="{BB962C8B-B14F-4D97-AF65-F5344CB8AC3E}">
        <p14:creationId xmlns:p14="http://schemas.microsoft.com/office/powerpoint/2010/main" val="1580267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uitwisselen van kennis/ideeën in groepjes </a:t>
            </a:r>
          </a:p>
          <a:p>
            <a:endParaRPr lang="nl-NL">
              <a:cs typeface="Calibri"/>
            </a:endParaRPr>
          </a:p>
          <a:p>
            <a:r>
              <a:rPr lang="nl-NL">
                <a:cs typeface="Calibri"/>
              </a:rPr>
              <a:t>Inhoud: </a:t>
            </a:r>
            <a:endParaRPr lang="nl-NL"/>
          </a:p>
          <a:p>
            <a:pPr>
              <a:lnSpc>
                <a:spcPct val="110000"/>
              </a:lnSpc>
              <a:spcAft>
                <a:spcPts val="1200"/>
              </a:spcAft>
            </a:pPr>
            <a:r>
              <a:rPr lang="nl-NL">
                <a:cs typeface="Calibri"/>
              </a:rPr>
              <a:t>Bespreek in groepjes van 3 à 4 personen de volgende vragen: </a:t>
            </a:r>
          </a:p>
          <a:p>
            <a:endParaRPr lang="nl-NL"/>
          </a:p>
          <a:p>
            <a:pPr marL="228600" indent="-228600">
              <a:buAutoNum type="arabicPeriod"/>
            </a:pPr>
            <a:r>
              <a:rPr lang="nl-NL"/>
              <a:t>Tijdens het ziektetraject kan een patiënt in verschillende zorginstellingen komen (huisarts, </a:t>
            </a:r>
            <a:br>
              <a:rPr lang="nl-NL">
                <a:cs typeface="+mn-lt"/>
              </a:rPr>
            </a:br>
            <a:r>
              <a:rPr lang="nl-NL"/>
              <a:t>ziekenhuis, thuiszorg, verpleeghuis, hospice).  Hoe zorg je ervoor dat de zorg die de patiënt ontvangt goed wordt afgestemd?</a:t>
            </a:r>
          </a:p>
          <a:p>
            <a:pPr marL="228600" indent="-228600">
              <a:buAutoNum type="arabicPeriod"/>
            </a:pPr>
            <a:r>
              <a:rPr lang="nl-NL"/>
              <a:t>En hoe zorg je ervoor dat de relevante informatie gedeeld wordt vanuit jouw rol als betrokken zorgverlener?  </a:t>
            </a:r>
          </a:p>
          <a:p>
            <a:pPr marL="228600" indent="-228600">
              <a:buAutoNum type="arabicPeriod"/>
            </a:pPr>
            <a:r>
              <a:rPr lang="nl-NL"/>
              <a:t>Hoe zorg je dat er in complexe situaties specialisten palliatieve zorg betrokken zijn? Weet je waar je specialisten kunt vinden of waar je hiervoor terecht kunt?</a:t>
            </a:r>
            <a:endParaRPr lang="nl-NL">
              <a:cs typeface="Calibri"/>
            </a:endParaRPr>
          </a:p>
          <a:p>
            <a:pPr>
              <a:lnSpc>
                <a:spcPts val="1300"/>
              </a:lnSpc>
            </a:pPr>
            <a:r>
              <a:rPr lang="nl-NL">
                <a:cs typeface="Calibri"/>
              </a:rPr>
              <a:t> </a:t>
            </a:r>
          </a:p>
          <a:p>
            <a:pPr>
              <a:lnSpc>
                <a:spcPct val="110000"/>
              </a:lnSpc>
              <a:spcAft>
                <a:spcPts val="600"/>
              </a:spcAft>
            </a:pPr>
            <a:r>
              <a:rPr lang="nl-NL">
                <a:cs typeface="Calibri"/>
              </a:rPr>
              <a:t>Volgende dia: Aan de slag vanuit verschillende invalshoeken</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13</a:t>
            </a:fld>
            <a:endParaRPr lang="nl-NL"/>
          </a:p>
        </p:txBody>
      </p:sp>
    </p:spTree>
    <p:extLst>
      <p:ext uri="{BB962C8B-B14F-4D97-AF65-F5344CB8AC3E}">
        <p14:creationId xmlns:p14="http://schemas.microsoft.com/office/powerpoint/2010/main" val="1248008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p>
          <a:p>
            <a:endParaRPr lang="nl-NL">
              <a:cs typeface="Calibri"/>
            </a:endParaRPr>
          </a:p>
          <a:p>
            <a:r>
              <a:rPr lang="nl-NL" dirty="0">
                <a:cs typeface="Calibri"/>
              </a:rPr>
              <a:t>Inhoud: </a:t>
            </a:r>
            <a:endParaRPr lang="nl-NL" dirty="0"/>
          </a:p>
          <a:p>
            <a:pPr>
              <a:lnSpc>
                <a:spcPct val="110000"/>
              </a:lnSpc>
              <a:spcAft>
                <a:spcPts val="600"/>
              </a:spcAft>
              <a:defRPr/>
            </a:pPr>
            <a:r>
              <a:rPr lang="nl-NL"/>
              <a:t>Deelnemers gaan met elkaar in gesprek aan de hand van de casus met de bijbehorende vragen. Indien je hier een werkvorm aan toe wil voegen, kunnen de deelnemers de vragen beantwoorden vanuit verschillende invalshoeken:</a:t>
            </a:r>
            <a:endParaRPr lang="en-US"/>
          </a:p>
          <a:p>
            <a:pPr marL="342900" lvl="0" indent="-342900">
              <a:buFont typeface="Poppins,Sans-Serif"/>
              <a:buChar char="•"/>
            </a:pPr>
            <a:r>
              <a:rPr lang="nl-NL"/>
              <a:t>Analytisch</a:t>
            </a:r>
            <a:endParaRPr lang="nl-NL" dirty="0"/>
          </a:p>
          <a:p>
            <a:pPr marL="342900" lvl="0" indent="-342900">
              <a:buFont typeface="Poppins,Sans-Serif"/>
              <a:buChar char="•"/>
            </a:pPr>
            <a:r>
              <a:rPr lang="nl-NL"/>
              <a:t>Positief</a:t>
            </a:r>
            <a:endParaRPr lang="nl-NL" dirty="0"/>
          </a:p>
          <a:p>
            <a:pPr marL="342900" lvl="0" indent="-342900">
              <a:buFont typeface="Poppins,Sans-Serif"/>
              <a:buChar char="•"/>
            </a:pPr>
            <a:r>
              <a:rPr lang="nl-NL"/>
              <a:t>Gevoelsmatig</a:t>
            </a:r>
            <a:endParaRPr lang="nl-NL" dirty="0"/>
          </a:p>
          <a:p>
            <a:pPr marL="0" lvl="0" indent="0">
              <a:buNone/>
            </a:pPr>
            <a:endParaRPr lang="nl-NL" dirty="0"/>
          </a:p>
          <a:p>
            <a:r>
              <a:rPr lang="nl-NL"/>
              <a:t>Deze invalshoeken zijn gebaseerd op de denkhoeden van </a:t>
            </a:r>
            <a:r>
              <a:rPr lang="nl-NL" err="1"/>
              <a:t>Bono</a:t>
            </a:r>
            <a:r>
              <a:rPr lang="nl-NL"/>
              <a:t>. Meer informatie hierover is hier te vinden: </a:t>
            </a:r>
            <a:r>
              <a:rPr lang="nl-NL" dirty="0">
                <a:hlinkClick r:id="rId3"/>
              </a:rPr>
              <a:t>https://www.zesdenkhoeden.nl/</a:t>
            </a:r>
            <a:endParaRPr lang="nl-NL" dirty="0"/>
          </a:p>
          <a:p>
            <a:pPr marL="0" lvl="0" indent="0">
              <a:lnSpc>
                <a:spcPct val="110000"/>
              </a:lnSpc>
              <a:spcAft>
                <a:spcPts val="600"/>
              </a:spcAft>
              <a:buFontTx/>
              <a:buNone/>
            </a:pPr>
            <a:endParaRPr lang="nl-NL" dirty="0">
              <a:ea typeface="Calibri"/>
              <a:cs typeface="Calibri"/>
            </a:endParaRPr>
          </a:p>
          <a:p>
            <a:pPr marL="171450" indent="-171450">
              <a:lnSpc>
                <a:spcPct val="110000"/>
              </a:lnSpc>
              <a:spcAft>
                <a:spcPts val="600"/>
              </a:spcAft>
              <a:buFont typeface="Arial"/>
              <a:buChar char="•"/>
            </a:pPr>
            <a:endParaRPr lang="nl-NL" sz="1800"/>
          </a:p>
          <a:p>
            <a:pPr>
              <a:lnSpc>
                <a:spcPct val="110000"/>
              </a:lnSpc>
              <a:spcAft>
                <a:spcPts val="600"/>
              </a:spcAft>
            </a:pPr>
            <a:r>
              <a:rPr lang="nl-NL" dirty="0">
                <a:cs typeface="Calibri"/>
              </a:rPr>
              <a:t>Volgende dia: Reflecteren op eigen handelen</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14</a:t>
            </a:fld>
            <a:endParaRPr lang="nl-NL"/>
          </a:p>
        </p:txBody>
      </p:sp>
    </p:spTree>
    <p:extLst>
      <p:ext uri="{BB962C8B-B14F-4D97-AF65-F5344CB8AC3E}">
        <p14:creationId xmlns:p14="http://schemas.microsoft.com/office/powerpoint/2010/main" val="1427907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Aft>
                <a:spcPts val="600"/>
              </a:spcAft>
            </a:pPr>
            <a:r>
              <a:rPr lang="nl-NL" dirty="0"/>
              <a:t>Werkvorm: groepsgesprek</a:t>
            </a:r>
          </a:p>
          <a:p>
            <a:pPr>
              <a:lnSpc>
                <a:spcPct val="110000"/>
              </a:lnSpc>
              <a:spcAft>
                <a:spcPts val="600"/>
              </a:spcAft>
            </a:pPr>
            <a:endParaRPr lang="nl-NL" dirty="0">
              <a:cs typeface="Calibri" panose="020F0502020204030204"/>
            </a:endParaRPr>
          </a:p>
          <a:p>
            <a:pPr>
              <a:lnSpc>
                <a:spcPct val="110000"/>
              </a:lnSpc>
              <a:spcAft>
                <a:spcPts val="600"/>
              </a:spcAft>
            </a:pPr>
            <a:r>
              <a:rPr lang="nl-NL" dirty="0">
                <a:cs typeface="Calibri" panose="020F0502020204030204"/>
              </a:rPr>
              <a:t>Inhoud:</a:t>
            </a:r>
          </a:p>
          <a:p>
            <a:pPr>
              <a:lnSpc>
                <a:spcPct val="110000"/>
              </a:lnSpc>
              <a:spcAft>
                <a:spcPts val="600"/>
              </a:spcAft>
            </a:pPr>
            <a:r>
              <a:rPr lang="nl-NL" dirty="0"/>
              <a:t>Ga in kleine groepjes met elkaar in gesprek aan de hand van de volgende reflectievragen. Deelnemers kunnen ook zelf vragen aandragen. </a:t>
            </a:r>
          </a:p>
          <a:p>
            <a:pPr>
              <a:lnSpc>
                <a:spcPct val="110000"/>
              </a:lnSpc>
              <a:spcAft>
                <a:spcPts val="600"/>
              </a:spcAft>
            </a:pPr>
            <a:endParaRPr lang="en-US" dirty="0"/>
          </a:p>
          <a:p>
            <a:pPr marL="0" indent="0">
              <a:buNone/>
            </a:pPr>
            <a:r>
              <a:rPr lang="nl-NL" sz="1800" dirty="0"/>
              <a:t>Voorbeeld reflectievragen:  </a:t>
            </a:r>
          </a:p>
          <a:p>
            <a:pPr marL="228600" indent="-228600">
              <a:lnSpc>
                <a:spcPct val="110000"/>
              </a:lnSpc>
              <a:spcAft>
                <a:spcPts val="600"/>
              </a:spcAft>
              <a:buFont typeface="+mj-lt"/>
              <a:buAutoNum type="arabicPeriod"/>
              <a:tabLst>
                <a:tab pos="341630" algn="l"/>
                <a:tab pos="449580" algn="l"/>
              </a:tabLst>
            </a:pPr>
            <a:r>
              <a:rPr lang="nl-NL" dirty="0"/>
              <a:t>Welke rol heb jij als zorgverlener in een overdracht van een patiënt naar een andere zorginstelling? En hoe betrek je patiënten en naasten hierbij?</a:t>
            </a:r>
          </a:p>
          <a:p>
            <a:pPr marL="228600" indent="-228600">
              <a:lnSpc>
                <a:spcPct val="110000"/>
              </a:lnSpc>
              <a:spcAft>
                <a:spcPts val="600"/>
              </a:spcAft>
              <a:buFont typeface="+mj-lt"/>
              <a:buAutoNum type="arabicPeriod"/>
              <a:tabLst>
                <a:tab pos="341630" algn="l"/>
                <a:tab pos="449580" algn="l"/>
              </a:tabLst>
            </a:pPr>
            <a:endParaRPr lang="nl-NL" dirty="0"/>
          </a:p>
          <a:p>
            <a:pPr marL="228600" indent="-228600">
              <a:lnSpc>
                <a:spcPct val="110000"/>
              </a:lnSpc>
              <a:spcAft>
                <a:spcPts val="600"/>
              </a:spcAft>
              <a:buFont typeface="+mj-lt"/>
              <a:buAutoNum type="arabicPeriod"/>
              <a:tabLst>
                <a:tab pos="341630" algn="l"/>
                <a:tab pos="449580" algn="l"/>
              </a:tabLst>
            </a:pPr>
            <a:r>
              <a:rPr lang="nl-NL" dirty="0"/>
              <a:t>Coördinatie en continuïteit gaat gemakkelijker als het behandelteam klein is en als er geen obstakels zijn. Hoe signaleer jij eventuele belemmeringen en hoe ga je daarmee om? </a:t>
            </a:r>
            <a:endParaRPr lang="nl-NL" dirty="0">
              <a:ea typeface="Calibri" panose="020F0502020204030204"/>
              <a:cs typeface="Calibri"/>
            </a:endParaRPr>
          </a:p>
          <a:p>
            <a:pPr marL="0" indent="0">
              <a:lnSpc>
                <a:spcPct val="110000"/>
              </a:lnSpc>
              <a:spcAft>
                <a:spcPts val="600"/>
              </a:spcAft>
              <a:buFont typeface="Arial"/>
              <a:buNone/>
            </a:pPr>
            <a:endParaRPr lang="nl-NL" dirty="0">
              <a:cs typeface="Calibri"/>
            </a:endParaRPr>
          </a:p>
          <a:p>
            <a:pPr>
              <a:lnSpc>
                <a:spcPct val="110000"/>
              </a:lnSpc>
              <a:spcAft>
                <a:spcPts val="600"/>
              </a:spcAft>
            </a:pPr>
            <a:r>
              <a:rPr lang="nl-NL" dirty="0">
                <a:cs typeface="Calibri"/>
              </a:rPr>
              <a:t>Volgende dia: Vervolg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15</a:t>
            </a:fld>
            <a:endParaRPr lang="nl-NL"/>
          </a:p>
        </p:txBody>
      </p:sp>
    </p:spTree>
    <p:extLst>
      <p:ext uri="{BB962C8B-B14F-4D97-AF65-F5344CB8AC3E}">
        <p14:creationId xmlns:p14="http://schemas.microsoft.com/office/powerpoint/2010/main" val="340004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Aft>
                <a:spcPts val="600"/>
              </a:spcAft>
            </a:pPr>
            <a:r>
              <a:rPr lang="nl-NL" dirty="0"/>
              <a:t>Werkvorm: groepsgesprek</a:t>
            </a:r>
          </a:p>
          <a:p>
            <a:pPr>
              <a:lnSpc>
                <a:spcPct val="110000"/>
              </a:lnSpc>
              <a:spcAft>
                <a:spcPts val="600"/>
              </a:spcAft>
            </a:pPr>
            <a:endParaRPr lang="nl-NL" dirty="0">
              <a:cs typeface="Calibri" panose="020F0502020204030204"/>
            </a:endParaRPr>
          </a:p>
          <a:p>
            <a:pPr>
              <a:lnSpc>
                <a:spcPct val="110000"/>
              </a:lnSpc>
              <a:spcAft>
                <a:spcPts val="600"/>
              </a:spcAft>
            </a:pPr>
            <a:r>
              <a:rPr lang="nl-NL" dirty="0">
                <a:cs typeface="Calibri" panose="020F0502020204030204"/>
              </a:rPr>
              <a:t>Inhoud:</a:t>
            </a:r>
          </a:p>
          <a:p>
            <a:pPr>
              <a:lnSpc>
                <a:spcPct val="110000"/>
              </a:lnSpc>
              <a:spcAft>
                <a:spcPts val="600"/>
              </a:spcAft>
            </a:pPr>
            <a:r>
              <a:rPr lang="nl-NL" dirty="0"/>
              <a:t>Ga in kleine groepjes met elkaar in gesprek aan de hand van de volgende reflectievragen. Deelnemers kunnen ook zelf vragen aandragen. </a:t>
            </a:r>
          </a:p>
          <a:p>
            <a:pPr>
              <a:lnSpc>
                <a:spcPct val="110000"/>
              </a:lnSpc>
              <a:spcAft>
                <a:spcPts val="600"/>
              </a:spcAft>
            </a:pPr>
            <a:endParaRPr lang="en-US" dirty="0"/>
          </a:p>
          <a:p>
            <a:pPr marL="0" indent="0">
              <a:buNone/>
            </a:pPr>
            <a:r>
              <a:rPr lang="nl-NL" dirty="0"/>
              <a:t>Voorbeeld reflectievragen:  </a:t>
            </a:r>
          </a:p>
          <a:p>
            <a:pPr marL="342900" lvl="0" indent="-342900">
              <a:buFont typeface="+mj-lt"/>
              <a:buAutoNum type="arabicPeriod" startAt="3"/>
            </a:pPr>
            <a:r>
              <a:rPr lang="nl-NL" dirty="0"/>
              <a:t>Marcella geeft in het boek als tip aan zorgverleners: “Maak eerst contact. Sluit aan daar waar je cliënten zijn. Luister eerst naar wat mensen bezighoudt, waar ze zich zorgen over maken, welke vragen ze hebben, wat ze willen en geef dan informatie die daar bij aansluit.” </a:t>
            </a:r>
          </a:p>
          <a:p>
            <a:pPr marL="630900" lvl="1" indent="-342900">
              <a:buFont typeface="+mj-lt"/>
              <a:buAutoNum type="alphaLcParenR"/>
            </a:pPr>
            <a:r>
              <a:rPr lang="nl-NL" dirty="0"/>
              <a:t>Hoe zou jij dit doen en hoe kun je ervoor zorgen dat de zorg goed georganiseerd wordt op basis van wat voor patiënten en naasten belangrijk is?</a:t>
            </a:r>
          </a:p>
          <a:p>
            <a:pPr marL="0" indent="0">
              <a:buNone/>
            </a:pPr>
            <a:endParaRPr lang="nl-NL" dirty="0"/>
          </a:p>
          <a:p>
            <a:pPr marL="0" lvl="0" indent="0">
              <a:buFont typeface="+mj-lt"/>
              <a:buNone/>
            </a:pPr>
            <a:r>
              <a:rPr lang="nl-NL" dirty="0"/>
              <a:t>4.     Ben geeft in het boek vragen mee die een zorgverlener kan stellen aan een patiënt:</a:t>
            </a:r>
          </a:p>
          <a:p>
            <a:pPr marL="630900" lvl="1" indent="-342900">
              <a:buFont typeface="+mj-lt"/>
              <a:buAutoNum type="alphaLcParenR"/>
            </a:pPr>
            <a:r>
              <a:rPr lang="nl-NL" dirty="0"/>
              <a:t>Zijn er momenteel losse eindjes in alle dingen die je moet doen vanwege je ziekte en behandeling?</a:t>
            </a:r>
          </a:p>
          <a:p>
            <a:pPr marL="630900" lvl="1" indent="-342900">
              <a:buFont typeface="+mj-lt"/>
              <a:buAutoNum type="alphaLcParenR"/>
            </a:pPr>
            <a:r>
              <a:rPr lang="nl-NL" dirty="0"/>
              <a:t>Wat zijn de dingen die niemand aan je vraagt maar die jou hoog zitten?</a:t>
            </a:r>
          </a:p>
          <a:p>
            <a:pPr marL="630900" lvl="1" indent="-342900">
              <a:buFont typeface="+mj-lt"/>
              <a:buAutoNum type="alphaLcParenR"/>
            </a:pPr>
            <a:r>
              <a:rPr lang="nl-NL" dirty="0"/>
              <a:t>Wat hindert je vooral bij wat wij vanuit de medische hoek allemaal van je vragen?</a:t>
            </a:r>
          </a:p>
          <a:p>
            <a:pPr marL="630900" lvl="1" indent="-342900">
              <a:buFont typeface="+mj-lt"/>
              <a:buAutoNum type="alphaLcParenR"/>
            </a:pPr>
            <a:r>
              <a:rPr lang="nl-NL" dirty="0"/>
              <a:t>Wat is thuis, als jullie op jezelf aangewezen zijn, het lastigste? </a:t>
            </a:r>
          </a:p>
          <a:p>
            <a:pPr marL="630900" lvl="1" indent="-342900">
              <a:buFont typeface="+mj-lt"/>
              <a:buAutoNum type="alphaLcParenR"/>
            </a:pPr>
            <a:r>
              <a:rPr lang="nl-NL" dirty="0"/>
              <a:t>Welke van deze (of andere) vragen zou jij (vaker) willen stellen?</a:t>
            </a:r>
          </a:p>
          <a:p>
            <a:pPr marL="0" indent="0">
              <a:lnSpc>
                <a:spcPct val="110000"/>
              </a:lnSpc>
              <a:spcAft>
                <a:spcPts val="600"/>
              </a:spcAft>
              <a:buFont typeface="Arial"/>
              <a:buNone/>
            </a:pPr>
            <a:endParaRPr lang="nl-NL" dirty="0"/>
          </a:p>
          <a:p>
            <a:pPr>
              <a:lnSpc>
                <a:spcPct val="110000"/>
              </a:lnSpc>
              <a:spcAft>
                <a:spcPts val="600"/>
              </a:spcAft>
            </a:pPr>
            <a:r>
              <a:rPr lang="nl-NL" dirty="0"/>
              <a:t>Volgende dia: Plenaire terugkopp</a:t>
            </a:r>
            <a:r>
              <a:rPr lang="nl-NL" dirty="0">
                <a:cs typeface="Calibri"/>
              </a:rPr>
              <a:t>eling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16</a:t>
            </a:fld>
            <a:endParaRPr lang="nl-NL"/>
          </a:p>
        </p:txBody>
      </p:sp>
    </p:spTree>
    <p:extLst>
      <p:ext uri="{BB962C8B-B14F-4D97-AF65-F5344CB8AC3E}">
        <p14:creationId xmlns:p14="http://schemas.microsoft.com/office/powerpoint/2010/main" val="2949961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trainer vraagt terugkoppeling van deelnemers. Bijvoorbeeld 1 persoon per groepje koppelt plenair terug. Of elke deelnemer geeft in 1 zin een terugkoppeling over het belangrijkste inzicht</a:t>
            </a:r>
          </a:p>
          <a:p>
            <a:endParaRPr lang="nl-NL">
              <a:cs typeface="Calibri"/>
            </a:endParaRPr>
          </a:p>
          <a:p>
            <a:r>
              <a:rPr lang="nl-NL">
                <a:cs typeface="Calibri"/>
              </a:rPr>
              <a:t>Inhoud: Bespreek plenair de inzichten die de deelnemers hebben opgedaan. Waar zijn ze achter gekomen? Wat zal je de volgende keer anders aanpakken? </a:t>
            </a:r>
          </a:p>
          <a:p>
            <a:endParaRPr lang="nl-NL">
              <a:cs typeface="Calibri"/>
            </a:endParaRPr>
          </a:p>
          <a:p>
            <a:r>
              <a:rPr lang="nl-NL">
                <a:cs typeface="Calibri"/>
              </a:rPr>
              <a:t>Zijn er nog vragen die niet aan de orde zijn gekomen? Kan iedereen zo verder? </a:t>
            </a:r>
          </a:p>
          <a:p>
            <a:endParaRPr lang="nl-NL">
              <a:cs typeface="Calibri"/>
            </a:endParaRPr>
          </a:p>
          <a:p>
            <a:r>
              <a:rPr lang="nl-NL">
                <a:cs typeface="Calibri"/>
              </a:rPr>
              <a:t>Ga ten slotte nog in op de leerdoelen die aan het begin van de workshop voorbij zijn gekomen. Zijn deze behaald? Bijvoorbeeld met de stoplichtmethode groen (geheel bereikt), oranje (gedeeltelijk bereikt), rood (niet bereikt). Deelnemers kunnen een kaartje opsteken om dit aan te geven. Of met cijfers (1 tot 5), aantal vingers opsteken in hoeverre de leerdoelen zijn bereikt.</a:t>
            </a:r>
          </a:p>
          <a:p>
            <a:endParaRPr lang="nl-NL">
              <a:cs typeface="Calibri"/>
            </a:endParaRPr>
          </a:p>
          <a:p>
            <a:r>
              <a:rPr lang="nl-NL">
                <a:cs typeface="Calibri"/>
              </a:rPr>
              <a:t>Volgende dia: Meer informatie</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17</a:t>
            </a:fld>
            <a:endParaRPr lang="nl-NL"/>
          </a:p>
        </p:txBody>
      </p:sp>
    </p:spTree>
    <p:extLst>
      <p:ext uri="{BB962C8B-B14F-4D97-AF65-F5344CB8AC3E}">
        <p14:creationId xmlns:p14="http://schemas.microsoft.com/office/powerpoint/2010/main" val="1781410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panose="020F0502020204030204"/>
                <a:cs typeface="Calibri" panose="020F0502020204030204"/>
              </a:rPr>
              <a:t>Meer informatie is te vinden via deze links. </a:t>
            </a:r>
          </a:p>
          <a:p>
            <a:endParaRPr lang="nl-NL">
              <a:cs typeface="Calibri"/>
            </a:endParaRPr>
          </a:p>
          <a:p>
            <a:r>
              <a:rPr lang="nl-NL"/>
              <a:t>Volgende dia: Afsluiting</a:t>
            </a:r>
            <a:endParaRPr lang="nl-NL">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18</a:t>
            </a:fld>
            <a:endParaRPr lang="nl-NL"/>
          </a:p>
        </p:txBody>
      </p:sp>
    </p:spTree>
    <p:extLst>
      <p:ext uri="{BB962C8B-B14F-4D97-AF65-F5344CB8AC3E}">
        <p14:creationId xmlns:p14="http://schemas.microsoft.com/office/powerpoint/2010/main" val="165228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19</a:t>
            </a:fld>
            <a:endParaRPr lang="nl-NL"/>
          </a:p>
        </p:txBody>
      </p:sp>
    </p:spTree>
    <p:extLst>
      <p:ext uri="{BB962C8B-B14F-4D97-AF65-F5344CB8AC3E}">
        <p14:creationId xmlns:p14="http://schemas.microsoft.com/office/powerpoint/2010/main" val="74205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cs typeface="Calibri"/>
              </a:rPr>
              <a:t>Openingsdia</a:t>
            </a:r>
            <a:r>
              <a:rPr lang="nl-NL">
                <a:cs typeface="Calibri"/>
              </a:rPr>
              <a:t> </a:t>
            </a:r>
          </a:p>
          <a:p>
            <a:endParaRPr lang="nl-NL">
              <a:cs typeface="Calibri"/>
            </a:endParaRPr>
          </a:p>
          <a:p>
            <a:r>
              <a:rPr lang="nl-NL">
                <a:cs typeface="Calibri"/>
              </a:rPr>
              <a:t>Volgende dia: Inleiding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2</a:t>
            </a:fld>
            <a:endParaRPr lang="nl-NL"/>
          </a:p>
        </p:txBody>
      </p:sp>
    </p:spTree>
    <p:extLst>
      <p:ext uri="{BB962C8B-B14F-4D97-AF65-F5344CB8AC3E}">
        <p14:creationId xmlns:p14="http://schemas.microsoft.com/office/powerpoint/2010/main" val="179956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kort toelichten</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cs typeface="Calibri"/>
              </a:rPr>
              <a:t>Inhoud: In deze workshop gaan we aan de slag met het thema </a:t>
            </a:r>
            <a:r>
              <a:rPr lang="nl-NL"/>
              <a:t>Coördinatie en Continuïteit. Coördinatie en Continuïteit </a:t>
            </a:r>
            <a:r>
              <a:rPr lang="nl-NL" sz="1800" b="0" i="0">
                <a:solidFill>
                  <a:srgbClr val="000000"/>
                </a:solidFill>
                <a:effectLst/>
                <a:latin typeface="Calibri" panose="020F0502020204030204" pitchFamily="34" charset="0"/>
              </a:rPr>
              <a:t>is één van de acht essenties van het </a:t>
            </a:r>
            <a:r>
              <a:rPr lang="nl-NL" sz="1800">
                <a:hlinkClick r:id="rId3"/>
              </a:rPr>
              <a:t>Kwaliteitskader palliatieve zorg Nederland</a:t>
            </a:r>
            <a:r>
              <a:rPr lang="nl-NL" sz="1800"/>
              <a:t> (zie </a:t>
            </a:r>
            <a:r>
              <a:rPr lang="nl-NL" sz="2800">
                <a:hlinkClick r:id="rId4"/>
              </a:rPr>
              <a:t>Kwaliteitskader palliatieve zorg Nederland – </a:t>
            </a:r>
            <a:r>
              <a:rPr lang="nl-NL" sz="2800" err="1">
                <a:hlinkClick r:id="rId4"/>
              </a:rPr>
              <a:t>Palliaweb</a:t>
            </a:r>
            <a:r>
              <a:rPr lang="nl-NL" sz="2800"/>
              <a:t>)</a:t>
            </a:r>
            <a:endParaRPr lang="nl-NL"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cs typeface="Calibri"/>
            </a:endParaRPr>
          </a:p>
          <a:p>
            <a:r>
              <a:rPr lang="nl-NL">
                <a:cs typeface="Calibri"/>
              </a:rPr>
              <a:t>Achtergrond: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Aanvullend op het boek ‘In gesprek over leven en het einde’ en de bijbehorende podcastreeks, zijn acht workshops ontwikkeld. De workshops zijn gekoppeld aan de acht essenties van het Kwaliteitskader palliatieve zorg Nederland. Het Kwaliteitskader geeft zorgverleners en zorgorganisaties een eenduidig beeld van wat verstaan wordt onder goede palliatieve zorg en helpt bij het ontwikkelen van beleid op dit gebied. In iedere workshop staat één essentie uit het Kwaliteitskader centraal.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cs typeface="Calibri"/>
            </a:endParaRPr>
          </a:p>
          <a:p>
            <a:r>
              <a:rPr lang="nl-NL"/>
              <a:t>Het doel van deze workshops haakt aan de doelstelling van het Kwaliteitskader, namelijk het verbeteren van de palliatieve zorgverlening vanuit de beleving van de patiënt en zijn naaste(n). </a:t>
            </a:r>
            <a:r>
              <a:rPr lang="nl-NL">
                <a:cs typeface="Calibri"/>
              </a:rPr>
              <a:t>Iedereen welkom heten; kort voorstel rondje indien nodig. </a:t>
            </a:r>
          </a:p>
          <a:p>
            <a:endParaRPr lang="nl-NL">
              <a:cs typeface="Calibri"/>
            </a:endParaRPr>
          </a:p>
          <a:p>
            <a:r>
              <a:rPr lang="nl-NL">
                <a:cs typeface="Calibri"/>
              </a:rPr>
              <a:t>Volgende dia: Programma</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3</a:t>
            </a:fld>
            <a:endParaRPr lang="nl-NL"/>
          </a:p>
        </p:txBody>
      </p:sp>
    </p:spTree>
    <p:extLst>
      <p:ext uri="{BB962C8B-B14F-4D97-AF65-F5344CB8AC3E}">
        <p14:creationId xmlns:p14="http://schemas.microsoft.com/office/powerpoint/2010/main" val="37335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Werkvorm: korte toelichting door trainer</a:t>
            </a:r>
            <a:endParaRPr lang="en-US"/>
          </a:p>
          <a:p>
            <a:r>
              <a:rPr lang="nl-NL">
                <a:cs typeface="Calibri"/>
              </a:rPr>
              <a:t>Inhoud: Bespreek wat we deze workshop allemaal gaan doen. Deze workshop gaat dus in op de essentie </a:t>
            </a:r>
            <a:r>
              <a:rPr lang="nl-NL"/>
              <a:t>Coördinatie en Continuïteit</a:t>
            </a:r>
            <a:r>
              <a:rPr lang="nl-NL">
                <a:cs typeface="Calibri"/>
              </a:rPr>
              <a:t>. Jullie krijgen eerst inhoudelijke uitleg, dan gaan jullie zelf aan de slag en ten slotte zullen we reflecteren op ons eigen handelen</a:t>
            </a:r>
          </a:p>
          <a:p>
            <a:endParaRPr lang="nl-NL"/>
          </a:p>
          <a:p>
            <a:r>
              <a:rPr lang="nl-NL"/>
              <a:t>Volgende dia: Voorstelronde</a:t>
            </a:r>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4</a:t>
            </a:fld>
            <a:endParaRPr lang="nl-NL"/>
          </a:p>
        </p:txBody>
      </p:sp>
    </p:spTree>
    <p:extLst>
      <p:ext uri="{BB962C8B-B14F-4D97-AF65-F5344CB8AC3E}">
        <p14:creationId xmlns:p14="http://schemas.microsoft.com/office/powerpoint/2010/main" val="153656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Werkvorm: korte toelichting door trainer &amp; inbreng van deelnemers</a:t>
            </a:r>
            <a:endParaRPr lang="en-US"/>
          </a:p>
          <a:p>
            <a:r>
              <a:rPr lang="nl-NL">
                <a:cs typeface="Calibri"/>
              </a:rPr>
              <a:t>Inhoud: Iedereen stelt zichzelf kort voor. </a:t>
            </a:r>
          </a:p>
          <a:p>
            <a:endParaRPr lang="nl-NL"/>
          </a:p>
          <a:p>
            <a:r>
              <a:rPr lang="nl-NL"/>
              <a:t>Volgende dia: Leerdoelen</a:t>
            </a:r>
            <a:endParaRPr lang="nl-NL">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5</a:t>
            </a:fld>
            <a:endParaRPr lang="nl-NL"/>
          </a:p>
        </p:txBody>
      </p:sp>
    </p:spTree>
    <p:extLst>
      <p:ext uri="{BB962C8B-B14F-4D97-AF65-F5344CB8AC3E}">
        <p14:creationId xmlns:p14="http://schemas.microsoft.com/office/powerpoint/2010/main" val="350879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Werkvorm: korte toelichting door trainer &amp; inbreng van deelnemers</a:t>
            </a:r>
            <a:endParaRPr lang="en-US"/>
          </a:p>
          <a:p>
            <a:r>
              <a:rPr lang="nl-NL">
                <a:cs typeface="Calibri"/>
              </a:rPr>
              <a:t>Inhoud: De leerdoelen hangen samen met de programmaonderdelen. De deelnemers hebben ter voorbereiding leerpunten opgeschreven voor deze workshop. Komen deze overeen met de genoemde leerdoelen? Zijn er nog aanvullende leerdoelen, wensen of vragen?</a:t>
            </a:r>
          </a:p>
          <a:p>
            <a:endParaRPr lang="nl-NL"/>
          </a:p>
          <a:p>
            <a:r>
              <a:rPr lang="nl-NL"/>
              <a:t>Volgende dia: Wat is coördinatie en continuïteit?</a:t>
            </a:r>
            <a:endParaRPr lang="nl-NL">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6</a:t>
            </a:fld>
            <a:endParaRPr lang="nl-NL"/>
          </a:p>
        </p:txBody>
      </p:sp>
    </p:spTree>
    <p:extLst>
      <p:ext uri="{BB962C8B-B14F-4D97-AF65-F5344CB8AC3E}">
        <p14:creationId xmlns:p14="http://schemas.microsoft.com/office/powerpoint/2010/main" val="403195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inbreng deelnemers</a:t>
            </a:r>
          </a:p>
          <a:p>
            <a:endParaRPr lang="nl-NL" dirty="0">
              <a:cs typeface="Calibri"/>
            </a:endParaRPr>
          </a:p>
          <a:p>
            <a:pPr>
              <a:lnSpc>
                <a:spcPct val="110000"/>
              </a:lnSpc>
            </a:pPr>
            <a:r>
              <a:rPr lang="nl-NL" dirty="0">
                <a:cs typeface="Calibri"/>
              </a:rPr>
              <a:t>Inhoud: </a:t>
            </a:r>
          </a:p>
          <a:p>
            <a:pPr>
              <a:lnSpc>
                <a:spcPct val="110000"/>
              </a:lnSpc>
            </a:pPr>
            <a:r>
              <a:rPr lang="nl-NL" i="0" dirty="0">
                <a:cs typeface="Calibri"/>
              </a:rPr>
              <a:t>Deelnemers denken elk voor zich na over wat zij verstaan onder </a:t>
            </a:r>
            <a:r>
              <a:rPr lang="nl-NL" dirty="0"/>
              <a:t>coördinatie en continuïteit</a:t>
            </a:r>
            <a:r>
              <a:rPr lang="nl-NL" i="0" dirty="0">
                <a:cs typeface="Calibri"/>
              </a:rPr>
              <a:t>. Deelnemers bespreken dit vervolgens kort (5-10 min), bijvoorbeeld in tweetallen.</a:t>
            </a:r>
          </a:p>
          <a:p>
            <a:pPr>
              <a:lnSpc>
                <a:spcPct val="110000"/>
              </a:lnSpc>
            </a:pPr>
            <a:endParaRPr lang="nl-NL" dirty="0">
              <a:cs typeface="Calibri"/>
            </a:endParaRPr>
          </a:p>
          <a:p>
            <a:pPr>
              <a:lnSpc>
                <a:spcPct val="110000"/>
              </a:lnSpc>
            </a:pPr>
            <a:r>
              <a:rPr lang="nl-NL" i="0" dirty="0">
                <a:cs typeface="Calibri"/>
              </a:rPr>
              <a:t>Deelnemers bespreken dit vervolgens kort (5-10 min), bijvoorbeeld in tweetallen.</a:t>
            </a:r>
            <a:endParaRPr lang="nl-NL" dirty="0">
              <a:ea typeface="Calibri"/>
              <a:cs typeface="Calibri"/>
            </a:endParaRPr>
          </a:p>
          <a:p>
            <a:pPr>
              <a:lnSpc>
                <a:spcPct val="110000"/>
              </a:lnSpc>
            </a:pPr>
            <a:endParaRPr lang="nl-NL" i="0" dirty="0">
              <a:ea typeface="Calibri"/>
              <a:cs typeface="Calibri"/>
            </a:endParaRPr>
          </a:p>
          <a:p>
            <a:pPr>
              <a:lnSpc>
                <a:spcPct val="110000"/>
              </a:lnSpc>
              <a:defRPr/>
            </a:pPr>
            <a:r>
              <a:rPr lang="nl-NL" dirty="0"/>
              <a:t>Check welke hulpmiddelen nu door zorgverleners worden ingezet en met welke reden er binnen de afdeling/organisatie voor de betreffende hulpmiddelen is gekozen. Zijn deze nog actueel of zouden andere hulpmiddelen beter kunnen aansluiten? </a:t>
            </a:r>
            <a:r>
              <a:rPr lang="nl-NL"/>
              <a:t>Door dit vooraf aan de training af te stemmen weten docenten en zorgverleners welk hulpmiddel leidend is en waarom.</a:t>
            </a:r>
            <a:endParaRPr lang="nl-NL">
              <a:ea typeface="Calibri"/>
              <a:cs typeface="Calibri"/>
            </a:endParaRPr>
          </a:p>
          <a:p>
            <a:pPr>
              <a:lnSpc>
                <a:spcPct val="110000"/>
              </a:lnSpc>
            </a:pPr>
            <a:endParaRPr lang="nl-NL" dirty="0">
              <a:cs typeface="Calibri"/>
            </a:endParaRPr>
          </a:p>
          <a:p>
            <a:pPr>
              <a:lnSpc>
                <a:spcPct val="110000"/>
              </a:lnSpc>
            </a:pPr>
            <a:r>
              <a:rPr lang="nl-NL" dirty="0"/>
              <a:t>Volgende dia: Animatie coördinatie en continuïteit</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7</a:t>
            </a:fld>
            <a:endParaRPr lang="nl-NL"/>
          </a:p>
        </p:txBody>
      </p:sp>
    </p:spTree>
    <p:extLst>
      <p:ext uri="{BB962C8B-B14F-4D97-AF65-F5344CB8AC3E}">
        <p14:creationId xmlns:p14="http://schemas.microsoft.com/office/powerpoint/2010/main" val="166615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panose="020F0502020204030204"/>
              </a:rPr>
              <a:t>Werkvorm: animatie coördinatie en continuïteit tonen door trainer</a:t>
            </a:r>
          </a:p>
          <a:p>
            <a:r>
              <a:rPr lang="nl-NL">
                <a:cs typeface="Calibri" panose="020F0502020204030204"/>
              </a:rPr>
              <a:t>Inhoud: De animatie geeft een korte samenvatting van coördinatie en continuïteit</a:t>
            </a:r>
          </a:p>
          <a:p>
            <a:endParaRPr lang="nl-NL">
              <a:cs typeface="Calibri" panose="020F0502020204030204"/>
            </a:endParaRPr>
          </a:p>
          <a:p>
            <a:r>
              <a:rPr lang="nl-NL" sz="1200" u="sng"/>
              <a:t>https://www.youtube.com/watch?v=8HQR9zbgqf8</a:t>
            </a:r>
          </a:p>
          <a:p>
            <a:endParaRPr lang="nl-NL">
              <a:cs typeface="Calibri" panose="020F0502020204030204"/>
            </a:endParaRPr>
          </a:p>
          <a:p>
            <a:r>
              <a:rPr lang="nl-NL">
                <a:cs typeface="Calibri" panose="020F0502020204030204"/>
              </a:rPr>
              <a:t>Volgende dia: Essentie coördinatie en continuïteit</a:t>
            </a: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8</a:t>
            </a:fld>
            <a:endParaRPr lang="nl-NL"/>
          </a:p>
        </p:txBody>
      </p:sp>
    </p:spTree>
    <p:extLst>
      <p:ext uri="{BB962C8B-B14F-4D97-AF65-F5344CB8AC3E}">
        <p14:creationId xmlns:p14="http://schemas.microsoft.com/office/powerpoint/2010/main" val="812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korte toelichting door trainer</a:t>
            </a:r>
          </a:p>
          <a:p>
            <a:pPr>
              <a:lnSpc>
                <a:spcPct val="110000"/>
              </a:lnSpc>
            </a:pPr>
            <a:r>
              <a:rPr lang="nl-NL" dirty="0">
                <a:cs typeface="Calibri"/>
              </a:rPr>
              <a:t>Inhoud: </a:t>
            </a:r>
            <a:endParaRPr lang="nl-NL" i="1" dirty="0"/>
          </a:p>
          <a:p>
            <a:pPr>
              <a:lnSpc>
                <a:spcPct val="110000"/>
              </a:lnSpc>
            </a:pPr>
            <a:r>
              <a:rPr lang="nl-NL" dirty="0">
                <a:cs typeface="Calibri"/>
              </a:rPr>
              <a:t>Goede kwaliteit van palliatieve zorg vraagt coördinatie en continuïteit van zorg, en met kennis van zaken vooruit plannen en organiseren. Een uitdaging hierin is het afstemmen van zorg en ondersteuning tussen meerdere zorgverleners in diverse zorgsettingen. Het is daarom belangrijk om rondom de patiënt en zijn naasten een persoonlijk team van zorgverleners te vormen, dat afgestemd is op zijn wensen en behoeften en op ieder moment beschikbaar is. Uit dit team van zorgverleners wordt één eerstverantwoordelijke zorgverlener aangewezen die het aanspreekpunt is voor het gehele team, én de patiënt en zijn naasten. Op die manier kan de patiënt met zijn naasten zo goed mogelijk regie houden over het eigen leven. </a:t>
            </a:r>
          </a:p>
          <a:p>
            <a:pPr>
              <a:lnSpc>
                <a:spcPct val="110000"/>
              </a:lnSpc>
            </a:pPr>
            <a:endParaRPr lang="nl-NL" dirty="0">
              <a:cs typeface="Calibri"/>
            </a:endParaRPr>
          </a:p>
          <a:p>
            <a:pPr>
              <a:lnSpc>
                <a:spcPct val="110000"/>
              </a:lnSpc>
            </a:pPr>
            <a:r>
              <a:rPr lang="nl-NL" dirty="0">
                <a:cs typeface="Calibri"/>
              </a:rPr>
              <a:t>Geef met behulp van bovenstaande tekst aan wat </a:t>
            </a:r>
            <a:r>
              <a:rPr lang="nl-NL" sz="1200" dirty="0"/>
              <a:t>Coördinatie en continuïteit </a:t>
            </a:r>
            <a:r>
              <a:rPr lang="nl-NL" dirty="0">
                <a:cs typeface="Calibri"/>
              </a:rPr>
              <a:t>in de palliatieve fase inhoudt. Licht ook de koppeling met het Kwaliteitskader toe. Begrijpt iedereen wat </a:t>
            </a:r>
            <a:r>
              <a:rPr lang="nl-NL" sz="1200" dirty="0"/>
              <a:t>Coördinatie en continuïteit</a:t>
            </a:r>
            <a:r>
              <a:rPr lang="nl-NL" dirty="0">
                <a:cs typeface="Calibri"/>
              </a:rPr>
              <a:t> de palliatieve fase inhoudt? </a:t>
            </a:r>
            <a:endParaRPr lang="nl-NL" dirty="0"/>
          </a:p>
          <a:p>
            <a:endParaRPr lang="nl-NL" dirty="0">
              <a:cs typeface="Calibri"/>
            </a:endParaRPr>
          </a:p>
          <a:p>
            <a:r>
              <a:rPr lang="nl-NL" dirty="0">
                <a:cs typeface="Calibri"/>
              </a:rPr>
              <a:t>Volgende dia: Kwaliteitskader</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9</a:t>
            </a:fld>
            <a:endParaRPr lang="nl-NL"/>
          </a:p>
        </p:txBody>
      </p:sp>
    </p:spTree>
    <p:extLst>
      <p:ext uri="{BB962C8B-B14F-4D97-AF65-F5344CB8AC3E}">
        <p14:creationId xmlns:p14="http://schemas.microsoft.com/office/powerpoint/2010/main" val="3472588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bg1"/>
        </a:solidFill>
        <a:effectLst/>
      </p:bgPr>
    </p:bg>
    <p:spTree>
      <p:nvGrpSpPr>
        <p:cNvPr id="1" name=""/>
        <p:cNvGrpSpPr/>
        <p:nvPr/>
      </p:nvGrpSpPr>
      <p:grpSpPr>
        <a:xfrm>
          <a:off x="0" y="0"/>
          <a:ext cx="0" cy="0"/>
          <a:chOff x="0" y="0"/>
          <a:chExt cx="0" cy="0"/>
        </a:xfrm>
      </p:grpSpPr>
      <p:sp>
        <p:nvSpPr>
          <p:cNvPr id="14" name="Vrije vorm 7">
            <a:extLst>
              <a:ext uri="{FF2B5EF4-FFF2-40B4-BE49-F238E27FC236}">
                <a16:creationId xmlns:a16="http://schemas.microsoft.com/office/drawing/2014/main" id="{054C250C-7014-6A30-B0DF-2332284BC4BC}"/>
              </a:ext>
            </a:extLst>
          </p:cNvPr>
          <p:cNvSpPr/>
          <p:nvPr userDrawn="1"/>
        </p:nvSpPr>
        <p:spPr>
          <a:xfrm>
            <a:off x="381245" y="2440"/>
            <a:ext cx="11810756" cy="58292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2257" y="21600"/>
                </a:lnTo>
                <a:cubicBezTo>
                  <a:pt x="1011" y="21600"/>
                  <a:pt x="0" y="19553"/>
                  <a:pt x="0" y="17028"/>
                </a:cubicBezTo>
                <a:lnTo>
                  <a:pt x="0" y="0"/>
                </a:lnTo>
                <a:lnTo>
                  <a:pt x="21600" y="0"/>
                </a:lnTo>
                <a:close/>
              </a:path>
            </a:pathLst>
          </a:custGeom>
          <a:solidFill>
            <a:schemeClr val="accent4"/>
          </a:solidFill>
          <a:ln w="12700">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sp>
        <p:nvSpPr>
          <p:cNvPr id="10" name="Vrije vorm 8">
            <a:extLst>
              <a:ext uri="{FF2B5EF4-FFF2-40B4-BE49-F238E27FC236}">
                <a16:creationId xmlns:a16="http://schemas.microsoft.com/office/drawing/2014/main" id="{E53B6219-9DE8-577C-BFDB-EBAD7F1E4892}"/>
              </a:ext>
            </a:extLst>
          </p:cNvPr>
          <p:cNvSpPr/>
          <p:nvPr userDrawn="1">
            <p:custDataLst>
              <p:tags r:id="rId1"/>
            </p:custDataLst>
          </p:nvPr>
        </p:nvSpPr>
        <p:spPr>
          <a:xfrm>
            <a:off x="0" y="0"/>
            <a:ext cx="756000" cy="115009"/>
          </a:xfrm>
          <a:prstGeom prst="rect">
            <a:avLst/>
          </a:prstGeom>
          <a:solidFill>
            <a:srgbClr val="183395"/>
          </a:solidFill>
          <a:ln w="12700">
            <a:noFill/>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sp>
        <p:nvSpPr>
          <p:cNvPr id="11" name="Vrije vorm 8">
            <a:extLst>
              <a:ext uri="{FF2B5EF4-FFF2-40B4-BE49-F238E27FC236}">
                <a16:creationId xmlns:a16="http://schemas.microsoft.com/office/drawing/2014/main" id="{3BE3DC18-A2BE-9C81-238F-CCB02E367227}"/>
              </a:ext>
            </a:extLst>
          </p:cNvPr>
          <p:cNvSpPr/>
          <p:nvPr userDrawn="1">
            <p:custDataLst>
              <p:tags r:id="rId2"/>
            </p:custDataLst>
          </p:nvPr>
        </p:nvSpPr>
        <p:spPr>
          <a:xfrm>
            <a:off x="698742" y="6746901"/>
            <a:ext cx="1510251" cy="115009"/>
          </a:xfrm>
          <a:prstGeom prst="rect">
            <a:avLst/>
          </a:prstGeom>
          <a:solidFill>
            <a:srgbClr val="183395"/>
          </a:solidFill>
          <a:ln w="12700">
            <a:noFill/>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pic>
        <p:nvPicPr>
          <p:cNvPr id="4" name="Logo" descr="Afbeelding met Lettertype, Graphics, tekst, schermopname&#10;&#10;Automatisch gegenereerde beschrijving">
            <a:extLst>
              <a:ext uri="{FF2B5EF4-FFF2-40B4-BE49-F238E27FC236}">
                <a16:creationId xmlns:a16="http://schemas.microsoft.com/office/drawing/2014/main" id="{7973E4B5-C9D5-B7F8-25D6-CC1CAFA036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56086" y="5951081"/>
            <a:ext cx="1512000" cy="788821"/>
          </a:xfrm>
          <a:prstGeom prst="rect">
            <a:avLst/>
          </a:prstGeom>
        </p:spPr>
      </p:pic>
      <p:sp>
        <p:nvSpPr>
          <p:cNvPr id="13" name="Ondertitel 2">
            <a:extLst>
              <a:ext uri="{FF2B5EF4-FFF2-40B4-BE49-F238E27FC236}">
                <a16:creationId xmlns:a16="http://schemas.microsoft.com/office/drawing/2014/main" id="{83F28492-FB42-A5AD-697B-5468696E072E}"/>
              </a:ext>
            </a:extLst>
          </p:cNvPr>
          <p:cNvSpPr>
            <a:spLocks noGrp="1"/>
          </p:cNvSpPr>
          <p:nvPr>
            <p:ph type="subTitle" idx="1"/>
          </p:nvPr>
        </p:nvSpPr>
        <p:spPr>
          <a:xfrm>
            <a:off x="1053388" y="3621028"/>
            <a:ext cx="10085223" cy="1655762"/>
          </a:xfrm>
        </p:spPr>
        <p:txBody>
          <a:bodyPr/>
          <a:lstStyle>
            <a:lvl1pPr marL="0" indent="0" algn="l">
              <a:lnSpc>
                <a:spcPct val="100000"/>
              </a:lnSpc>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 name="Titel 1">
            <a:extLst>
              <a:ext uri="{FF2B5EF4-FFF2-40B4-BE49-F238E27FC236}">
                <a16:creationId xmlns:a16="http://schemas.microsoft.com/office/drawing/2014/main" id="{D018ABB9-BA44-D19F-17EE-BD03141CA8E6}"/>
              </a:ext>
            </a:extLst>
          </p:cNvPr>
          <p:cNvSpPr>
            <a:spLocks noGrp="1"/>
          </p:cNvSpPr>
          <p:nvPr>
            <p:ph type="ctrTitle"/>
          </p:nvPr>
        </p:nvSpPr>
        <p:spPr>
          <a:xfrm>
            <a:off x="1053389" y="1268413"/>
            <a:ext cx="10085223" cy="2433080"/>
          </a:xfrm>
        </p:spPr>
        <p:txBody>
          <a:bodyPr anchor="b"/>
          <a:lstStyle>
            <a:lvl1pPr algn="l">
              <a:lnSpc>
                <a:spcPct val="70000"/>
              </a:lnSpc>
              <a:defRPr sz="7500" i="0">
                <a:solidFill>
                  <a:schemeClr val="tx1"/>
                </a:solidFill>
                <a:latin typeface="Poppins Light" panose="00000400000000000000" pitchFamily="2" charset="0"/>
                <a:cs typeface="Poppins Light" panose="00000400000000000000" pitchFamily="2" charset="0"/>
              </a:defRPr>
            </a:lvl1pPr>
          </a:lstStyle>
          <a:p>
            <a:r>
              <a:rPr lang="nl-NL"/>
              <a:t>Klik om stijl te bewerken</a:t>
            </a:r>
            <a:endParaRPr lang="en-US"/>
          </a:p>
        </p:txBody>
      </p:sp>
      <p:sp>
        <p:nvSpPr>
          <p:cNvPr id="26" name="Tijdelijke aanduiding voor voettekst 25">
            <a:extLst>
              <a:ext uri="{FF2B5EF4-FFF2-40B4-BE49-F238E27FC236}">
                <a16:creationId xmlns:a16="http://schemas.microsoft.com/office/drawing/2014/main" id="{78770E8A-6015-B683-ACD1-15F796C98B12}"/>
              </a:ext>
            </a:extLst>
          </p:cNvPr>
          <p:cNvSpPr>
            <a:spLocks noGrp="1"/>
          </p:cNvSpPr>
          <p:nvPr>
            <p:ph type="ftr" sz="quarter" idx="11"/>
          </p:nvPr>
        </p:nvSpPr>
        <p:spPr>
          <a:xfrm>
            <a:off x="698742" y="6234413"/>
            <a:ext cx="5397257" cy="123111"/>
          </a:xfrm>
        </p:spPr>
        <p:txBody>
          <a:bodyPr/>
          <a:lstStyle/>
          <a:p>
            <a:r>
              <a:rPr lang="nl-NL"/>
              <a:t>Invoegen &gt; Kop en voettekst</a:t>
            </a:r>
          </a:p>
        </p:txBody>
      </p:sp>
      <p:sp>
        <p:nvSpPr>
          <p:cNvPr id="27" name="Tijdelijke aanduiding voor dianummer 26">
            <a:extLst>
              <a:ext uri="{FF2B5EF4-FFF2-40B4-BE49-F238E27FC236}">
                <a16:creationId xmlns:a16="http://schemas.microsoft.com/office/drawing/2014/main" id="{5624A65A-E61D-FD0D-2356-EF75DA69FA2E}"/>
              </a:ext>
            </a:extLst>
          </p:cNvPr>
          <p:cNvSpPr>
            <a:spLocks noGrp="1"/>
          </p:cNvSpPr>
          <p:nvPr>
            <p:ph type="sldNum" sz="quarter" idx="12"/>
          </p:nvPr>
        </p:nvSpPr>
        <p:spPr>
          <a:xfrm>
            <a:off x="10843683" y="7020000"/>
            <a:ext cx="652991" cy="123111"/>
          </a:xfrm>
        </p:spPr>
        <p:txBody>
          <a:bodyPr/>
          <a:lstStyle/>
          <a:p>
            <a:fld id="{5EAD46FD-55B7-4B35-9571-DF03CD73F6D9}" type="slidenum">
              <a:rPr lang="nl-NL" smtClean="0"/>
              <a:pPr/>
              <a:t>‹nr.›</a:t>
            </a:fld>
            <a:endParaRPr lang="nl-NL"/>
          </a:p>
        </p:txBody>
      </p:sp>
    </p:spTree>
    <p:extLst>
      <p:ext uri="{BB962C8B-B14F-4D97-AF65-F5344CB8AC3E}">
        <p14:creationId xmlns:p14="http://schemas.microsoft.com/office/powerpoint/2010/main" val="238089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CA72D-F405-9503-A6C3-C5D91D8B459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596F8C6-5628-97C5-9380-6CA559F27979}"/>
              </a:ext>
            </a:extLst>
          </p:cNvPr>
          <p:cNvSpPr>
            <a:spLocks noGrp="1"/>
          </p:cNvSpPr>
          <p:nvPr>
            <p:ph sz="half" idx="1"/>
          </p:nvPr>
        </p:nvSpPr>
        <p:spPr>
          <a:xfrm>
            <a:off x="698742" y="1268413"/>
            <a:ext cx="5217258" cy="45624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B9AEEE2-59C7-389F-AD5B-DE83BEAC14FB}"/>
              </a:ext>
            </a:extLst>
          </p:cNvPr>
          <p:cNvSpPr>
            <a:spLocks noGrp="1"/>
          </p:cNvSpPr>
          <p:nvPr>
            <p:ph sz="half" idx="2"/>
          </p:nvPr>
        </p:nvSpPr>
        <p:spPr>
          <a:xfrm>
            <a:off x="6276000" y="1268413"/>
            <a:ext cx="5217258" cy="456247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9FD448EE-6A49-A60D-69A8-378A19E8E9C7}"/>
              </a:ext>
            </a:extLst>
          </p:cNvPr>
          <p:cNvSpPr>
            <a:spLocks noGrp="1"/>
          </p:cNvSpPr>
          <p:nvPr>
            <p:ph type="ftr" sz="quarter" idx="11"/>
          </p:nvPr>
        </p:nvSpPr>
        <p:spPr/>
        <p:txBody>
          <a:bodyPr/>
          <a:lstStyle/>
          <a:p>
            <a:r>
              <a:rPr lang="nl-NL"/>
              <a:t>Invoegen &gt; Kop en voettekst</a:t>
            </a:r>
          </a:p>
        </p:txBody>
      </p:sp>
      <p:sp>
        <p:nvSpPr>
          <p:cNvPr id="7" name="Tijdelijke aanduiding voor dianummer 6">
            <a:extLst>
              <a:ext uri="{FF2B5EF4-FFF2-40B4-BE49-F238E27FC236}">
                <a16:creationId xmlns:a16="http://schemas.microsoft.com/office/drawing/2014/main" id="{AAB3CAFD-CBBF-C9FF-EC35-7E357A943F87}"/>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5695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1">
    <p:bg>
      <p:bgPr>
        <a:solidFill>
          <a:schemeClr val="accent2"/>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a:xfrm>
            <a:off x="704851" y="701675"/>
            <a:ext cx="10801350" cy="449251"/>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3752BA-EA03-099A-B62C-2B34BB2150D7}"/>
              </a:ext>
            </a:extLst>
          </p:cNvPr>
          <p:cNvSpPr>
            <a:spLocks noGrp="1"/>
          </p:cNvSpPr>
          <p:nvPr>
            <p:ph idx="1"/>
          </p:nvPr>
        </p:nvSpPr>
        <p:spPr>
          <a:xfrm>
            <a:off x="704851" y="1277938"/>
            <a:ext cx="10800000" cy="45529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p:txBody>
          <a:body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732461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2">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a:xfrm>
            <a:off x="704851" y="701675"/>
            <a:ext cx="10801350" cy="449251"/>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3752BA-EA03-099A-B62C-2B34BB2150D7}"/>
              </a:ext>
            </a:extLst>
          </p:cNvPr>
          <p:cNvSpPr>
            <a:spLocks noGrp="1"/>
          </p:cNvSpPr>
          <p:nvPr>
            <p:ph idx="1"/>
          </p:nvPr>
        </p:nvSpPr>
        <p:spPr>
          <a:xfrm>
            <a:off x="704851" y="1277938"/>
            <a:ext cx="10800000" cy="45529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p:txBody>
          <a:body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754242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1">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0" name="Krul 1" descr="Middel 13@4x.png">
            <a:extLst>
              <a:ext uri="{FF2B5EF4-FFF2-40B4-BE49-F238E27FC236}">
                <a16:creationId xmlns:a16="http://schemas.microsoft.com/office/drawing/2014/main" id="{E3541024-D2D5-7C98-7938-28089FF5038D}"/>
              </a:ext>
            </a:extLst>
          </p:cNvPr>
          <p:cNvPicPr>
            <a:picLocks noChangeAspect="1"/>
          </p:cNvPicPr>
          <p:nvPr userDrawn="1"/>
        </p:nvPicPr>
        <p:blipFill>
          <a:blip r:embed="rId2"/>
          <a:srcRect/>
          <a:stretch>
            <a:fillRect/>
          </a:stretch>
        </p:blipFill>
        <p:spPr>
          <a:xfrm rot="20100000">
            <a:off x="-1596128" y="-198255"/>
            <a:ext cx="15384336" cy="6797913"/>
          </a:xfrm>
          <a:custGeom>
            <a:avLst/>
            <a:gdLst>
              <a:gd name="connsiteX0" fmla="*/ 7982361 w 15384336"/>
              <a:gd name="connsiteY0" fmla="*/ 0 h 6797913"/>
              <a:gd name="connsiteX1" fmla="*/ 15384336 w 15384336"/>
              <a:gd name="connsiteY1" fmla="*/ 3451598 h 6797913"/>
              <a:gd name="connsiteX2" fmla="*/ 15384336 w 15384336"/>
              <a:gd name="connsiteY2" fmla="*/ 6797913 h 6797913"/>
              <a:gd name="connsiteX3" fmla="*/ 0 w 15384336"/>
              <a:gd name="connsiteY3" fmla="*/ 6797913 h 6797913"/>
              <a:gd name="connsiteX4" fmla="*/ 0 w 15384336"/>
              <a:gd name="connsiteY4" fmla="*/ 5470405 h 6797913"/>
              <a:gd name="connsiteX5" fmla="*/ 2550892 w 15384336"/>
              <a:gd name="connsiteY5" fmla="*/ 0 h 67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4336" h="6797913">
                <a:moveTo>
                  <a:pt x="7982361" y="0"/>
                </a:moveTo>
                <a:lnTo>
                  <a:pt x="15384336" y="3451598"/>
                </a:lnTo>
                <a:lnTo>
                  <a:pt x="15384336" y="6797913"/>
                </a:lnTo>
                <a:lnTo>
                  <a:pt x="0" y="6797913"/>
                </a:lnTo>
                <a:lnTo>
                  <a:pt x="0" y="5470405"/>
                </a:lnTo>
                <a:lnTo>
                  <a:pt x="2550892" y="0"/>
                </a:lnTo>
                <a:close/>
              </a:path>
            </a:pathLst>
          </a:custGeom>
          <a:ln w="12700">
            <a:miter lim="400000"/>
          </a:ln>
        </p:spPr>
      </p:pic>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9CB2F7F-4870-0773-0868-7B77FA23E2C9}"/>
              </a:ext>
            </a:extLst>
          </p:cNvPr>
          <p:cNvSpPr>
            <a:spLocks noGrp="1"/>
          </p:cNvSpPr>
          <p:nvPr>
            <p:ph type="dt" sz="half" idx="10"/>
          </p:nvPr>
        </p:nvSpPr>
        <p:spPr>
          <a:xfrm>
            <a:off x="698742" y="7155460"/>
            <a:ext cx="5397257" cy="123111"/>
          </a:xfrm>
          <a:prstGeom prst="rect">
            <a:avLst/>
          </a:prstGeom>
        </p:spPr>
        <p:txBody>
          <a:bodyPr/>
          <a:lstStyle>
            <a:lvl1pPr>
              <a:defRPr>
                <a:solidFill>
                  <a:srgbClr val="151B22"/>
                </a:solidFill>
              </a:defRPr>
            </a:lvl1pPr>
          </a:lstStyle>
          <a:p>
            <a:endParaRPr lang="nl-NL"/>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a:xfrm>
            <a:off x="698742" y="7026349"/>
            <a:ext cx="5397257" cy="123111"/>
          </a:xfrm>
        </p:spPr>
        <p:txBody>
          <a:bodyPr/>
          <a:lstStyle>
            <a:lvl1pPr>
              <a:defRPr>
                <a:solidFill>
                  <a:srgbClr val="151B22"/>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a:xfrm>
            <a:off x="10843683" y="7155460"/>
            <a:ext cx="652991" cy="123111"/>
          </a:xfrm>
        </p:spPr>
        <p:txBody>
          <a:bodyPr/>
          <a:lstStyle>
            <a:lvl1pPr>
              <a:defRPr>
                <a:solidFill>
                  <a:srgbClr val="151B22"/>
                </a:solidFill>
              </a:defRPr>
            </a:lvl1pPr>
          </a:lstStyle>
          <a:p>
            <a:fld id="{5EAD46FD-55B7-4B35-9571-DF03CD73F6D9}" type="slidenum">
              <a:rPr lang="nl-NL" smtClean="0"/>
              <a:pPr/>
              <a:t>‹nr.›</a:t>
            </a:fld>
            <a:endParaRPr lang="nl-NL"/>
          </a:p>
        </p:txBody>
      </p:sp>
      <p:cxnSp>
        <p:nvCxnSpPr>
          <p:cNvPr id="12" name="Rechte verbindingslijn 11">
            <a:extLst>
              <a:ext uri="{FF2B5EF4-FFF2-40B4-BE49-F238E27FC236}">
                <a16:creationId xmlns:a16="http://schemas.microsoft.com/office/drawing/2014/main" id="{4A89147C-C9C0-83E4-F4D2-6DA4CF3C095A}"/>
              </a:ext>
            </a:extLst>
          </p:cNvPr>
          <p:cNvCxnSpPr/>
          <p:nvPr userDrawn="1"/>
        </p:nvCxnSpPr>
        <p:spPr>
          <a:xfrm>
            <a:off x="205740" y="7020000"/>
            <a:ext cx="1187958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578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2">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8" name="Afbeelding 17" descr="Middel 13@4x.png">
            <a:extLst>
              <a:ext uri="{FF2B5EF4-FFF2-40B4-BE49-F238E27FC236}">
                <a16:creationId xmlns:a16="http://schemas.microsoft.com/office/drawing/2014/main" id="{EB2A7565-5233-4D12-BC32-B5C212E6B963}"/>
              </a:ext>
            </a:extLst>
          </p:cNvPr>
          <p:cNvPicPr>
            <a:picLocks noChangeAspect="1"/>
          </p:cNvPicPr>
          <p:nvPr userDrawn="1"/>
        </p:nvPicPr>
        <p:blipFill>
          <a:blip r:embed="rId2"/>
          <a:srcRect l="36596" r="2083"/>
          <a:stretch>
            <a:fillRect/>
          </a:stretch>
        </p:blipFill>
        <p:spPr>
          <a:xfrm rot="14797860">
            <a:off x="4554036" y="-417185"/>
            <a:ext cx="9433804" cy="6797913"/>
          </a:xfrm>
          <a:custGeom>
            <a:avLst/>
            <a:gdLst>
              <a:gd name="connsiteX0" fmla="*/ 6496451 w 9433804"/>
              <a:gd name="connsiteY0" fmla="*/ 6797913 h 6797913"/>
              <a:gd name="connsiteX1" fmla="*/ 5218792 w 9433804"/>
              <a:gd name="connsiteY1" fmla="*/ 6797913 h 6797913"/>
              <a:gd name="connsiteX2" fmla="*/ 0 w 9433804"/>
              <a:gd name="connsiteY2" fmla="*/ 4542892 h 6797913"/>
              <a:gd name="connsiteX3" fmla="*/ 1962967 w 9433804"/>
              <a:gd name="connsiteY3" fmla="*/ 0 h 6797913"/>
              <a:gd name="connsiteX4" fmla="*/ 9433804 w 9433804"/>
              <a:gd name="connsiteY4" fmla="*/ 0 h 679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3804" h="6797913">
                <a:moveTo>
                  <a:pt x="6496451" y="6797913"/>
                </a:moveTo>
                <a:lnTo>
                  <a:pt x="5218792" y="6797913"/>
                </a:lnTo>
                <a:lnTo>
                  <a:pt x="0" y="4542892"/>
                </a:lnTo>
                <a:lnTo>
                  <a:pt x="1962967" y="0"/>
                </a:lnTo>
                <a:lnTo>
                  <a:pt x="9433804" y="0"/>
                </a:lnTo>
                <a:close/>
              </a:path>
            </a:pathLst>
          </a:custGeom>
          <a:ln w="12700">
            <a:miter lim="400000"/>
          </a:ln>
        </p:spPr>
      </p:pic>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9CB2F7F-4870-0773-0868-7B77FA23E2C9}"/>
              </a:ext>
            </a:extLst>
          </p:cNvPr>
          <p:cNvSpPr>
            <a:spLocks noGrp="1"/>
          </p:cNvSpPr>
          <p:nvPr>
            <p:ph type="dt" sz="half" idx="10"/>
          </p:nvPr>
        </p:nvSpPr>
        <p:spPr>
          <a:xfrm>
            <a:off x="698742" y="7155460"/>
            <a:ext cx="5397257" cy="123111"/>
          </a:xfrm>
          <a:prstGeom prst="rect">
            <a:avLst/>
          </a:prstGeom>
        </p:spPr>
        <p:txBody>
          <a:bodyPr/>
          <a:lstStyle>
            <a:lvl1pPr>
              <a:defRPr>
                <a:solidFill>
                  <a:srgbClr val="151B22"/>
                </a:solidFill>
              </a:defRPr>
            </a:lvl1pPr>
          </a:lstStyle>
          <a:p>
            <a:endParaRPr lang="nl-NL"/>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a:xfrm>
            <a:off x="698742" y="7026349"/>
            <a:ext cx="5397257" cy="123111"/>
          </a:xfrm>
        </p:spPr>
        <p:txBody>
          <a:bodyPr/>
          <a:lstStyle>
            <a:lvl1pPr>
              <a:defRPr>
                <a:solidFill>
                  <a:srgbClr val="151B22"/>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a:xfrm>
            <a:off x="10843683" y="7155460"/>
            <a:ext cx="652991" cy="123111"/>
          </a:xfrm>
        </p:spPr>
        <p:txBody>
          <a:bodyPr/>
          <a:lstStyle>
            <a:lvl1pPr>
              <a:defRPr>
                <a:solidFill>
                  <a:srgbClr val="151B22"/>
                </a:solidFill>
              </a:defRPr>
            </a:lvl1pPr>
          </a:lstStyle>
          <a:p>
            <a:fld id="{5EAD46FD-55B7-4B35-9571-DF03CD73F6D9}" type="slidenum">
              <a:rPr lang="nl-NL" smtClean="0"/>
              <a:pPr/>
              <a:t>‹nr.›</a:t>
            </a:fld>
            <a:endParaRPr lang="nl-NL"/>
          </a:p>
        </p:txBody>
      </p:sp>
      <p:cxnSp>
        <p:nvCxnSpPr>
          <p:cNvPr id="12" name="Rechte verbindingslijn 11">
            <a:extLst>
              <a:ext uri="{FF2B5EF4-FFF2-40B4-BE49-F238E27FC236}">
                <a16:creationId xmlns:a16="http://schemas.microsoft.com/office/drawing/2014/main" id="{4A89147C-C9C0-83E4-F4D2-6DA4CF3C095A}"/>
              </a:ext>
            </a:extLst>
          </p:cNvPr>
          <p:cNvCxnSpPr/>
          <p:nvPr userDrawn="1"/>
        </p:nvCxnSpPr>
        <p:spPr>
          <a:xfrm>
            <a:off x="205740" y="7020000"/>
            <a:ext cx="1187958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631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Quote of andere tekst #1">
    <p:bg>
      <p:bgPr>
        <a:solidFill>
          <a:schemeClr val="accent2"/>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24D1A33C-91A7-6E82-1C05-3187F0963DB8}"/>
              </a:ext>
            </a:extLst>
          </p:cNvPr>
          <p:cNvGrpSpPr/>
          <p:nvPr userDrawn="1"/>
        </p:nvGrpSpPr>
        <p:grpSpPr>
          <a:xfrm>
            <a:off x="381000" y="381000"/>
            <a:ext cx="11430001" cy="6096001"/>
            <a:chOff x="761999" y="781050"/>
            <a:chExt cx="22860001" cy="12192001"/>
          </a:xfrm>
          <a:solidFill>
            <a:schemeClr val="bg1"/>
          </a:solidFill>
        </p:grpSpPr>
        <p:sp>
          <p:nvSpPr>
            <p:cNvPr id="11" name="Rounded Rectangle">
              <a:extLst>
                <a:ext uri="{FF2B5EF4-FFF2-40B4-BE49-F238E27FC236}">
                  <a16:creationId xmlns:a16="http://schemas.microsoft.com/office/drawing/2014/main" id="{ED6334D9-BA79-8273-D25C-B6D236E00A05}"/>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A53F73E0-3667-B506-08D0-75AB1B57ED4F}"/>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9" name="Afbeelding 18" descr="Naamloos-3.png">
            <a:extLst>
              <a:ext uri="{FF2B5EF4-FFF2-40B4-BE49-F238E27FC236}">
                <a16:creationId xmlns:a16="http://schemas.microsoft.com/office/drawing/2014/main" id="{7CA6DD22-2100-7905-69C4-E626F699E9AC}"/>
              </a:ext>
            </a:extLst>
          </p:cNvPr>
          <p:cNvPicPr>
            <a:picLocks noChangeAspect="1"/>
          </p:cNvPicPr>
          <p:nvPr userDrawn="1"/>
        </p:nvPicPr>
        <p:blipFill>
          <a:blip r:embed="rId2"/>
          <a:srcRect l="10667" t="26895" b="26895"/>
          <a:stretch>
            <a:fillRect/>
          </a:stretch>
        </p:blipFill>
        <p:spPr>
          <a:xfrm>
            <a:off x="0" y="0"/>
            <a:ext cx="11986531" cy="6858000"/>
          </a:xfrm>
          <a:custGeom>
            <a:avLst/>
            <a:gdLst>
              <a:gd name="connsiteX0" fmla="*/ 0 w 11986531"/>
              <a:gd name="connsiteY0" fmla="*/ 0 h 6858000"/>
              <a:gd name="connsiteX1" fmla="*/ 11986531 w 11986531"/>
              <a:gd name="connsiteY1" fmla="*/ 0 h 6858000"/>
              <a:gd name="connsiteX2" fmla="*/ 11986531 w 11986531"/>
              <a:gd name="connsiteY2" fmla="*/ 6858000 h 6858000"/>
              <a:gd name="connsiteX3" fmla="*/ 0 w 119865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86531" h="6858000">
                <a:moveTo>
                  <a:pt x="0" y="0"/>
                </a:moveTo>
                <a:lnTo>
                  <a:pt x="11986531" y="0"/>
                </a:lnTo>
                <a:lnTo>
                  <a:pt x="11986531" y="6858000"/>
                </a:lnTo>
                <a:lnTo>
                  <a:pt x="0" y="6858000"/>
                </a:lnTo>
                <a:close/>
              </a:path>
            </a:pathLst>
          </a:custGeom>
          <a:ln w="12700">
            <a:miter lim="400000"/>
          </a:ln>
        </p:spPr>
      </p:pic>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881590" y="2319865"/>
            <a:ext cx="10428820" cy="2226731"/>
          </a:xfrm>
        </p:spPr>
        <p:txBody>
          <a:bodyPr anchor="ctr"/>
          <a:lstStyle>
            <a:lvl1pPr>
              <a:lnSpc>
                <a:spcPct val="100000"/>
              </a:lnSpc>
              <a:defRPr sz="3200">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37559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Quote of andere tekst #2">
    <p:bg>
      <p:bgPr>
        <a:solidFill>
          <a:schemeClr val="accent2"/>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5" name="Afbeelding 14" descr="Naamloos-3.png">
            <a:extLst>
              <a:ext uri="{FF2B5EF4-FFF2-40B4-BE49-F238E27FC236}">
                <a16:creationId xmlns:a16="http://schemas.microsoft.com/office/drawing/2014/main" id="{B95E1273-4813-EAB6-1B48-2EE026CB7D58}"/>
              </a:ext>
            </a:extLst>
          </p:cNvPr>
          <p:cNvPicPr>
            <a:picLocks noChangeAspect="1"/>
          </p:cNvPicPr>
          <p:nvPr userDrawn="1"/>
        </p:nvPicPr>
        <p:blipFill>
          <a:blip r:embed="rId2"/>
          <a:srcRect t="34380" r="9136" b="19410"/>
          <a:stretch>
            <a:fillRect/>
          </a:stretch>
        </p:blipFill>
        <p:spPr>
          <a:xfrm flipH="1">
            <a:off x="0" y="1"/>
            <a:ext cx="12192001" cy="6857999"/>
          </a:xfrm>
          <a:custGeom>
            <a:avLst/>
            <a:gdLst>
              <a:gd name="connsiteX0" fmla="*/ 12192001 w 12192001"/>
              <a:gd name="connsiteY0" fmla="*/ 0 h 6857999"/>
              <a:gd name="connsiteX1" fmla="*/ 0 w 12192001"/>
              <a:gd name="connsiteY1" fmla="*/ 0 h 6857999"/>
              <a:gd name="connsiteX2" fmla="*/ 0 w 12192001"/>
              <a:gd name="connsiteY2" fmla="*/ 6857999 h 6857999"/>
              <a:gd name="connsiteX3" fmla="*/ 12192001 w 1219200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1" h="6857999">
                <a:moveTo>
                  <a:pt x="12192001" y="0"/>
                </a:moveTo>
                <a:lnTo>
                  <a:pt x="0" y="0"/>
                </a:lnTo>
                <a:lnTo>
                  <a:pt x="0" y="6857999"/>
                </a:lnTo>
                <a:lnTo>
                  <a:pt x="12192001" y="6857999"/>
                </a:lnTo>
                <a:close/>
              </a:path>
            </a:pathLst>
          </a:custGeom>
          <a:ln w="12700">
            <a:miter lim="400000"/>
          </a:ln>
        </p:spPr>
      </p:pic>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881590" y="2319865"/>
            <a:ext cx="10428820" cy="2226731"/>
          </a:xfrm>
        </p:spPr>
        <p:txBody>
          <a:bodyPr anchor="ctr"/>
          <a:lstStyle>
            <a:lvl1pPr>
              <a:lnSpc>
                <a:spcPct val="100000"/>
              </a:lnSpc>
              <a:defRPr sz="3200">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78525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Quote of andere tekst #3">
    <p:bg>
      <p:bgPr>
        <a:solidFill>
          <a:schemeClr val="accent4"/>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2641600" y="2315634"/>
            <a:ext cx="8020401" cy="2226731"/>
          </a:xfrm>
        </p:spPr>
        <p:txBody>
          <a:bodyPr anchor="ctr"/>
          <a:lstStyle>
            <a:lvl1pPr>
              <a:lnSpc>
                <a:spcPct val="100000"/>
              </a:lnSpc>
              <a:defRPr sz="3200" i="1">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848087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Quote groot">
    <p:bg>
      <p:bgPr>
        <a:solidFill>
          <a:schemeClr val="accent2"/>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3073400" y="1268413"/>
            <a:ext cx="7588600" cy="4363366"/>
          </a:xfrm>
        </p:spPr>
        <p:txBody>
          <a:bodyPr anchor="ctr"/>
          <a:lstStyle>
            <a:lvl1pPr>
              <a:lnSpc>
                <a:spcPct val="80000"/>
              </a:lnSpc>
              <a:defRPr sz="7500" i="1">
                <a:solidFill>
                  <a:schemeClr val="tx1"/>
                </a:solidFill>
              </a:defRPr>
            </a:lvl1pPr>
          </a:lstStyle>
          <a:p>
            <a:r>
              <a:rPr lang="en-US"/>
              <a:t>Highlight</a:t>
            </a:r>
            <a:br>
              <a:rPr lang="en-US"/>
            </a:br>
            <a:r>
              <a:rPr lang="en-US"/>
              <a:t>of quote</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340771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F0FBB47-71AB-BBFC-D423-FCD820372E8C}"/>
              </a:ext>
            </a:extLst>
          </p:cNvPr>
          <p:cNvSpPr>
            <a:spLocks noGrp="1"/>
          </p:cNvSpPr>
          <p:nvPr>
            <p:ph type="title"/>
          </p:nvPr>
        </p:nvSpPr>
        <p:spPr>
          <a:xfrm>
            <a:off x="704851" y="701675"/>
            <a:ext cx="10801350" cy="449251"/>
          </a:xfrm>
          <a:prstGeom prst="rect">
            <a:avLst/>
          </a:prstGeom>
        </p:spPr>
        <p:txBody>
          <a:bodyPr vert="horz" lIns="0" tIns="0" rIns="0" bIns="0" rtlCol="0" anchor="t" anchorCtr="0">
            <a:noAutofit/>
          </a:bodyPr>
          <a:lstStyle/>
          <a:p>
            <a:endParaRPr lang="nl-NL"/>
          </a:p>
        </p:txBody>
      </p:sp>
      <p:sp>
        <p:nvSpPr>
          <p:cNvPr id="3" name="Tijdelijke aanduiding voor tekst 2">
            <a:extLst>
              <a:ext uri="{FF2B5EF4-FFF2-40B4-BE49-F238E27FC236}">
                <a16:creationId xmlns:a16="http://schemas.microsoft.com/office/drawing/2014/main" id="{83019693-9F20-1377-E001-2253A89DAE3F}"/>
              </a:ext>
            </a:extLst>
          </p:cNvPr>
          <p:cNvSpPr>
            <a:spLocks noGrp="1"/>
          </p:cNvSpPr>
          <p:nvPr>
            <p:ph type="body" idx="1"/>
          </p:nvPr>
        </p:nvSpPr>
        <p:spPr>
          <a:xfrm>
            <a:off x="704851" y="1277938"/>
            <a:ext cx="10800000" cy="455295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p:txBody>
      </p:sp>
      <p:sp>
        <p:nvSpPr>
          <p:cNvPr id="5" name="Tijdelijke aanduiding voor voettekst 4">
            <a:extLst>
              <a:ext uri="{FF2B5EF4-FFF2-40B4-BE49-F238E27FC236}">
                <a16:creationId xmlns:a16="http://schemas.microsoft.com/office/drawing/2014/main" id="{646CB8D6-C636-1EA2-103F-9E3D767073D9}"/>
              </a:ext>
            </a:extLst>
          </p:cNvPr>
          <p:cNvSpPr>
            <a:spLocks noGrp="1"/>
          </p:cNvSpPr>
          <p:nvPr>
            <p:ph type="ftr" sz="quarter" idx="3"/>
          </p:nvPr>
        </p:nvSpPr>
        <p:spPr>
          <a:xfrm>
            <a:off x="698742" y="6111951"/>
            <a:ext cx="5397257" cy="123111"/>
          </a:xfrm>
          <a:prstGeom prst="rect">
            <a:avLst/>
          </a:prstGeom>
          <a:noFill/>
        </p:spPr>
        <p:txBody>
          <a:bodyPr vert="horz" lIns="0" tIns="0" rIns="0" bIns="0" rtlCol="0" anchor="ctr">
            <a:noAutofit/>
          </a:bodyPr>
          <a:lstStyle>
            <a:lvl1pPr algn="l">
              <a:defRPr sz="800">
                <a:solidFill>
                  <a:schemeClr val="tx1"/>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AA1DF7BE-799A-2297-484B-6C11C53739DF}"/>
              </a:ext>
            </a:extLst>
          </p:cNvPr>
          <p:cNvSpPr>
            <a:spLocks noGrp="1"/>
          </p:cNvSpPr>
          <p:nvPr>
            <p:ph type="sldNum" sz="quarter" idx="4"/>
          </p:nvPr>
        </p:nvSpPr>
        <p:spPr>
          <a:xfrm>
            <a:off x="10843683" y="6241062"/>
            <a:ext cx="652991" cy="123111"/>
          </a:xfrm>
          <a:prstGeom prst="rect">
            <a:avLst/>
          </a:prstGeom>
          <a:noFill/>
        </p:spPr>
        <p:txBody>
          <a:bodyPr vert="horz" lIns="0" tIns="0" rIns="0" bIns="0" rtlCol="0" anchor="ctr">
            <a:noAutofit/>
          </a:bodyPr>
          <a:lstStyle>
            <a:lvl1pPr algn="r">
              <a:defRPr sz="800">
                <a:solidFill>
                  <a:schemeClr val="tx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260304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5" r:id="rId4"/>
    <p:sldLayoutId id="2147483666" r:id="rId5"/>
    <p:sldLayoutId id="2147483661" r:id="rId6"/>
    <p:sldLayoutId id="2147483662" r:id="rId7"/>
    <p:sldLayoutId id="2147483663" r:id="rId8"/>
    <p:sldLayoutId id="2147483664" r:id="rId9"/>
    <p:sldLayoutId id="2147483667" r:id="rId10"/>
  </p:sldLayoutIdLst>
  <p:hf hdr="0" ftr="0" dt="0"/>
  <p:txStyles>
    <p:titleStyle>
      <a:lvl1pPr algn="l" defTabSz="914400" rtl="0" eaLnBrk="1" latinLnBrk="0" hangingPunct="1">
        <a:lnSpc>
          <a:spcPct val="90000"/>
        </a:lnSpc>
        <a:spcBef>
          <a:spcPct val="0"/>
        </a:spcBef>
        <a:buNone/>
        <a:defRPr sz="1500" kern="1200">
          <a:solidFill>
            <a:schemeClr val="accent2"/>
          </a:solidFill>
          <a:latin typeface="+mj-lt"/>
          <a:ea typeface="+mj-ea"/>
          <a:cs typeface="+mj-cs"/>
        </a:defRPr>
      </a:lvl1pPr>
    </p:titleStyle>
    <p:body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guide id="5" orient="horz" pos="3673" userDrawn="1">
          <p15:clr>
            <a:srgbClr val="F26B43"/>
          </p15:clr>
        </p15:guide>
        <p15:guide id="7" orient="horz" pos="436" userDrawn="1">
          <p15:clr>
            <a:srgbClr val="F26B43"/>
          </p15:clr>
        </p15:guide>
        <p15:guide id="9"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palliaweb.nl/overzichtspagina-hulpmiddelen?searchText=&amp;categoryids=692#submit-scroll-anchor" TargetMode="External"/><Relationship Id="rId3" Type="http://schemas.openxmlformats.org/officeDocument/2006/relationships/hyperlink" Target="https://palliaweb.nl/getmedia/02b81c30-d9be-4c51-83bf-deb1260ccf7b/Kwaliteitskader_web-240620.pdf" TargetMode="External"/><Relationship Id="rId7" Type="http://schemas.openxmlformats.org/officeDocument/2006/relationships/hyperlink" Target="https://palliaweb.nl/meetinstrumenten" TargetMode="External"/><Relationship Id="rId12" Type="http://schemas.openxmlformats.org/officeDocument/2006/relationships/hyperlink" Target="https://palliaweb.nl/getmedia/a99088af-e07d-4805-a3d2-829ec53eec75/Formulier_Uniform_vastleggen_proactieve_zorgplanning_richtlijn_Proactieve_Zorgplanning_1.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palliaweb.nl/zorgpraktijk/meetinstrumenten-palliatieve-zorg" TargetMode="External"/><Relationship Id="rId11" Type="http://schemas.openxmlformats.org/officeDocument/2006/relationships/hyperlink" Target="https://www.youtube.com/@stichting_pznl" TargetMode="External"/><Relationship Id="rId5" Type="http://schemas.openxmlformats.org/officeDocument/2006/relationships/hyperlink" Target="https://palliaweb.nl/zorgpraktijk/coordinatie-en-continuiteit" TargetMode="External"/><Relationship Id="rId10" Type="http://schemas.openxmlformats.org/officeDocument/2006/relationships/hyperlink" Target="https://www.youtube.com/watch?v=wCV0s0BllXQ" TargetMode="External"/><Relationship Id="rId4" Type="http://schemas.openxmlformats.org/officeDocument/2006/relationships/hyperlink" Target="https://palliaweb.nl/zorgpraktijk/kwaliteitskader-palliatieve-zorg-nederland" TargetMode="External"/><Relationship Id="rId9" Type="http://schemas.openxmlformats.org/officeDocument/2006/relationships/hyperlink" Target="https://app.springcast.fm/17076/s22-palliapodcast-samen-beslisse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Disclaimer</a:t>
            </a:r>
          </a:p>
        </p:txBody>
      </p:sp>
      <p:sp>
        <p:nvSpPr>
          <p:cNvPr id="8" name="Tijdelijke aanduiding voor inhoud 7">
            <a:extLst>
              <a:ext uri="{FF2B5EF4-FFF2-40B4-BE49-F238E27FC236}">
                <a16:creationId xmlns:a16="http://schemas.microsoft.com/office/drawing/2014/main" id="{6189840A-674E-1182-65C7-A7C014F02347}"/>
              </a:ext>
            </a:extLst>
          </p:cNvPr>
          <p:cNvSpPr>
            <a:spLocks noGrp="1"/>
          </p:cNvSpPr>
          <p:nvPr>
            <p:ph idx="1"/>
          </p:nvPr>
        </p:nvSpPr>
        <p:spPr>
          <a:xfrm>
            <a:off x="704851" y="3127840"/>
            <a:ext cx="10800000" cy="2703047"/>
          </a:xfrm>
        </p:spPr>
        <p:txBody>
          <a:bodyPr vert="horz" lIns="0" tIns="0" rIns="0" bIns="0" rtlCol="0" anchor="t">
            <a:noAutofit/>
          </a:bodyPr>
          <a:lstStyle/>
          <a:p>
            <a:pPr marL="0" indent="0">
              <a:buNone/>
            </a:pPr>
            <a:r>
              <a:rPr lang="nl-NL" sz="1800" dirty="0"/>
              <a:t>Stichting PZNL is eigenaar van alle intellectuele eigendomsrechten op de PowerPointpresentaties als onderdeel van de docentenhandreiking workshop ‘In gesprek over het leven en het einde’, inclusief het daarop vermelde logo van Stichting PZNL. Stichting PZNL aanvaardt geen aansprakelijkheid voor eventuele onjuistheden en/of onvolledigheden in de inhoud van het lesmateriaal.</a:t>
            </a:r>
          </a:p>
          <a:p>
            <a:pPr marL="0" indent="0">
              <a:buNone/>
            </a:pPr>
            <a:endParaRPr lang="nl-NL" sz="1800" dirty="0"/>
          </a:p>
          <a:p>
            <a:pPr marL="0" indent="0">
              <a:buNone/>
            </a:pPr>
            <a:r>
              <a:rPr lang="nl-NL" sz="1800" dirty="0"/>
              <a:t>Licentie: </a:t>
            </a:r>
          </a:p>
          <a:p>
            <a:pPr marL="0" indent="0">
              <a:buNone/>
            </a:pPr>
            <a:r>
              <a:rPr lang="nl-NL" sz="1800" dirty="0"/>
              <a:t>Creative </a:t>
            </a:r>
            <a:r>
              <a:rPr lang="nl-NL" sz="1800" dirty="0" err="1"/>
              <a:t>Commons</a:t>
            </a:r>
            <a:r>
              <a:rPr lang="nl-NL" sz="1800" dirty="0"/>
              <a:t>: BY-NC-SA </a:t>
            </a:r>
            <a:endParaRPr lang="nl-NL" sz="1800" dirty="0">
              <a:cs typeface="Poppins"/>
            </a:endParaRPr>
          </a:p>
          <a:p>
            <a:pPr marL="287655" indent="-287655"/>
            <a:endParaRPr lang="nl-NL" sz="1800" dirty="0">
              <a:cs typeface="Poppins"/>
            </a:endParaRP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a:t>
            </a:fld>
            <a:endParaRPr lang="nl-NL"/>
          </a:p>
        </p:txBody>
      </p:sp>
      <p:pic>
        <p:nvPicPr>
          <p:cNvPr id="2" name="Afbeelding 1">
            <a:extLst>
              <a:ext uri="{FF2B5EF4-FFF2-40B4-BE49-F238E27FC236}">
                <a16:creationId xmlns:a16="http://schemas.microsoft.com/office/drawing/2014/main" id="{872F1797-1EDE-3D71-9A1B-EBF2C363D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114" y="5220998"/>
            <a:ext cx="838200" cy="295275"/>
          </a:xfrm>
          <a:prstGeom prst="rect">
            <a:avLst/>
          </a:prstGeom>
        </p:spPr>
      </p:pic>
    </p:spTree>
    <p:extLst>
      <p:ext uri="{BB962C8B-B14F-4D97-AF65-F5344CB8AC3E}">
        <p14:creationId xmlns:p14="http://schemas.microsoft.com/office/powerpoint/2010/main" val="330729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Kwaliteitskader</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10</a:t>
            </a:fld>
            <a:endParaRPr lang="nl-NL"/>
          </a:p>
        </p:txBody>
      </p:sp>
      <p:sp>
        <p:nvSpPr>
          <p:cNvPr id="3" name="Tekstvak 2">
            <a:extLst>
              <a:ext uri="{FF2B5EF4-FFF2-40B4-BE49-F238E27FC236}">
                <a16:creationId xmlns:a16="http://schemas.microsoft.com/office/drawing/2014/main" id="{415CF7FC-3BC3-7FA5-6ACE-F1152CEC6B30}"/>
              </a:ext>
            </a:extLst>
          </p:cNvPr>
          <p:cNvSpPr txBox="1"/>
          <p:nvPr/>
        </p:nvSpPr>
        <p:spPr>
          <a:xfrm>
            <a:off x="695326" y="1362803"/>
            <a:ext cx="9123844" cy="4939814"/>
          </a:xfrm>
          <a:prstGeom prst="rect">
            <a:avLst/>
          </a:prstGeom>
          <a:noFill/>
        </p:spPr>
        <p:txBody>
          <a:bodyPr wrap="square" lIns="91440" tIns="45720" rIns="91440" bIns="45720" rtlCol="0" anchor="t">
            <a:spAutoFit/>
          </a:bodyPr>
          <a:lstStyle/>
          <a:p>
            <a:pPr>
              <a:lnSpc>
                <a:spcPct val="150000"/>
              </a:lnSpc>
            </a:pPr>
            <a:r>
              <a:rPr lang="nl-NL" sz="1800" dirty="0"/>
              <a:t>Coördinatie en continuïteit is een van de 8 essenties van het Kwaliteitskader </a:t>
            </a:r>
            <a:r>
              <a:rPr lang="nl-NL" dirty="0"/>
              <a:t>palliatieve</a:t>
            </a:r>
            <a:r>
              <a:rPr lang="nl-NL" sz="1800" dirty="0"/>
              <a:t> </a:t>
            </a:r>
            <a:r>
              <a:rPr lang="nl-NL" dirty="0"/>
              <a:t>zorg</a:t>
            </a:r>
            <a:r>
              <a:rPr lang="nl-NL" sz="1800" dirty="0"/>
              <a:t> Nederland:</a:t>
            </a:r>
          </a:p>
          <a:p>
            <a:pPr>
              <a:lnSpc>
                <a:spcPct val="150000"/>
              </a:lnSpc>
            </a:pPr>
            <a:endParaRPr lang="nl-NL"/>
          </a:p>
          <a:p>
            <a:pPr marL="450850" indent="-285750">
              <a:lnSpc>
                <a:spcPct val="150000"/>
              </a:lnSpc>
              <a:buFont typeface="Arial" panose="020B0604020202020204" pitchFamily="34" charset="0"/>
              <a:buChar char="•"/>
            </a:pPr>
            <a:r>
              <a:rPr lang="nl-NL" sz="1800" dirty="0"/>
              <a:t>Markering</a:t>
            </a:r>
            <a:endParaRPr lang="nl-NL" sz="1800">
              <a:cs typeface="Poppins"/>
            </a:endParaRPr>
          </a:p>
          <a:p>
            <a:pPr marL="450850" indent="-285750">
              <a:lnSpc>
                <a:spcPct val="150000"/>
              </a:lnSpc>
              <a:buFont typeface="Arial" panose="020B0604020202020204" pitchFamily="34" charset="0"/>
              <a:buChar char="•"/>
            </a:pPr>
            <a:r>
              <a:rPr lang="nl-NL" sz="1800" dirty="0"/>
              <a:t>Gezamenlijke besluitvorming</a:t>
            </a:r>
            <a:endParaRPr lang="nl-NL" sz="1800">
              <a:cs typeface="Poppins"/>
            </a:endParaRPr>
          </a:p>
          <a:p>
            <a:pPr marL="450850" indent="-285750">
              <a:lnSpc>
                <a:spcPct val="150000"/>
              </a:lnSpc>
              <a:buFont typeface="Arial" panose="020B0604020202020204" pitchFamily="34" charset="0"/>
              <a:buChar char="•"/>
            </a:pPr>
            <a:r>
              <a:rPr lang="nl-NL" sz="1800" dirty="0"/>
              <a:t>Proactieve zorgplanning</a:t>
            </a:r>
            <a:endParaRPr lang="nl-NL" sz="1800">
              <a:cs typeface="Poppins"/>
            </a:endParaRPr>
          </a:p>
          <a:p>
            <a:pPr marL="450850" indent="-285750">
              <a:lnSpc>
                <a:spcPct val="150000"/>
              </a:lnSpc>
              <a:buFont typeface="Arial" panose="020B0604020202020204" pitchFamily="34" charset="0"/>
              <a:buChar char="•"/>
            </a:pPr>
            <a:r>
              <a:rPr lang="nl-NL" dirty="0"/>
              <a:t>Individueel zorgplan</a:t>
            </a:r>
            <a:endParaRPr lang="nl-NL">
              <a:cs typeface="Poppins"/>
            </a:endParaRPr>
          </a:p>
          <a:p>
            <a:pPr marL="450850" indent="-285750">
              <a:lnSpc>
                <a:spcPct val="150000"/>
              </a:lnSpc>
              <a:buFont typeface="Arial" panose="020B0604020202020204" pitchFamily="34" charset="0"/>
              <a:buChar char="•"/>
            </a:pPr>
            <a:r>
              <a:rPr lang="nl-NL" sz="1800" b="1" dirty="0"/>
              <a:t>Coördinatie en continuïteit</a:t>
            </a:r>
            <a:endParaRPr lang="nl-NL" sz="1800" b="1">
              <a:cs typeface="Poppins"/>
            </a:endParaRPr>
          </a:p>
          <a:p>
            <a:pPr marL="450850" indent="-285750">
              <a:lnSpc>
                <a:spcPct val="150000"/>
              </a:lnSpc>
              <a:buFont typeface="Arial" panose="020B0604020202020204" pitchFamily="34" charset="0"/>
              <a:buChar char="•"/>
            </a:pPr>
            <a:r>
              <a:rPr lang="nl-NL" sz="1800" dirty="0"/>
              <a:t>Deskundigheid</a:t>
            </a:r>
            <a:r>
              <a:rPr lang="nl-NL" dirty="0"/>
              <a:t> </a:t>
            </a:r>
            <a:endParaRPr lang="nl-NL" sz="1800">
              <a:cs typeface="Poppins"/>
            </a:endParaRPr>
          </a:p>
          <a:p>
            <a:pPr marL="450850" indent="-285750">
              <a:lnSpc>
                <a:spcPct val="150000"/>
              </a:lnSpc>
              <a:buFont typeface="Arial" panose="020B0604020202020204" pitchFamily="34" charset="0"/>
              <a:buChar char="•"/>
            </a:pPr>
            <a:r>
              <a:rPr lang="nl-NL" sz="1800" dirty="0"/>
              <a:t>Effectieve communicatie</a:t>
            </a:r>
            <a:endParaRPr lang="nl-NL" sz="1800">
              <a:cs typeface="Poppins"/>
            </a:endParaRPr>
          </a:p>
          <a:p>
            <a:pPr marL="450850" indent="-285750">
              <a:lnSpc>
                <a:spcPct val="150000"/>
              </a:lnSpc>
              <a:buFont typeface="Arial" panose="020B0604020202020204" pitchFamily="34" charset="0"/>
              <a:buChar char="•"/>
            </a:pPr>
            <a:r>
              <a:rPr lang="nl-NL" dirty="0"/>
              <a:t>Persoonlijke balans</a:t>
            </a:r>
            <a:endParaRPr lang="nl-NL" sz="1800">
              <a:cs typeface="Poppins"/>
            </a:endParaRPr>
          </a:p>
          <a:p>
            <a:pPr marL="450850" indent="-285750">
              <a:buFont typeface="Arial" panose="020B0604020202020204" pitchFamily="34" charset="0"/>
              <a:buChar char="•"/>
            </a:pPr>
            <a:endParaRPr lang="nl-NL" sz="1800"/>
          </a:p>
        </p:txBody>
      </p:sp>
      <p:pic>
        <p:nvPicPr>
          <p:cNvPr id="2" name="Afbeelding 1">
            <a:extLst>
              <a:ext uri="{FF2B5EF4-FFF2-40B4-BE49-F238E27FC236}">
                <a16:creationId xmlns:a16="http://schemas.microsoft.com/office/drawing/2014/main" id="{A1E35B7C-E15B-67C8-01CB-F6264FA1957D}"/>
              </a:ext>
            </a:extLst>
          </p:cNvPr>
          <p:cNvPicPr>
            <a:picLocks noChangeAspect="1"/>
          </p:cNvPicPr>
          <p:nvPr/>
        </p:nvPicPr>
        <p:blipFill>
          <a:blip r:embed="rId3"/>
          <a:stretch>
            <a:fillRect/>
          </a:stretch>
        </p:blipFill>
        <p:spPr>
          <a:xfrm>
            <a:off x="8298162" y="2829708"/>
            <a:ext cx="2376325" cy="2376325"/>
          </a:xfrm>
          <a:prstGeom prst="rect">
            <a:avLst/>
          </a:prstGeom>
        </p:spPr>
      </p:pic>
    </p:spTree>
    <p:extLst>
      <p:ext uri="{BB962C8B-B14F-4D97-AF65-F5344CB8AC3E}">
        <p14:creationId xmlns:p14="http://schemas.microsoft.com/office/powerpoint/2010/main" val="556879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dirty="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11</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470145"/>
            <a:ext cx="10941049" cy="4894485"/>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20000"/>
              </a:lnSpc>
              <a:spcAft>
                <a:spcPts val="1200"/>
              </a:spcAft>
              <a:buNone/>
            </a:pPr>
            <a:r>
              <a:rPr lang="nl-NL" sz="1800" dirty="0">
                <a:latin typeface="+mj-lt"/>
                <a:cs typeface="Poppins"/>
              </a:rPr>
              <a:t>Op basis van de verhalen uit het boek: </a:t>
            </a:r>
          </a:p>
          <a:p>
            <a:pPr marL="0" indent="0">
              <a:lnSpc>
                <a:spcPct val="120000"/>
              </a:lnSpc>
              <a:spcAft>
                <a:spcPts val="1200"/>
              </a:spcAft>
              <a:buNone/>
            </a:pPr>
            <a:r>
              <a:rPr lang="nl-NL" sz="1800" b="1" i="1" dirty="0">
                <a:latin typeface="+mj-lt"/>
                <a:cs typeface="Poppins"/>
              </a:rPr>
              <a:t>‘In gesprek over het leven en het einde’ </a:t>
            </a:r>
          </a:p>
          <a:p>
            <a:pPr marL="0" indent="0">
              <a:lnSpc>
                <a:spcPct val="120000"/>
              </a:lnSpc>
              <a:spcAft>
                <a:spcPts val="1200"/>
              </a:spcAft>
              <a:buNone/>
            </a:pPr>
            <a:r>
              <a:rPr lang="nl-NL" sz="1800" i="1" dirty="0">
                <a:latin typeface="+mj-lt"/>
                <a:cs typeface="Poppins"/>
              </a:rPr>
              <a:t>(Oskam et al., 2023)</a:t>
            </a:r>
            <a:endParaRPr lang="nl-NL" sz="1800" i="1" dirty="0"/>
          </a:p>
          <a:p>
            <a:pPr marL="0" indent="0">
              <a:lnSpc>
                <a:spcPct val="120000"/>
              </a:lnSpc>
              <a:spcAft>
                <a:spcPts val="1200"/>
              </a:spcAft>
              <a:buNone/>
            </a:pPr>
            <a:endParaRPr lang="nl-NL" sz="1600" i="1" dirty="0">
              <a:latin typeface="+mj-lt"/>
              <a:cs typeface="Poppins"/>
            </a:endParaRPr>
          </a:p>
          <a:p>
            <a:pPr marL="0" indent="0">
              <a:lnSpc>
                <a:spcPct val="120000"/>
              </a:lnSpc>
              <a:spcAft>
                <a:spcPts val="1200"/>
              </a:spcAft>
              <a:buNone/>
            </a:pPr>
            <a:endParaRPr lang="nl-NL" sz="1600" i="1" dirty="0">
              <a:cs typeface="Poppins"/>
            </a:endParaRPr>
          </a:p>
          <a:p>
            <a:pPr marL="0" indent="0">
              <a:lnSpc>
                <a:spcPct val="120000"/>
              </a:lnSpc>
              <a:spcAft>
                <a:spcPts val="1200"/>
              </a:spcAft>
              <a:buNone/>
            </a:pPr>
            <a:endParaRPr lang="nl-NL" sz="1600" dirty="0">
              <a:cs typeface="Poppins"/>
            </a:endParaRPr>
          </a:p>
          <a:p>
            <a:pPr marL="0" indent="0">
              <a:lnSpc>
                <a:spcPct val="120000"/>
              </a:lnSpc>
              <a:spcAft>
                <a:spcPts val="1200"/>
              </a:spcAft>
              <a:buNone/>
            </a:pPr>
            <a:endParaRPr lang="nl-NL" sz="1600" dirty="0">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000" dirty="0">
              <a:latin typeface="+mj-lt"/>
              <a:cs typeface="Poppins"/>
            </a:endParaRPr>
          </a:p>
          <a:p>
            <a:pPr marL="0" indent="0">
              <a:lnSpc>
                <a:spcPct val="120000"/>
              </a:lnSpc>
              <a:spcAft>
                <a:spcPts val="1200"/>
              </a:spcAft>
              <a:buNone/>
            </a:pPr>
            <a:endParaRPr lang="nl-NL" sz="1600" dirty="0">
              <a:cs typeface="Poppins"/>
            </a:endParaRPr>
          </a:p>
        </p:txBody>
      </p:sp>
      <p:pic>
        <p:nvPicPr>
          <p:cNvPr id="1026" name="Picture 2" descr="Afbeelding met tekst, brief, poster, handschrift&#10;&#10;Automatisch gegenereerde beschrijving">
            <a:extLst>
              <a:ext uri="{FF2B5EF4-FFF2-40B4-BE49-F238E27FC236}">
                <a16:creationId xmlns:a16="http://schemas.microsoft.com/office/drawing/2014/main" id="{4169FC8E-9F97-606A-50B0-FD9F75E59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056" y="493370"/>
            <a:ext cx="4278985" cy="570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4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12</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2" y="1740532"/>
            <a:ext cx="6635084" cy="4611808"/>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20000"/>
              </a:lnSpc>
              <a:spcAft>
                <a:spcPts val="1200"/>
              </a:spcAft>
              <a:buNone/>
            </a:pPr>
            <a:r>
              <a:rPr lang="nl-NL" sz="1400" i="1" dirty="0">
                <a:cs typeface="Poppins"/>
              </a:rPr>
              <a:t>Casus op basis van een korte samenvatting uit het boek: ‘In gesprek over het leven en het einde’ *, hoofdstuk 5, geschreven door Ben </a:t>
            </a:r>
            <a:r>
              <a:rPr lang="nl-NL" sz="1400" i="1" dirty="0" err="1">
                <a:cs typeface="Poppins"/>
              </a:rPr>
              <a:t>Berkvens</a:t>
            </a:r>
            <a:r>
              <a:rPr lang="nl-NL" sz="1400" i="1" dirty="0">
                <a:cs typeface="Poppins"/>
              </a:rPr>
              <a:t>:</a:t>
            </a:r>
          </a:p>
          <a:p>
            <a:pPr marL="0" indent="0">
              <a:lnSpc>
                <a:spcPct val="120000"/>
              </a:lnSpc>
              <a:spcAft>
                <a:spcPts val="1200"/>
              </a:spcAft>
              <a:buNone/>
            </a:pPr>
            <a:r>
              <a:rPr lang="nl-NL" sz="1600" dirty="0">
                <a:cs typeface="Poppins"/>
              </a:rPr>
              <a:t>Frederieke krijgt chemotherapie bij maagkanker. Ze belandt ’s avonds via de ambulance en de spoedeisende hulp in het ziekenhuis. Ze heeft al meerdere dagen amper kunnen eten door misselijkheid en braken en voelt zich hondsberoerd. Ze wordt nu op de maag-, darm- en leverafdeling opgenomen. Bloeduitslagen zijn niet goed. Ze krijgt een infuus met vocht en medicijnen, de specialist wil met een flexibele buis de slokdarm, maag en begin dunne darm onderzoeken. Ze is bang, gaat het nu mis met de behandeling van de oncoloog? Waar doet ze goed aan? Ze mist de vertrouwde gezichten van haar behandelteam.</a:t>
            </a:r>
          </a:p>
          <a:p>
            <a:pPr marL="0" indent="0">
              <a:lnSpc>
                <a:spcPct val="120000"/>
              </a:lnSpc>
              <a:spcAft>
                <a:spcPts val="1200"/>
              </a:spcAft>
              <a:buNone/>
            </a:pPr>
            <a:endParaRPr lang="nl-NL" sz="1000" dirty="0">
              <a:cs typeface="Poppins"/>
            </a:endParaRPr>
          </a:p>
          <a:p>
            <a:pPr marL="0" indent="0">
              <a:lnSpc>
                <a:spcPct val="120000"/>
              </a:lnSpc>
              <a:spcAft>
                <a:spcPts val="1200"/>
              </a:spcAft>
              <a:buNone/>
            </a:pPr>
            <a:r>
              <a:rPr lang="nl-NL" sz="1000" dirty="0">
                <a:cs typeface="Poppins"/>
              </a:rPr>
              <a:t>*Oskam et al., 2023</a:t>
            </a:r>
            <a:endParaRPr lang="nl-NL" sz="1000" dirty="0"/>
          </a:p>
        </p:txBody>
      </p:sp>
      <p:pic>
        <p:nvPicPr>
          <p:cNvPr id="3" name="Afbeelding 2" descr="Afbeelding met verven, kleding, tekening, Kinderkunst&#10;&#10;Automatisch gegenereerde beschrijving">
            <a:extLst>
              <a:ext uri="{FF2B5EF4-FFF2-40B4-BE49-F238E27FC236}">
                <a16:creationId xmlns:a16="http://schemas.microsoft.com/office/drawing/2014/main" id="{F1C2329D-78AC-717F-B30F-8687018E2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569" y="922776"/>
            <a:ext cx="3595201" cy="5099257"/>
          </a:xfrm>
          <a:prstGeom prst="rect">
            <a:avLst/>
          </a:prstGeom>
        </p:spPr>
      </p:pic>
    </p:spTree>
    <p:extLst>
      <p:ext uri="{BB962C8B-B14F-4D97-AF65-F5344CB8AC3E}">
        <p14:creationId xmlns:p14="http://schemas.microsoft.com/office/powerpoint/2010/main" val="1329402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13</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8538" y="1709638"/>
            <a:ext cx="11346122" cy="4309415"/>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spcAft>
                <a:spcPts val="1200"/>
              </a:spcAft>
              <a:buNone/>
            </a:pPr>
            <a:r>
              <a:rPr lang="nl-NL" sz="1800"/>
              <a:t>Bespreken in groepjes van 3 à 4 personen: </a:t>
            </a:r>
          </a:p>
          <a:p>
            <a:pPr marL="342900" indent="-342900">
              <a:spcAft>
                <a:spcPts val="1200"/>
              </a:spcAft>
              <a:buAutoNum type="arabicPeriod"/>
            </a:pPr>
            <a:endParaRPr lang="nl-NL" sz="1800">
              <a:cs typeface="Poppins"/>
            </a:endParaRPr>
          </a:p>
          <a:p>
            <a:pPr marL="342900" indent="-342900">
              <a:buFont typeface="Poppins"/>
              <a:buAutoNum type="arabicPeriod"/>
            </a:pPr>
            <a:r>
              <a:rPr lang="nl-NL" sz="1800">
                <a:solidFill>
                  <a:srgbClr val="1E3E85"/>
                </a:solidFill>
                <a:effectLst/>
                <a:latin typeface="Poppins"/>
                <a:ea typeface="Times New Roman" panose="02020603050405020304" pitchFamily="18" charset="0"/>
                <a:cs typeface="Poppins"/>
              </a:rPr>
              <a:t>T</a:t>
            </a:r>
            <a:r>
              <a:rPr lang="nl-NL" sz="1800">
                <a:solidFill>
                  <a:srgbClr val="1E3E85"/>
                </a:solidFill>
                <a:latin typeface="Poppins"/>
                <a:cs typeface="Poppins"/>
              </a:rPr>
              <a:t>ijdens het ziektetraject kan een patiënt in verschillende zorginstellingen komen (huisarts, </a:t>
            </a:r>
            <a:br>
              <a:rPr lang="nl-NL" sz="1800">
                <a:solidFill>
                  <a:srgbClr val="1E3E85"/>
                </a:solidFill>
                <a:latin typeface="Poppins"/>
                <a:cs typeface="Poppins"/>
              </a:rPr>
            </a:br>
            <a:r>
              <a:rPr lang="nl-NL" sz="1800">
                <a:solidFill>
                  <a:srgbClr val="1E3E85"/>
                </a:solidFill>
                <a:latin typeface="Poppins"/>
                <a:cs typeface="Poppins"/>
              </a:rPr>
              <a:t>ziekenhuis, thuiszorg, verpleeghuis, hospice). Hoe zorg je ervoor dat de zorg die de patiënt ontvangt goed wordt afgestemd?</a:t>
            </a:r>
          </a:p>
          <a:p>
            <a:pPr marL="342900" indent="-342900">
              <a:buAutoNum type="arabicPeriod"/>
            </a:pPr>
            <a:r>
              <a:rPr lang="nl-NL" sz="1800">
                <a:solidFill>
                  <a:srgbClr val="1E3E85"/>
                </a:solidFill>
                <a:latin typeface="Poppins"/>
                <a:cs typeface="Poppins"/>
              </a:rPr>
              <a:t>En hoe zorg je ervoor dat de relevante informatie gedeeld wordt vanuit jouw rol als betrokken zorgverlener?  </a:t>
            </a:r>
          </a:p>
          <a:p>
            <a:pPr marL="342900" indent="-342900">
              <a:buFont typeface="+mj-lt"/>
              <a:buAutoNum type="arabicPeriod"/>
            </a:pPr>
            <a:r>
              <a:rPr lang="nl-NL" sz="1800">
                <a:solidFill>
                  <a:srgbClr val="1E3E85"/>
                </a:solidFill>
                <a:latin typeface="Poppins"/>
                <a:cs typeface="Poppins"/>
              </a:rPr>
              <a:t>Hoe zorg je dat er in complexe situaties specialisten palliatieve zorg betrokken zijn? Weet je waar je specialisten kunt vinden of waar je hiervoor terecht kunt?</a:t>
            </a:r>
          </a:p>
        </p:txBody>
      </p:sp>
    </p:spTree>
    <p:extLst>
      <p:ext uri="{BB962C8B-B14F-4D97-AF65-F5344CB8AC3E}">
        <p14:creationId xmlns:p14="http://schemas.microsoft.com/office/powerpoint/2010/main" val="47260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14</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762539"/>
            <a:ext cx="10941049" cy="4239358"/>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50000"/>
              </a:lnSpc>
              <a:spcAft>
                <a:spcPts val="600"/>
              </a:spcAft>
              <a:buNone/>
            </a:pPr>
            <a:r>
              <a:rPr lang="nl-NL" sz="1800">
                <a:cs typeface="Poppins"/>
              </a:rPr>
              <a:t>Benader de vragen vanuit verschillende invalshoeken:</a:t>
            </a:r>
            <a:endParaRPr lang="en-US" sz="1800">
              <a:cs typeface="Poppins"/>
            </a:endParaRPr>
          </a:p>
          <a:p>
            <a:pPr marL="287655" indent="-287655">
              <a:lnSpc>
                <a:spcPct val="150000"/>
              </a:lnSpc>
              <a:spcAft>
                <a:spcPts val="600"/>
              </a:spcAft>
              <a:buFont typeface="Arial"/>
              <a:buChar char="•"/>
            </a:pPr>
            <a:r>
              <a:rPr lang="nl-NL" sz="1800">
                <a:cs typeface="Poppins"/>
              </a:rPr>
              <a:t>Positief: welke kansen en mogelijkheden zie je?</a:t>
            </a:r>
          </a:p>
          <a:p>
            <a:pPr marL="287655" indent="-287655">
              <a:lnSpc>
                <a:spcPct val="150000"/>
              </a:lnSpc>
              <a:spcAft>
                <a:spcPts val="600"/>
              </a:spcAft>
              <a:buFont typeface="Arial"/>
              <a:buChar char="•"/>
            </a:pPr>
            <a:r>
              <a:rPr lang="nl-NL" sz="1800">
                <a:cs typeface="Poppins"/>
              </a:rPr>
              <a:t>Analytisch: kun je jouw mening onderbouwen met feiten of cijfers?</a:t>
            </a:r>
            <a:endParaRPr lang="en-US" sz="1800">
              <a:cs typeface="Poppins"/>
            </a:endParaRPr>
          </a:p>
          <a:p>
            <a:pPr marL="287655" indent="-287655">
              <a:lnSpc>
                <a:spcPct val="150000"/>
              </a:lnSpc>
              <a:spcAft>
                <a:spcPts val="600"/>
              </a:spcAft>
              <a:buFont typeface="Arial"/>
              <a:buChar char="•"/>
            </a:pPr>
            <a:r>
              <a:rPr lang="nl-NL" sz="1800">
                <a:cs typeface="Poppins"/>
              </a:rPr>
              <a:t>Gevoelsmatig: wat roept het bij je op; word je hier bijvoorbeeld enthousiast of bezorgd van?</a:t>
            </a:r>
          </a:p>
        </p:txBody>
      </p:sp>
    </p:spTree>
    <p:extLst>
      <p:ext uri="{BB962C8B-B14F-4D97-AF65-F5344CB8AC3E}">
        <p14:creationId xmlns:p14="http://schemas.microsoft.com/office/powerpoint/2010/main" val="424254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Reflecteren op eigen handelen</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15</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8443"/>
            <a:ext cx="10138832" cy="4524771"/>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buNone/>
            </a:pPr>
            <a:r>
              <a:rPr lang="nl-NL" sz="1800" dirty="0">
                <a:solidFill>
                  <a:srgbClr val="1E3E85"/>
                </a:solidFill>
                <a:effectLst/>
                <a:latin typeface="Poppins" panose="00000500000000000000" pitchFamily="2" charset="0"/>
                <a:ea typeface="Calibri" panose="020F0502020204030204" pitchFamily="34" charset="0"/>
                <a:cs typeface="Arial" panose="020B0604020202020204" pitchFamily="34" charset="0"/>
              </a:rPr>
              <a:t>Voorbeeld reflectievragen:  </a:t>
            </a:r>
          </a:p>
          <a:p>
            <a:pPr marL="0" indent="0">
              <a:buNone/>
            </a:pPr>
            <a:endParaRPr lang="nl-NL" sz="1800" dirty="0">
              <a:solidFill>
                <a:srgbClr val="1E3E85"/>
              </a:solidFill>
              <a:effectLst/>
              <a:latin typeface="Poppins" panose="00000500000000000000" pitchFamily="2" charset="0"/>
              <a:ea typeface="Calibri" panose="020F0502020204030204" pitchFamily="34" charset="0"/>
              <a:cs typeface="Arial" panose="020B0604020202020204" pitchFamily="34" charset="0"/>
            </a:endParaRPr>
          </a:p>
          <a:p>
            <a:pPr marL="342900" indent="-342900" fontAlgn="base">
              <a:spcAft>
                <a:spcPts val="600"/>
              </a:spcAft>
              <a:buFont typeface="+mj-lt"/>
              <a:buAutoNum type="arabicPeriod"/>
              <a:tabLst>
                <a:tab pos="341630" algn="l"/>
                <a:tab pos="449580" algn="l"/>
              </a:tabLst>
            </a:pPr>
            <a:r>
              <a:rPr lang="nl-NL" sz="1800" dirty="0"/>
              <a:t>Welke rol heb jij als zorgverlener in een overdracht van een patiënt naar een andere zorginstelling? En hoe betrek je patiënten en naasten hierbij?</a:t>
            </a:r>
            <a:endParaRPr lang="nl-NL" sz="1800" dirty="0">
              <a:cs typeface="Poppins"/>
            </a:endParaRPr>
          </a:p>
          <a:p>
            <a:pPr marL="342900" indent="-342900" fontAlgn="base">
              <a:spcAft>
                <a:spcPts val="600"/>
              </a:spcAft>
              <a:buFont typeface="+mj-lt"/>
              <a:buAutoNum type="arabicPeriod"/>
              <a:tabLst>
                <a:tab pos="341630" algn="l"/>
                <a:tab pos="449580" algn="l"/>
              </a:tabLst>
            </a:pPr>
            <a:endParaRPr lang="nl-NL" sz="1800" dirty="0"/>
          </a:p>
          <a:p>
            <a:pPr marL="342900" indent="-342900" fontAlgn="base">
              <a:spcAft>
                <a:spcPts val="600"/>
              </a:spcAft>
              <a:buFont typeface="+mj-lt"/>
              <a:buAutoNum type="arabicPeriod"/>
              <a:tabLst>
                <a:tab pos="341630" algn="l"/>
                <a:tab pos="449580" algn="l"/>
              </a:tabLst>
            </a:pPr>
            <a:r>
              <a:rPr lang="nl-NL" sz="1800" dirty="0"/>
              <a:t>Coördinatie en continuïteit gaat gemakkelijker als het behandelteam klein is en als er geen obstakels zijn. Hoe signaleer jij eventuele belemmeringen en hoe ga je daarmee om? </a:t>
            </a:r>
            <a:endParaRPr lang="nl-NL" sz="1800" dirty="0">
              <a:cs typeface="Poppins"/>
            </a:endParaRPr>
          </a:p>
          <a:p>
            <a:pPr marL="287655" lvl="1" indent="0" fontAlgn="base">
              <a:spcAft>
                <a:spcPts val="600"/>
              </a:spcAft>
              <a:buNone/>
              <a:tabLst>
                <a:tab pos="341630" algn="l"/>
                <a:tab pos="449580" algn="l"/>
              </a:tabLst>
            </a:pPr>
            <a:endParaRPr lang="nl-NL" sz="1800" dirty="0">
              <a:cs typeface="Poppins"/>
            </a:endParaRPr>
          </a:p>
          <a:p>
            <a:pPr marL="0" indent="0" fontAlgn="base">
              <a:spcAft>
                <a:spcPts val="600"/>
              </a:spcAft>
              <a:buNone/>
              <a:tabLst>
                <a:tab pos="341630" algn="l"/>
                <a:tab pos="449580" algn="l"/>
              </a:tabLst>
            </a:pPr>
            <a:endParaRPr lang="nl-NL" sz="1800" dirty="0"/>
          </a:p>
        </p:txBody>
      </p:sp>
    </p:spTree>
    <p:extLst>
      <p:ext uri="{BB962C8B-B14F-4D97-AF65-F5344CB8AC3E}">
        <p14:creationId xmlns:p14="http://schemas.microsoft.com/office/powerpoint/2010/main" val="58440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Reflecteren op eigen handelen</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16</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7615" y="1336993"/>
            <a:ext cx="10791823" cy="552049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buNone/>
            </a:pPr>
            <a:r>
              <a:rPr lang="nl-NL" sz="1800" dirty="0">
                <a:solidFill>
                  <a:srgbClr val="1E3E85"/>
                </a:solidFill>
                <a:effectLst/>
                <a:latin typeface="Poppins" panose="00000500000000000000" pitchFamily="2" charset="0"/>
                <a:ea typeface="Calibri" panose="020F0502020204030204" pitchFamily="34" charset="0"/>
                <a:cs typeface="Arial" panose="020B0604020202020204" pitchFamily="34" charset="0"/>
              </a:rPr>
              <a:t>Voorbeeld reflectievragen:  </a:t>
            </a:r>
          </a:p>
          <a:p>
            <a:pPr marL="0" indent="0">
              <a:buNone/>
            </a:pPr>
            <a:endParaRPr lang="nl-NL" sz="1800" dirty="0">
              <a:solidFill>
                <a:srgbClr val="1E3E85"/>
              </a:solidFill>
              <a:effectLst/>
              <a:latin typeface="Poppins" panose="00000500000000000000" pitchFamily="2" charset="0"/>
              <a:ea typeface="Calibri" panose="020F0502020204030204" pitchFamily="34" charset="0"/>
              <a:cs typeface="Arial" panose="020B0604020202020204" pitchFamily="34" charset="0"/>
            </a:endParaRPr>
          </a:p>
          <a:p>
            <a:pPr marL="342900" indent="-342900">
              <a:buFont typeface="+mj-lt"/>
              <a:buAutoNum type="arabicPeriod" startAt="3"/>
            </a:pPr>
            <a:r>
              <a:rPr lang="nl-NL" sz="1800" dirty="0"/>
              <a:t>Marcella geeft in het boek als tip aan zorgverleners: </a:t>
            </a:r>
            <a:br>
              <a:rPr lang="nl-NL" sz="1800" dirty="0"/>
            </a:br>
            <a:r>
              <a:rPr lang="nl-NL" sz="1800" i="1" dirty="0"/>
              <a:t>“Maak eerst contact. Sluit aan daar waar je cliënten zijn. Luister eerst naar wat mensen bezighoudt, waar ze zich zorgen over maken, welke vragen ze hebben, wat ze willen en geef dan informatie die daar bij aansluit.” </a:t>
            </a:r>
            <a:endParaRPr lang="nl-NL" sz="1800" i="1" dirty="0">
              <a:cs typeface="Poppins"/>
            </a:endParaRPr>
          </a:p>
          <a:p>
            <a:pPr marL="287655" lvl="1" indent="0">
              <a:buNone/>
            </a:pPr>
            <a:r>
              <a:rPr lang="nl-NL" sz="1800" dirty="0"/>
              <a:t>Hoe zou jij dit doen en hoe kun je ervoor zorgen dat de zorg goed georganiseerd wordt op basis van wat voor patiënten en naasten belangrijk is?</a:t>
            </a:r>
          </a:p>
          <a:p>
            <a:pPr marL="0" indent="0">
              <a:buNone/>
            </a:pPr>
            <a:endParaRPr lang="nl-NL" sz="1800" dirty="0">
              <a:solidFill>
                <a:srgbClr val="1E3E85"/>
              </a:solidFill>
              <a:effectLst/>
              <a:latin typeface="Poppins" panose="00000500000000000000" pitchFamily="2" charset="0"/>
              <a:ea typeface="Calibri" panose="020F0502020204030204" pitchFamily="34" charset="0"/>
              <a:cs typeface="Arial" panose="020B0604020202020204" pitchFamily="34" charset="0"/>
            </a:endParaRPr>
          </a:p>
          <a:p>
            <a:pPr marL="0" indent="0">
              <a:buNone/>
            </a:pPr>
            <a:r>
              <a:rPr lang="nl-NL" sz="1800" dirty="0">
                <a:solidFill>
                  <a:srgbClr val="1E3E85"/>
                </a:solidFill>
                <a:latin typeface="Poppins"/>
                <a:ea typeface="Times New Roman" panose="02020603050405020304" pitchFamily="18" charset="0"/>
                <a:cs typeface="Poppins"/>
              </a:rPr>
              <a:t>4. </a:t>
            </a:r>
            <a:r>
              <a:rPr lang="nl-NL" sz="1800" dirty="0">
                <a:solidFill>
                  <a:srgbClr val="1E3E85"/>
                </a:solidFill>
                <a:effectLst/>
                <a:latin typeface="Poppins"/>
                <a:ea typeface="Times New Roman" panose="02020603050405020304" pitchFamily="18" charset="0"/>
                <a:cs typeface="Poppins"/>
              </a:rPr>
              <a:t>Ben geeft in het boek vragen mee die een zorgverlener kan stellen aan een patiënt:</a:t>
            </a:r>
            <a:endParaRPr lang="nl-NL" sz="1800" dirty="0">
              <a:solidFill>
                <a:srgbClr val="1E3E85"/>
              </a:solidFill>
              <a:effectLst/>
              <a:latin typeface="Poppins"/>
              <a:ea typeface="Calibri" panose="020F0502020204030204" pitchFamily="34" charset="0"/>
              <a:cs typeface="Poppins"/>
            </a:endParaRPr>
          </a:p>
          <a:p>
            <a:pPr marL="630555" lvl="1" indent="-342900">
              <a:buFont typeface="+mj-lt"/>
              <a:buAutoNum type="alphaLcParenR"/>
            </a:pPr>
            <a:r>
              <a:rPr lang="nl-NL" sz="1800" dirty="0">
                <a:solidFill>
                  <a:srgbClr val="1E3E85"/>
                </a:solidFill>
                <a:effectLst/>
                <a:latin typeface="Poppins"/>
                <a:ea typeface="Calibri"/>
                <a:cs typeface="Poppins"/>
              </a:rPr>
              <a:t>Zijn er momenteel losse eindjes in alle dingen die je moet doen vanwege je ziekte en behandeling?</a:t>
            </a:r>
            <a:endParaRPr lang="nl-NL" sz="1800" dirty="0">
              <a:solidFill>
                <a:srgbClr val="1E3E85"/>
              </a:solidFill>
              <a:effectLst/>
              <a:latin typeface="Poppins"/>
              <a:ea typeface="Calibri"/>
              <a:cs typeface="Arial"/>
            </a:endParaRPr>
          </a:p>
          <a:p>
            <a:pPr marL="630555" lvl="1" indent="-342900">
              <a:buFont typeface="+mj-lt"/>
              <a:buAutoNum type="alphaLcParenR"/>
            </a:pPr>
            <a:r>
              <a:rPr lang="nl-NL" sz="1800" dirty="0">
                <a:solidFill>
                  <a:srgbClr val="1E3E85"/>
                </a:solidFill>
                <a:effectLst/>
                <a:latin typeface="Poppins"/>
                <a:ea typeface="Calibri"/>
                <a:cs typeface="Poppins"/>
              </a:rPr>
              <a:t>Wat zijn de dingen die niemand aan je vraagt</a:t>
            </a:r>
            <a:r>
              <a:rPr lang="nl-NL" sz="1800" dirty="0">
                <a:solidFill>
                  <a:srgbClr val="1E3E85"/>
                </a:solidFill>
                <a:latin typeface="Poppins"/>
                <a:ea typeface="Calibri"/>
                <a:cs typeface="Poppins"/>
              </a:rPr>
              <a:t>,</a:t>
            </a:r>
            <a:r>
              <a:rPr lang="nl-NL" sz="1800" dirty="0">
                <a:solidFill>
                  <a:srgbClr val="1E3E85"/>
                </a:solidFill>
                <a:effectLst/>
                <a:latin typeface="Poppins"/>
                <a:ea typeface="Calibri"/>
                <a:cs typeface="Poppins"/>
              </a:rPr>
              <a:t> maar die jou hoog zitten?</a:t>
            </a:r>
            <a:endParaRPr lang="nl-NL" sz="1800" dirty="0">
              <a:solidFill>
                <a:srgbClr val="1E3E85"/>
              </a:solidFill>
              <a:effectLst/>
              <a:latin typeface="Poppins"/>
              <a:ea typeface="Calibri"/>
              <a:cs typeface="Arial"/>
            </a:endParaRPr>
          </a:p>
          <a:p>
            <a:pPr marL="630555" lvl="1" indent="-342900">
              <a:buFont typeface="+mj-lt"/>
              <a:buAutoNum type="alphaLcParenR"/>
            </a:pPr>
            <a:r>
              <a:rPr lang="nl-NL" sz="1800" dirty="0">
                <a:solidFill>
                  <a:srgbClr val="1E3E85"/>
                </a:solidFill>
                <a:effectLst/>
                <a:latin typeface="Poppins"/>
                <a:ea typeface="Calibri"/>
                <a:cs typeface="Poppins"/>
              </a:rPr>
              <a:t>Wat hindert je vooral bij wat wij vanuit de medische hoek allemaal van je vragen?</a:t>
            </a:r>
            <a:endParaRPr lang="nl-NL" sz="1800" dirty="0">
              <a:solidFill>
                <a:srgbClr val="1E3E85"/>
              </a:solidFill>
              <a:effectLst/>
              <a:latin typeface="Poppins"/>
              <a:ea typeface="Calibri"/>
              <a:cs typeface="Arial"/>
            </a:endParaRPr>
          </a:p>
          <a:p>
            <a:pPr marL="630555" lvl="1" indent="-342900">
              <a:buFont typeface="+mj-lt"/>
              <a:buAutoNum type="alphaLcParenR"/>
            </a:pPr>
            <a:r>
              <a:rPr lang="nl-NL" sz="1800" dirty="0">
                <a:solidFill>
                  <a:srgbClr val="1E3E85"/>
                </a:solidFill>
                <a:effectLst/>
                <a:latin typeface="Poppins"/>
                <a:ea typeface="Calibri"/>
                <a:cs typeface="Poppins"/>
              </a:rPr>
              <a:t>Wat is thuis, als jullie op jezelf aangewezen zijn, het lastigste?</a:t>
            </a:r>
            <a:r>
              <a:rPr lang="nl-NL" sz="1800" dirty="0">
                <a:solidFill>
                  <a:srgbClr val="1E3E85"/>
                </a:solidFill>
                <a:latin typeface="Poppins"/>
                <a:ea typeface="Calibri"/>
                <a:cs typeface="Poppins"/>
              </a:rPr>
              <a:t> </a:t>
            </a:r>
            <a:endParaRPr lang="nl-NL" sz="1800" dirty="0">
              <a:solidFill>
                <a:srgbClr val="1E3E85"/>
              </a:solidFill>
              <a:effectLst/>
              <a:latin typeface="Poppins" panose="00000500000000000000" pitchFamily="2" charset="0"/>
              <a:ea typeface="Calibri" panose="020F0502020204030204" pitchFamily="34" charset="0"/>
              <a:cs typeface="Arial" panose="020B0604020202020204" pitchFamily="34" charset="0"/>
            </a:endParaRPr>
          </a:p>
          <a:p>
            <a:pPr marL="287655" lvl="1" indent="0">
              <a:buNone/>
            </a:pPr>
            <a:r>
              <a:rPr lang="nl-NL" sz="1800" i="1" dirty="0">
                <a:solidFill>
                  <a:srgbClr val="1E3E85"/>
                </a:solidFill>
                <a:effectLst/>
                <a:latin typeface="Poppins"/>
                <a:ea typeface="Calibri"/>
                <a:cs typeface="Poppins"/>
              </a:rPr>
              <a:t>Welke van deze (of andere) vragen zou jij (vaker) willen stellen?</a:t>
            </a:r>
            <a:endParaRPr lang="nl-NL" sz="1800" i="1" dirty="0">
              <a:solidFill>
                <a:srgbClr val="1E3E85"/>
              </a:solidFill>
              <a:effectLst/>
              <a:latin typeface="Poppins"/>
              <a:ea typeface="Calibri"/>
              <a:cs typeface="Arial"/>
            </a:endParaRPr>
          </a:p>
          <a:p>
            <a:pPr marL="0" indent="0" fontAlgn="base">
              <a:spcAft>
                <a:spcPts val="600"/>
              </a:spcAft>
              <a:buNone/>
              <a:tabLst>
                <a:tab pos="341630" algn="l"/>
                <a:tab pos="449580" algn="l"/>
              </a:tabLst>
            </a:pPr>
            <a:endParaRPr lang="nl-NL" sz="1800" dirty="0"/>
          </a:p>
        </p:txBody>
      </p:sp>
    </p:spTree>
    <p:extLst>
      <p:ext uri="{BB962C8B-B14F-4D97-AF65-F5344CB8AC3E}">
        <p14:creationId xmlns:p14="http://schemas.microsoft.com/office/powerpoint/2010/main" val="3136079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Plenaire terugkoppeling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17</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696278"/>
            <a:ext cx="10267949" cy="423288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342900" lvl="0" indent="-342900" fontAlgn="base">
              <a:lnSpc>
                <a:spcPct val="150000"/>
              </a:lnSpc>
              <a:spcAft>
                <a:spcPts val="600"/>
              </a:spcAft>
              <a:buFont typeface="Maiandra GD" panose="020E0502030308020204" pitchFamily="34" charset="0"/>
              <a:buChar char="•"/>
            </a:pPr>
            <a:r>
              <a:rPr lang="nl-NL" sz="1800"/>
              <a:t>Welke inzichten heb je opgedaan? </a:t>
            </a:r>
          </a:p>
          <a:p>
            <a:pPr marL="342900" lvl="0" indent="-342900" fontAlgn="base">
              <a:lnSpc>
                <a:spcPct val="150000"/>
              </a:lnSpc>
              <a:spcAft>
                <a:spcPts val="600"/>
              </a:spcAft>
              <a:buFont typeface="Maiandra GD" panose="020E0502030308020204" pitchFamily="34" charset="0"/>
              <a:buChar char="•"/>
            </a:pPr>
            <a:r>
              <a:rPr lang="nl-NL" sz="1800"/>
              <a:t>Zijn er nog vragen?</a:t>
            </a:r>
          </a:p>
          <a:p>
            <a:pPr marL="342900" indent="-342900" fontAlgn="base">
              <a:lnSpc>
                <a:spcPct val="150000"/>
              </a:lnSpc>
              <a:spcAft>
                <a:spcPts val="600"/>
              </a:spcAft>
              <a:buFont typeface="Maiandra GD" panose="020E0502030308020204" pitchFamily="34" charset="0"/>
              <a:buChar char="•"/>
            </a:pPr>
            <a:r>
              <a:rPr lang="nl-NL" sz="1800"/>
              <a:t>Zijn de leerdoelen bereikt? </a:t>
            </a:r>
            <a:endParaRPr lang="nl-NL" sz="1800">
              <a:cs typeface="Poppins"/>
            </a:endParaRPr>
          </a:p>
        </p:txBody>
      </p:sp>
    </p:spTree>
    <p:extLst>
      <p:ext uri="{BB962C8B-B14F-4D97-AF65-F5344CB8AC3E}">
        <p14:creationId xmlns:p14="http://schemas.microsoft.com/office/powerpoint/2010/main" val="2310427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Meer informatie</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18</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499633"/>
            <a:ext cx="10267949" cy="423288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342900" indent="-342900" fontAlgn="base">
              <a:lnSpc>
                <a:spcPct val="150000"/>
              </a:lnSpc>
              <a:spcAft>
                <a:spcPts val="600"/>
              </a:spcAft>
              <a:buFont typeface="Maiandra GD" panose="020E0502030308020204" pitchFamily="34" charset="0"/>
              <a:buChar char="•"/>
            </a:pPr>
            <a:r>
              <a:rPr lang="nl-NL" sz="1600">
                <a:hlinkClick r:id="rId3"/>
              </a:rPr>
              <a:t>Kwaliteitskader Palliatieve zorg Nederland [PDF]</a:t>
            </a:r>
            <a:r>
              <a:rPr lang="nl-NL" sz="1600"/>
              <a:t> </a:t>
            </a:r>
            <a:endParaRPr lang="nl-NL" sz="1600">
              <a:cs typeface="Poppins"/>
            </a:endParaRPr>
          </a:p>
          <a:p>
            <a:pPr marL="342900" indent="-342900">
              <a:lnSpc>
                <a:spcPct val="150000"/>
              </a:lnSpc>
              <a:spcAft>
                <a:spcPts val="600"/>
              </a:spcAft>
              <a:buFont typeface="Maiandra GD" panose="020E0502030308020204" pitchFamily="34" charset="0"/>
              <a:buChar char="•"/>
            </a:pPr>
            <a:r>
              <a:rPr lang="nl-NL" sz="1600">
                <a:cs typeface="Poppins"/>
                <a:hlinkClick r:id="rId4"/>
              </a:rPr>
              <a:t>Aanvullende informatie over het Kwaliteitskader [Palliaweb]</a:t>
            </a:r>
            <a:endParaRPr lang="nl-NL" sz="1600">
              <a:cs typeface="Poppins"/>
            </a:endParaRPr>
          </a:p>
          <a:p>
            <a:pPr marL="342900" indent="-342900" fontAlgn="base">
              <a:lnSpc>
                <a:spcPct val="150000"/>
              </a:lnSpc>
              <a:spcAft>
                <a:spcPts val="600"/>
              </a:spcAft>
              <a:buFont typeface="Maiandra GD" panose="020E0502030308020204" pitchFamily="34" charset="0"/>
              <a:buChar char="•"/>
            </a:pPr>
            <a:r>
              <a:rPr lang="nl-NL" sz="1600">
                <a:cs typeface="Poppins"/>
                <a:hlinkClick r:id="rId5"/>
              </a:rPr>
              <a:t>Informatie over coördinatie en continuïteit [Palliaweb]</a:t>
            </a:r>
            <a:endParaRPr lang="nl-NL" sz="1600">
              <a:cs typeface="Poppins"/>
            </a:endParaRPr>
          </a:p>
          <a:p>
            <a:pPr marL="342900" indent="-342900">
              <a:lnSpc>
                <a:spcPct val="150000"/>
              </a:lnSpc>
              <a:spcAft>
                <a:spcPts val="600"/>
              </a:spcAft>
              <a:buFont typeface="Maiandra GD,Sans-Serif" panose="020E0502030308020204" pitchFamily="34" charset="0"/>
              <a:buChar char="•"/>
            </a:pPr>
            <a:r>
              <a:rPr lang="nl-NL" sz="1600">
                <a:cs typeface="Poppins"/>
                <a:hlinkClick r:id="rId6"/>
              </a:rPr>
              <a:t>Meetinstrumenten - informatie [Palliaweb]</a:t>
            </a:r>
            <a:endParaRPr lang="nl-NL" sz="1600">
              <a:cs typeface="Poppins"/>
            </a:endParaRPr>
          </a:p>
          <a:p>
            <a:pPr marL="342900" indent="-342900">
              <a:lnSpc>
                <a:spcPct val="150000"/>
              </a:lnSpc>
              <a:spcAft>
                <a:spcPts val="600"/>
              </a:spcAft>
              <a:buFont typeface="Maiandra GD,Sans-Serif" panose="020E0502030308020204" pitchFamily="34" charset="0"/>
              <a:buChar char="•"/>
            </a:pPr>
            <a:r>
              <a:rPr lang="nl-NL" sz="1600">
                <a:cs typeface="Poppins"/>
                <a:hlinkClick r:id="rId7"/>
              </a:rPr>
              <a:t>Meetinstrumenten - overzicht [Palliaweb]</a:t>
            </a:r>
            <a:r>
              <a:rPr lang="nl-NL" sz="1600">
                <a:cs typeface="Poppins"/>
              </a:rPr>
              <a:t>  </a:t>
            </a:r>
            <a:endParaRPr lang="nl-NL">
              <a:cs typeface="Poppins"/>
            </a:endParaRPr>
          </a:p>
          <a:p>
            <a:pPr marL="342900" indent="-342900">
              <a:lnSpc>
                <a:spcPct val="150000"/>
              </a:lnSpc>
              <a:spcAft>
                <a:spcPts val="600"/>
              </a:spcAft>
              <a:buFont typeface="Maiandra GD,Sans-Serif" panose="020E0502030308020204" pitchFamily="34" charset="0"/>
              <a:buChar char="•"/>
            </a:pPr>
            <a:r>
              <a:rPr lang="nl-NL" sz="1600">
                <a:cs typeface="Poppins"/>
                <a:hlinkClick r:id="rId8"/>
              </a:rPr>
              <a:t>Hulpmiddelen Coördinatie &amp; continuïteit [Palliaweb]</a:t>
            </a:r>
          </a:p>
          <a:p>
            <a:pPr marL="342900" indent="-342900">
              <a:lnSpc>
                <a:spcPct val="150000"/>
              </a:lnSpc>
              <a:spcAft>
                <a:spcPts val="600"/>
              </a:spcAft>
              <a:buFont typeface="Maiandra GD" panose="020E0502030308020204" pitchFamily="34" charset="0"/>
              <a:buChar char="•"/>
            </a:pPr>
            <a:r>
              <a:rPr lang="nl-NL" sz="1600">
                <a:cs typeface="Poppins"/>
                <a:hlinkClick r:id="rId9"/>
              </a:rPr>
              <a:t>Podcastaflevering 5 - Palliapodcast | Samen beslissen</a:t>
            </a:r>
            <a:r>
              <a:rPr lang="nl-NL" sz="1600">
                <a:cs typeface="Poppins"/>
              </a:rPr>
              <a:t> </a:t>
            </a:r>
          </a:p>
          <a:p>
            <a:pPr marL="342900" indent="-342900">
              <a:lnSpc>
                <a:spcPct val="150000"/>
              </a:lnSpc>
              <a:spcAft>
                <a:spcPts val="600"/>
              </a:spcAft>
              <a:buFont typeface="Maiandra GD" panose="020E0502030308020204" pitchFamily="34" charset="0"/>
              <a:buChar char="•"/>
            </a:pPr>
            <a:r>
              <a:rPr lang="nl-NL" sz="1600">
                <a:cs typeface="Poppins"/>
                <a:hlinkClick r:id="rId10"/>
              </a:rPr>
              <a:t>Animatie gezamenlijke besluitvorming [YouTube]</a:t>
            </a:r>
            <a:endParaRPr lang="nl-NL" sz="1600">
              <a:cs typeface="Poppins"/>
            </a:endParaRPr>
          </a:p>
          <a:p>
            <a:pPr marL="342900" indent="-342900">
              <a:lnSpc>
                <a:spcPct val="150000"/>
              </a:lnSpc>
              <a:spcAft>
                <a:spcPts val="600"/>
              </a:spcAft>
              <a:buFont typeface="Maiandra GD" panose="020E0502030308020204" pitchFamily="34" charset="0"/>
              <a:buChar char="•"/>
            </a:pPr>
            <a:r>
              <a:rPr lang="nl-NL" sz="1600">
                <a:cs typeface="Poppins"/>
                <a:hlinkClick r:id="rId11"/>
              </a:rPr>
              <a:t>Animaties essenties Kwaliteitskader [YouTube]</a:t>
            </a:r>
          </a:p>
          <a:p>
            <a:pPr marL="342900" indent="-342900">
              <a:lnSpc>
                <a:spcPct val="150000"/>
              </a:lnSpc>
              <a:spcAft>
                <a:spcPts val="600"/>
              </a:spcAft>
              <a:buFont typeface="Maiandra GD" panose="020E0502030308020204" pitchFamily="34" charset="0"/>
              <a:buChar char="•"/>
            </a:pPr>
            <a:r>
              <a:rPr lang="nl-NL" sz="1600">
                <a:cs typeface="Poppins"/>
                <a:hlinkClick r:id="rId12"/>
              </a:rPr>
              <a:t>Formulier uniform vastleggen proactieve zorgplanning</a:t>
            </a:r>
            <a:endParaRPr lang="nl-NL" sz="1600">
              <a:cs typeface="Poppins"/>
              <a:hlinkClick r:id="rId11"/>
            </a:endParaRPr>
          </a:p>
        </p:txBody>
      </p:sp>
    </p:spTree>
    <p:extLst>
      <p:ext uri="{BB962C8B-B14F-4D97-AF65-F5344CB8AC3E}">
        <p14:creationId xmlns:p14="http://schemas.microsoft.com/office/powerpoint/2010/main" val="1887405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CBA45-136D-9CA6-9FDD-6B1BA73D20CC}"/>
              </a:ext>
            </a:extLst>
          </p:cNvPr>
          <p:cNvSpPr>
            <a:spLocks noGrp="1"/>
          </p:cNvSpPr>
          <p:nvPr>
            <p:ph type="title"/>
          </p:nvPr>
        </p:nvSpPr>
        <p:spPr>
          <a:xfrm>
            <a:off x="695559" y="701675"/>
            <a:ext cx="10801350" cy="449251"/>
          </a:xfrm>
        </p:spPr>
        <p:txBody>
          <a:bodyPr/>
          <a:lstStyle/>
          <a:p>
            <a:r>
              <a:rPr lang="nl-NL" sz="3200"/>
              <a:t>Afsluiting</a:t>
            </a:r>
          </a:p>
        </p:txBody>
      </p:sp>
      <p:sp>
        <p:nvSpPr>
          <p:cNvPr id="5" name="Tijdelijke aanduiding voor dianummer 4">
            <a:extLst>
              <a:ext uri="{FF2B5EF4-FFF2-40B4-BE49-F238E27FC236}">
                <a16:creationId xmlns:a16="http://schemas.microsoft.com/office/drawing/2014/main" id="{3A6159D9-EE72-33EF-67FD-BB1A3F9BD61B}"/>
              </a:ext>
            </a:extLst>
          </p:cNvPr>
          <p:cNvSpPr>
            <a:spLocks noGrp="1"/>
          </p:cNvSpPr>
          <p:nvPr>
            <p:ph type="sldNum" sz="quarter" idx="12"/>
          </p:nvPr>
        </p:nvSpPr>
        <p:spPr/>
        <p:txBody>
          <a:bodyPr/>
          <a:lstStyle/>
          <a:p>
            <a:fld id="{5EAD46FD-55B7-4B35-9571-DF03CD73F6D9}" type="slidenum">
              <a:rPr lang="nl-NL" smtClean="0"/>
              <a:pPr/>
              <a:t>19</a:t>
            </a:fld>
            <a:endParaRPr lang="nl-NL"/>
          </a:p>
        </p:txBody>
      </p:sp>
    </p:spTree>
    <p:extLst>
      <p:ext uri="{BB962C8B-B14F-4D97-AF65-F5344CB8AC3E}">
        <p14:creationId xmlns:p14="http://schemas.microsoft.com/office/powerpoint/2010/main" val="342985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0674255-069B-C1A1-4152-C539CBBB6B37}"/>
              </a:ext>
            </a:extLst>
          </p:cNvPr>
          <p:cNvSpPr>
            <a:spLocks noGrp="1"/>
          </p:cNvSpPr>
          <p:nvPr>
            <p:ph type="ctrTitle"/>
          </p:nvPr>
        </p:nvSpPr>
        <p:spPr>
          <a:xfrm>
            <a:off x="1053389" y="1268412"/>
            <a:ext cx="10085223" cy="4130901"/>
          </a:xfrm>
        </p:spPr>
        <p:txBody>
          <a:bodyPr/>
          <a:lstStyle/>
          <a:p>
            <a:pPr algn="r"/>
            <a:r>
              <a:rPr lang="nl-NL" sz="6000" dirty="0">
                <a:latin typeface="Poppins Light"/>
                <a:cs typeface="Poppins Light"/>
              </a:rPr>
              <a:t>Workshop </a:t>
            </a:r>
            <a:br>
              <a:rPr lang="nl-NL" sz="6000" dirty="0">
                <a:latin typeface="Poppins Light"/>
                <a:cs typeface="Poppins Light"/>
              </a:rPr>
            </a:br>
            <a:r>
              <a:rPr lang="nl-NL" sz="6000" dirty="0">
                <a:latin typeface="Poppins Light"/>
                <a:cs typeface="Poppins Light"/>
              </a:rPr>
              <a:t>‘Onderlinge afstemming en voortgang’</a:t>
            </a:r>
            <a:endParaRPr lang="nl-NL" sz="8000" dirty="0"/>
          </a:p>
        </p:txBody>
      </p:sp>
      <p:sp>
        <p:nvSpPr>
          <p:cNvPr id="6" name="Tijdelijke aanduiding voor dianummer 5">
            <a:extLst>
              <a:ext uri="{FF2B5EF4-FFF2-40B4-BE49-F238E27FC236}">
                <a16:creationId xmlns:a16="http://schemas.microsoft.com/office/drawing/2014/main" id="{97D0DC2A-2430-1B9A-67E0-D5CDDB1D88CF}"/>
              </a:ext>
            </a:extLst>
          </p:cNvPr>
          <p:cNvSpPr>
            <a:spLocks noGrp="1"/>
          </p:cNvSpPr>
          <p:nvPr>
            <p:ph type="sldNum" sz="quarter" idx="12"/>
          </p:nvPr>
        </p:nvSpPr>
        <p:spPr>
          <a:xfrm>
            <a:off x="10843683" y="7020000"/>
            <a:ext cx="652991" cy="123111"/>
          </a:xfrm>
        </p:spPr>
        <p:txBody>
          <a:bodyPr/>
          <a:lstStyle/>
          <a:p>
            <a:fld id="{5EAD46FD-55B7-4B35-9571-DF03CD73F6D9}" type="slidenum">
              <a:rPr lang="nl-NL" smtClean="0"/>
              <a:pPr/>
              <a:t>2</a:t>
            </a:fld>
            <a:endParaRPr lang="nl-NL"/>
          </a:p>
        </p:txBody>
      </p:sp>
      <p:pic>
        <p:nvPicPr>
          <p:cNvPr id="3" name="Afbeelding 2" descr="Afbeelding met persoon, kleding, Menselijk gezicht, bril&#10;&#10;Automatisch gegenereerde beschrijving">
            <a:extLst>
              <a:ext uri="{FF2B5EF4-FFF2-40B4-BE49-F238E27FC236}">
                <a16:creationId xmlns:a16="http://schemas.microsoft.com/office/drawing/2014/main" id="{C4148045-4A28-1357-BBE3-1325C60A2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88" y="293914"/>
            <a:ext cx="4702629" cy="3135086"/>
          </a:xfrm>
          <a:prstGeom prst="rect">
            <a:avLst/>
          </a:prstGeom>
        </p:spPr>
      </p:pic>
    </p:spTree>
    <p:extLst>
      <p:ext uri="{BB962C8B-B14F-4D97-AF65-F5344CB8AC3E}">
        <p14:creationId xmlns:p14="http://schemas.microsoft.com/office/powerpoint/2010/main" val="259076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Inleiding</a:t>
            </a:r>
          </a:p>
        </p:txBody>
      </p:sp>
      <p:pic>
        <p:nvPicPr>
          <p:cNvPr id="2" name="Tijdelijke aanduiding voor inhoud 1">
            <a:extLst>
              <a:ext uri="{FF2B5EF4-FFF2-40B4-BE49-F238E27FC236}">
                <a16:creationId xmlns:a16="http://schemas.microsoft.com/office/drawing/2014/main" id="{9395E5BF-909E-7345-6247-BF13ACECACD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8056" b="91389" l="7143" r="94538">
                        <a14:foregroundMark x1="10714" y1="20000" x2="10714" y2="20000"/>
                        <a14:foregroundMark x1="7143" y1="45000" x2="7143" y2="45000"/>
                        <a14:foregroundMark x1="50630" y1="91389" x2="50630" y2="91389"/>
                        <a14:foregroundMark x1="44328" y1="9722" x2="44328" y2="9722"/>
                        <a14:foregroundMark x1="52521" y1="8333" x2="52521" y2="8333"/>
                        <a14:foregroundMark x1="90336" y1="33889" x2="90336" y2="33889"/>
                        <a14:foregroundMark x1="93067" y1="48889" x2="93067" y2="48889"/>
                        <a14:foregroundMark x1="93697" y1="65556" x2="93697" y2="65556"/>
                        <a14:foregroundMark x1="94538" y1="56111" x2="94538" y2="56111"/>
                        <a14:foregroundMark x1="94328" y1="56944" x2="94328" y2="56944"/>
                        <a14:foregroundMark x1="43908" y1="91111" x2="43908" y2="91111"/>
                        <a14:foregroundMark x1="47689" y1="10556" x2="47689" y2="10556"/>
                        <a14:foregroundMark x1="76471" y1="14167" x2="76471" y2="14167"/>
                      </a14:backgroundRemoval>
                    </a14:imgEffect>
                  </a14:imgLayer>
                </a14:imgProps>
              </a:ext>
            </a:extLst>
          </a:blip>
          <a:stretch>
            <a:fillRect/>
          </a:stretch>
        </p:blipFill>
        <p:spPr>
          <a:xfrm>
            <a:off x="3286764" y="1297163"/>
            <a:ext cx="5637524" cy="4263674"/>
          </a:xfrm>
          <a:prstGeom prst="rect">
            <a:avLst/>
          </a:prstGeom>
        </p:spPr>
      </p:pic>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3</a:t>
            </a:fld>
            <a:endParaRPr lang="nl-NL"/>
          </a:p>
        </p:txBody>
      </p:sp>
    </p:spTree>
    <p:extLst>
      <p:ext uri="{BB962C8B-B14F-4D97-AF65-F5344CB8AC3E}">
        <p14:creationId xmlns:p14="http://schemas.microsoft.com/office/powerpoint/2010/main" val="232672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Programma</a:t>
            </a:r>
          </a:p>
        </p:txBody>
      </p:sp>
      <p:sp>
        <p:nvSpPr>
          <p:cNvPr id="8" name="Tijdelijke aanduiding voor inhoud 7">
            <a:extLst>
              <a:ext uri="{FF2B5EF4-FFF2-40B4-BE49-F238E27FC236}">
                <a16:creationId xmlns:a16="http://schemas.microsoft.com/office/drawing/2014/main" id="{6189840A-674E-1182-65C7-A7C014F02347}"/>
              </a:ext>
            </a:extLst>
          </p:cNvPr>
          <p:cNvSpPr>
            <a:spLocks noGrp="1"/>
          </p:cNvSpPr>
          <p:nvPr>
            <p:ph idx="1"/>
          </p:nvPr>
        </p:nvSpPr>
        <p:spPr>
          <a:xfrm>
            <a:off x="704851" y="1749286"/>
            <a:ext cx="10800000" cy="4081601"/>
          </a:xfrm>
        </p:spPr>
        <p:txBody>
          <a:bodyPr vert="horz" lIns="0" tIns="0" rIns="0" bIns="0" rtlCol="0" anchor="t">
            <a:noAutofit/>
          </a:bodyPr>
          <a:lstStyle/>
          <a:p>
            <a:pPr marL="287655" indent="-287655">
              <a:spcBef>
                <a:spcPts val="600"/>
              </a:spcBef>
            </a:pPr>
            <a:r>
              <a:rPr lang="nl-NL" sz="1800" b="1"/>
              <a:t>Inleiding</a:t>
            </a:r>
            <a:r>
              <a:rPr lang="nl-NL" sz="1800"/>
              <a:t> </a:t>
            </a:r>
          </a:p>
          <a:p>
            <a:pPr marL="575945" lvl="1" indent="-287655">
              <a:spcBef>
                <a:spcPts val="600"/>
              </a:spcBef>
            </a:pPr>
            <a:r>
              <a:rPr lang="nl-NL" sz="1800">
                <a:cs typeface="Poppins"/>
              </a:rPr>
              <a:t>Voorstelronde</a:t>
            </a:r>
          </a:p>
          <a:p>
            <a:pPr marL="575945" lvl="1" indent="-287655">
              <a:spcBef>
                <a:spcPts val="600"/>
              </a:spcBef>
            </a:pPr>
            <a:r>
              <a:rPr lang="nl-NL" sz="1800">
                <a:cs typeface="Poppins"/>
              </a:rPr>
              <a:t>L</a:t>
            </a:r>
            <a:r>
              <a:rPr lang="nl-NL" sz="1800"/>
              <a:t>eerdoelen</a:t>
            </a:r>
            <a:endParaRPr lang="nl-NL" sz="1800">
              <a:cs typeface="Poppins"/>
            </a:endParaRPr>
          </a:p>
          <a:p>
            <a:pPr marL="287655" indent="-287655">
              <a:spcBef>
                <a:spcPts val="600"/>
              </a:spcBef>
            </a:pPr>
            <a:r>
              <a:rPr lang="nl-NL" sz="1800" b="1"/>
              <a:t>Essentie Coördinatie en Continuïteit</a:t>
            </a:r>
            <a:endParaRPr lang="nl-NL" sz="1800" b="1">
              <a:cs typeface="Poppins"/>
            </a:endParaRPr>
          </a:p>
          <a:p>
            <a:pPr marL="575945" lvl="1" indent="-287655">
              <a:spcBef>
                <a:spcPts val="600"/>
              </a:spcBef>
            </a:pPr>
            <a:r>
              <a:rPr lang="nl-NL" sz="1800"/>
              <a:t>Wat is coördinatie en continuïteit?</a:t>
            </a:r>
            <a:endParaRPr lang="nl-NL" sz="1800">
              <a:cs typeface="Poppins"/>
            </a:endParaRPr>
          </a:p>
          <a:p>
            <a:pPr marL="575945" lvl="1" indent="-287655">
              <a:spcBef>
                <a:spcPts val="600"/>
              </a:spcBef>
            </a:pPr>
            <a:r>
              <a:rPr lang="nl-NL" sz="1800"/>
              <a:t>Welke hulpmiddelen zijn er voor coördinatie en continuïteit?</a:t>
            </a:r>
            <a:endParaRPr lang="nl-NL" sz="1800">
              <a:cs typeface="Poppins"/>
            </a:endParaRPr>
          </a:p>
          <a:p>
            <a:pPr marL="287655" indent="-287655">
              <a:spcBef>
                <a:spcPts val="600"/>
              </a:spcBef>
            </a:pPr>
            <a:r>
              <a:rPr lang="nl-NL" sz="1800" b="1"/>
              <a:t>Aan de slag </a:t>
            </a:r>
            <a:endParaRPr lang="nl-NL" sz="1800" b="1">
              <a:cs typeface="Poppins"/>
            </a:endParaRPr>
          </a:p>
          <a:p>
            <a:pPr marL="287655" indent="-287655">
              <a:spcBef>
                <a:spcPts val="600"/>
              </a:spcBef>
            </a:pPr>
            <a:r>
              <a:rPr lang="nl-NL" sz="1800" b="1"/>
              <a:t>Reflecteren op eigen handelen</a:t>
            </a:r>
            <a:endParaRPr lang="nl-NL" sz="1800" b="1">
              <a:cs typeface="Poppins"/>
            </a:endParaRPr>
          </a:p>
          <a:p>
            <a:pPr marL="287655" indent="-287655">
              <a:spcBef>
                <a:spcPts val="600"/>
              </a:spcBef>
            </a:pPr>
            <a:r>
              <a:rPr lang="nl-NL" sz="1800" b="1"/>
              <a:t>Plenaire terugkoppeling</a:t>
            </a:r>
            <a:endParaRPr lang="nl-NL" sz="1800" b="1">
              <a:cs typeface="Poppins"/>
            </a:endParaRP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4</a:t>
            </a:fld>
            <a:endParaRPr lang="nl-NL"/>
          </a:p>
        </p:txBody>
      </p:sp>
    </p:spTree>
    <p:extLst>
      <p:ext uri="{BB962C8B-B14F-4D97-AF65-F5344CB8AC3E}">
        <p14:creationId xmlns:p14="http://schemas.microsoft.com/office/powerpoint/2010/main" val="297924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a:xfrm>
            <a:off x="704851" y="635415"/>
            <a:ext cx="3949148" cy="449251"/>
          </a:xfrm>
        </p:spPr>
        <p:txBody>
          <a:bodyPr/>
          <a:lstStyle/>
          <a:p>
            <a:r>
              <a:rPr lang="nl-NL" sz="3200"/>
              <a:t>Voorstelronde</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5</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3124"/>
            <a:ext cx="5391148" cy="4007318"/>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600"/>
          </a:p>
        </p:txBody>
      </p:sp>
      <p:sp>
        <p:nvSpPr>
          <p:cNvPr id="2" name="Tekstvak 1">
            <a:extLst>
              <a:ext uri="{FF2B5EF4-FFF2-40B4-BE49-F238E27FC236}">
                <a16:creationId xmlns:a16="http://schemas.microsoft.com/office/drawing/2014/main" id="{09AB7878-7A42-9699-FE6F-ED465CA7371F}"/>
              </a:ext>
            </a:extLst>
          </p:cNvPr>
          <p:cNvSpPr txBox="1"/>
          <p:nvPr/>
        </p:nvSpPr>
        <p:spPr>
          <a:xfrm>
            <a:off x="704851" y="1593849"/>
            <a:ext cx="10383452" cy="1231106"/>
          </a:xfrm>
          <a:prstGeom prst="rect">
            <a:avLst/>
          </a:prstGeom>
          <a:noFill/>
        </p:spPr>
        <p:txBody>
          <a:bodyPr wrap="square">
            <a:spAutoFit/>
          </a:bodyPr>
          <a:lstStyle/>
          <a:p>
            <a:endParaRPr lang="nl-NL"/>
          </a:p>
          <a:p>
            <a:pPr marL="285750" indent="-285750">
              <a:spcBef>
                <a:spcPts val="1200"/>
              </a:spcBef>
              <a:buFont typeface="Arial" panose="020B0604020202020204" pitchFamily="34" charset="0"/>
              <a:buChar char="•"/>
            </a:pPr>
            <a:r>
              <a:rPr lang="nl-NL"/>
              <a:t>Stel jezelf kort voor</a:t>
            </a:r>
          </a:p>
          <a:p>
            <a:pPr marL="285750" indent="-285750">
              <a:spcBef>
                <a:spcPts val="1200"/>
              </a:spcBef>
              <a:buFont typeface="Arial" panose="020B0604020202020204" pitchFamily="34" charset="0"/>
              <a:buChar char="•"/>
            </a:pPr>
            <a:r>
              <a:rPr lang="nl-NL"/>
              <a:t>Wat wil je vandaag graag leren?</a:t>
            </a:r>
          </a:p>
        </p:txBody>
      </p:sp>
    </p:spTree>
    <p:extLst>
      <p:ext uri="{BB962C8B-B14F-4D97-AF65-F5344CB8AC3E}">
        <p14:creationId xmlns:p14="http://schemas.microsoft.com/office/powerpoint/2010/main" val="329297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Leerdoelen</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6</a:t>
            </a:fld>
            <a:endParaRPr lang="nl-NL"/>
          </a:p>
        </p:txBody>
      </p:sp>
      <p:sp>
        <p:nvSpPr>
          <p:cNvPr id="12" name="Tekstvak 11">
            <a:extLst>
              <a:ext uri="{FF2B5EF4-FFF2-40B4-BE49-F238E27FC236}">
                <a16:creationId xmlns:a16="http://schemas.microsoft.com/office/drawing/2014/main" id="{3F5A8134-E7D5-CE49-8A49-368D6389E008}"/>
              </a:ext>
            </a:extLst>
          </p:cNvPr>
          <p:cNvSpPr txBox="1"/>
          <p:nvPr/>
        </p:nvSpPr>
        <p:spPr>
          <a:xfrm>
            <a:off x="704851" y="1593849"/>
            <a:ext cx="10677382" cy="2862322"/>
          </a:xfrm>
          <a:prstGeom prst="rect">
            <a:avLst/>
          </a:prstGeom>
          <a:noFill/>
        </p:spPr>
        <p:txBody>
          <a:bodyPr wrap="square" lIns="91440" tIns="45720" rIns="91440" bIns="45720" anchor="t">
            <a:spAutoFit/>
          </a:bodyPr>
          <a:lstStyle/>
          <a:p>
            <a:r>
              <a:rPr lang="nl-NL" dirty="0">
                <a:cs typeface="Poppins"/>
              </a:rPr>
              <a:t>De deelnemer:</a:t>
            </a:r>
          </a:p>
          <a:p>
            <a:endParaRPr lang="nl-NL">
              <a:cs typeface="Poppins"/>
            </a:endParaRPr>
          </a:p>
          <a:p>
            <a:pPr marL="342900" indent="-342900">
              <a:buFont typeface="Poppins" panose="00000500000000000000" pitchFamily="2" charset="0"/>
              <a:buChar char="•"/>
            </a:pPr>
            <a:r>
              <a:rPr lang="nl-NL" dirty="0">
                <a:solidFill>
                  <a:srgbClr val="1E3E85"/>
                </a:solidFill>
                <a:latin typeface="Poppins"/>
                <a:ea typeface="Calibri"/>
                <a:cs typeface="Arial"/>
              </a:rPr>
              <a:t>wordt gestimuleerd om </a:t>
            </a:r>
            <a:r>
              <a:rPr lang="nl-NL" sz="1800" dirty="0">
                <a:solidFill>
                  <a:srgbClr val="1E3E85"/>
                </a:solidFill>
                <a:effectLst/>
                <a:latin typeface="Poppins"/>
                <a:ea typeface="Calibri"/>
                <a:cs typeface="Arial"/>
              </a:rPr>
              <a:t>coördinatie en continuïteit </a:t>
            </a:r>
            <a:r>
              <a:rPr lang="nl-NL" dirty="0">
                <a:solidFill>
                  <a:srgbClr val="1E3E85"/>
                </a:solidFill>
                <a:latin typeface="Poppins"/>
                <a:ea typeface="Calibri"/>
                <a:cs typeface="Arial"/>
              </a:rPr>
              <a:t>van de zorg </a:t>
            </a:r>
            <a:r>
              <a:rPr lang="nl-NL" sz="1800" dirty="0">
                <a:solidFill>
                  <a:srgbClr val="1E3E85"/>
                </a:solidFill>
                <a:effectLst/>
                <a:latin typeface="Poppins"/>
                <a:ea typeface="Calibri"/>
                <a:cs typeface="Arial"/>
              </a:rPr>
              <a:t>te starten en te bewaken tijdens de palliatieve fase van de patiënt</a:t>
            </a:r>
          </a:p>
          <a:p>
            <a:pPr lvl="0"/>
            <a:endParaRPr lang="nl-NL" sz="1800">
              <a:solidFill>
                <a:srgbClr val="1E3E85"/>
              </a:solidFill>
              <a:effectLst/>
              <a:latin typeface="Poppins" panose="00000500000000000000" pitchFamily="2" charset="0"/>
              <a:ea typeface="Calibri" panose="020F0502020204030204" pitchFamily="34" charset="0"/>
              <a:cs typeface="Arial" panose="020B0604020202020204" pitchFamily="34" charset="0"/>
            </a:endParaRPr>
          </a:p>
          <a:p>
            <a:pPr marL="342900" indent="-342900">
              <a:buFont typeface="Poppins" panose="00000500000000000000" pitchFamily="2" charset="0"/>
              <a:buChar char="•"/>
            </a:pPr>
            <a:r>
              <a:rPr lang="nl-NL" dirty="0">
                <a:solidFill>
                  <a:srgbClr val="1E3E85"/>
                </a:solidFill>
                <a:latin typeface="Poppins"/>
                <a:ea typeface="Calibri"/>
                <a:cs typeface="Arial"/>
              </a:rPr>
              <a:t>ziet het belang van </a:t>
            </a:r>
            <a:r>
              <a:rPr lang="nl-NL" sz="1800" dirty="0" err="1">
                <a:solidFill>
                  <a:srgbClr val="1E3E85"/>
                </a:solidFill>
                <a:effectLst/>
                <a:latin typeface="Poppins"/>
                <a:ea typeface="Calibri"/>
                <a:cs typeface="Arial"/>
              </a:rPr>
              <a:t>inter</a:t>
            </a:r>
            <a:r>
              <a:rPr lang="nl-NL" sz="1800" dirty="0">
                <a:solidFill>
                  <a:srgbClr val="1E3E85"/>
                </a:solidFill>
                <a:effectLst/>
                <a:latin typeface="Poppins"/>
                <a:ea typeface="Calibri"/>
                <a:cs typeface="Arial"/>
              </a:rPr>
              <a:t>- en multidisciplinair </a:t>
            </a:r>
            <a:r>
              <a:rPr lang="nl-NL" dirty="0">
                <a:solidFill>
                  <a:srgbClr val="1E3E85"/>
                </a:solidFill>
                <a:latin typeface="Poppins"/>
                <a:ea typeface="Calibri"/>
                <a:cs typeface="Arial"/>
              </a:rPr>
              <a:t>samenwerken</a:t>
            </a:r>
            <a:r>
              <a:rPr lang="nl-NL" sz="1800" dirty="0">
                <a:solidFill>
                  <a:srgbClr val="1E3E85"/>
                </a:solidFill>
                <a:effectLst/>
                <a:latin typeface="Poppins"/>
                <a:ea typeface="Calibri"/>
                <a:cs typeface="Arial"/>
              </a:rPr>
              <a:t> en zorg </a:t>
            </a:r>
            <a:r>
              <a:rPr lang="nl-NL" dirty="0">
                <a:solidFill>
                  <a:srgbClr val="1E3E85"/>
                </a:solidFill>
                <a:latin typeface="Poppins"/>
                <a:ea typeface="Calibri"/>
                <a:cs typeface="Arial"/>
              </a:rPr>
              <a:t>afstemmen</a:t>
            </a:r>
            <a:r>
              <a:rPr lang="nl-NL" sz="1800" dirty="0">
                <a:solidFill>
                  <a:srgbClr val="1E3E85"/>
                </a:solidFill>
                <a:effectLst/>
                <a:latin typeface="Poppins"/>
                <a:ea typeface="Calibri"/>
                <a:cs typeface="Arial"/>
              </a:rPr>
              <a:t> met patiënt en naasten en </a:t>
            </a:r>
            <a:r>
              <a:rPr lang="nl-NL" dirty="0">
                <a:solidFill>
                  <a:srgbClr val="1E3E85"/>
                </a:solidFill>
                <a:latin typeface="Poppins"/>
                <a:ea typeface="Calibri"/>
                <a:cs typeface="Arial"/>
              </a:rPr>
              <a:t>betrokken professionals </a:t>
            </a:r>
            <a:r>
              <a:rPr lang="nl-NL" sz="1800" dirty="0">
                <a:solidFill>
                  <a:srgbClr val="1E3E85"/>
                </a:solidFill>
                <a:effectLst/>
                <a:latin typeface="Poppins"/>
                <a:ea typeface="Calibri"/>
                <a:cs typeface="Arial"/>
              </a:rPr>
              <a:t>in de palliatieve (keten)zorg/het palliatieve netwerk</a:t>
            </a:r>
            <a:endParaRPr lang="nl-NL" sz="1800">
              <a:solidFill>
                <a:srgbClr val="1E3E85"/>
              </a:solidFill>
              <a:effectLst/>
              <a:latin typeface="Arial"/>
              <a:ea typeface="Calibri"/>
              <a:cs typeface="Maiandra GD" panose="020E0502030308020204" pitchFamily="34" charset="0"/>
            </a:endParaRPr>
          </a:p>
          <a:p>
            <a:pPr marL="342900" lvl="0" indent="-342900">
              <a:buFont typeface="Poppins" panose="00000500000000000000" pitchFamily="2" charset="0"/>
              <a:buChar char="•"/>
            </a:pPr>
            <a:endParaRPr lang="nl-NL" sz="1800">
              <a:solidFill>
                <a:srgbClr val="1E3E85"/>
              </a:solidFill>
              <a:effectLst/>
              <a:latin typeface="Poppins" panose="00000500000000000000" pitchFamily="2" charset="0"/>
              <a:ea typeface="Calibri" panose="020F0502020204030204" pitchFamily="34" charset="0"/>
              <a:cs typeface="Arial" panose="020B0604020202020204" pitchFamily="34" charset="0"/>
            </a:endParaRPr>
          </a:p>
          <a:p>
            <a:pPr marL="342900" lvl="0" indent="-342900">
              <a:buFont typeface="Poppins" panose="00000500000000000000" pitchFamily="2" charset="0"/>
              <a:buChar char="•"/>
            </a:pPr>
            <a:r>
              <a:rPr lang="nl-NL" sz="1800" dirty="0">
                <a:solidFill>
                  <a:srgbClr val="1E3E85"/>
                </a:solidFill>
                <a:effectLst/>
                <a:latin typeface="Poppins"/>
                <a:ea typeface="Calibri"/>
                <a:cs typeface="Arial"/>
              </a:rPr>
              <a:t>is in staat te reflecteren op ervaringen vanuit de eigen praktijk</a:t>
            </a:r>
          </a:p>
        </p:txBody>
      </p:sp>
    </p:spTree>
    <p:extLst>
      <p:ext uri="{BB962C8B-B14F-4D97-AF65-F5344CB8AC3E}">
        <p14:creationId xmlns:p14="http://schemas.microsoft.com/office/powerpoint/2010/main" val="40974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Wat is coördinatie en continuïteit?</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7</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2" y="1893454"/>
            <a:ext cx="9790870" cy="3616987"/>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800"/>
          </a:p>
          <a:p>
            <a:pPr marL="0" indent="0" fontAlgn="base">
              <a:buFont typeface="Arial" panose="020B0604020202020204" pitchFamily="34" charset="0"/>
              <a:buNone/>
            </a:pPr>
            <a:endParaRPr lang="nl-NL" sz="1800"/>
          </a:p>
          <a:p>
            <a:pPr marL="0" indent="0" fontAlgn="base">
              <a:buFont typeface="Arial" panose="020B0604020202020204" pitchFamily="34" charset="0"/>
              <a:buNone/>
            </a:pPr>
            <a:endParaRPr lang="nl-NL" sz="1600"/>
          </a:p>
        </p:txBody>
      </p:sp>
      <p:sp>
        <p:nvSpPr>
          <p:cNvPr id="2" name="Tijdelijke aanduiding voor inhoud 7">
            <a:extLst>
              <a:ext uri="{FF2B5EF4-FFF2-40B4-BE49-F238E27FC236}">
                <a16:creationId xmlns:a16="http://schemas.microsoft.com/office/drawing/2014/main" id="{6C6A25EE-B167-7BC7-D389-7C3601565AEE}"/>
              </a:ext>
            </a:extLst>
          </p:cNvPr>
          <p:cNvSpPr txBox="1">
            <a:spLocks/>
          </p:cNvSpPr>
          <p:nvPr/>
        </p:nvSpPr>
        <p:spPr>
          <a:xfrm>
            <a:off x="806452" y="2146300"/>
            <a:ext cx="9790870" cy="3091193"/>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800" dirty="0"/>
          </a:p>
          <a:p>
            <a:pPr marL="287655" indent="-287655" fontAlgn="base">
              <a:lnSpc>
                <a:spcPct val="200000"/>
              </a:lnSpc>
            </a:pPr>
            <a:r>
              <a:rPr lang="nl-NL" sz="1800" dirty="0">
                <a:solidFill>
                  <a:srgbClr val="1E3E85"/>
                </a:solidFill>
                <a:latin typeface="Poppins"/>
                <a:ea typeface="Calibri"/>
                <a:cs typeface="Arial"/>
              </a:rPr>
              <a:t>Schrijf beknopt - in een paar zinnen - voor jezelf op: wat versta ik onder coördinatie en continuïteit?</a:t>
            </a:r>
          </a:p>
          <a:p>
            <a:pPr marL="287655" indent="-287655" fontAlgn="base">
              <a:lnSpc>
                <a:spcPct val="200000"/>
              </a:lnSpc>
            </a:pPr>
            <a:r>
              <a:rPr lang="nl-NL" sz="1800" dirty="0">
                <a:cs typeface="Poppins"/>
              </a:rPr>
              <a:t>Schrijf voor jezelf op of je al hulpmiddelen of instrumenten gebruikt om coördinatie en continuïteit in de praktijk toe te passen en zo ja, welke</a:t>
            </a:r>
            <a:endParaRPr lang="nl-NL" sz="1800" dirty="0">
              <a:solidFill>
                <a:srgbClr val="1E3E85"/>
              </a:solidFill>
              <a:latin typeface="Poppins"/>
              <a:ea typeface="Calibri"/>
              <a:cs typeface="Arial"/>
            </a:endParaRPr>
          </a:p>
          <a:p>
            <a:pPr marL="287655" indent="-287655" fontAlgn="base">
              <a:lnSpc>
                <a:spcPct val="200000"/>
              </a:lnSpc>
            </a:pPr>
            <a:r>
              <a:rPr lang="nl-NL" sz="1800" dirty="0"/>
              <a:t>Bespreek wat je hebt opgeschreven met degene naast je</a:t>
            </a:r>
            <a:endParaRPr lang="nl-NL" sz="1800" dirty="0">
              <a:cs typeface="Poppins"/>
            </a:endParaRPr>
          </a:p>
          <a:p>
            <a:pPr marL="0" indent="0" fontAlgn="base">
              <a:buFont typeface="Arial" panose="020B0604020202020204" pitchFamily="34" charset="0"/>
              <a:buNone/>
            </a:pPr>
            <a:endParaRPr lang="nl-NL" sz="1800" dirty="0"/>
          </a:p>
          <a:p>
            <a:pPr marL="0" indent="0" fontAlgn="base">
              <a:buFont typeface="Arial" panose="020B0604020202020204" pitchFamily="34" charset="0"/>
              <a:buNone/>
            </a:pPr>
            <a:endParaRPr lang="nl-NL" sz="1600" dirty="0"/>
          </a:p>
        </p:txBody>
      </p:sp>
    </p:spTree>
    <p:extLst>
      <p:ext uri="{BB962C8B-B14F-4D97-AF65-F5344CB8AC3E}">
        <p14:creationId xmlns:p14="http://schemas.microsoft.com/office/powerpoint/2010/main" val="347782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Animatie Coördinatie en continuïteit</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8</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3124"/>
            <a:ext cx="5391148" cy="4007318"/>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600"/>
          </a:p>
        </p:txBody>
      </p:sp>
      <p:sp>
        <p:nvSpPr>
          <p:cNvPr id="3" name="Tekstvak 2">
            <a:extLst>
              <a:ext uri="{FF2B5EF4-FFF2-40B4-BE49-F238E27FC236}">
                <a16:creationId xmlns:a16="http://schemas.microsoft.com/office/drawing/2014/main" id="{C3129326-1AB9-55C0-5C47-433DDBBB5426}"/>
              </a:ext>
            </a:extLst>
          </p:cNvPr>
          <p:cNvSpPr txBox="1"/>
          <p:nvPr/>
        </p:nvSpPr>
        <p:spPr>
          <a:xfrm>
            <a:off x="3047999" y="5513110"/>
            <a:ext cx="6096000" cy="276999"/>
          </a:xfrm>
          <a:prstGeom prst="rect">
            <a:avLst/>
          </a:prstGeom>
          <a:noFill/>
        </p:spPr>
        <p:txBody>
          <a:bodyPr wrap="square">
            <a:spAutoFit/>
          </a:bodyPr>
          <a:lstStyle/>
          <a:p>
            <a:r>
              <a:rPr lang="nl-NL" sz="1200" u="sng"/>
              <a:t>https://www.youtube.com/watch?v=8HQR9zbgqf8</a:t>
            </a:r>
          </a:p>
        </p:txBody>
      </p:sp>
      <p:pic>
        <p:nvPicPr>
          <p:cNvPr id="2" name="Afbeelding 1" descr="Afbeelding met kleding, tekst, persoon, tekenfilm&#10;&#10;Automatisch gegenereerde beschrijving">
            <a:extLst>
              <a:ext uri="{FF2B5EF4-FFF2-40B4-BE49-F238E27FC236}">
                <a16:creationId xmlns:a16="http://schemas.microsoft.com/office/drawing/2014/main" id="{AFB92AE0-866D-9B11-FDC6-DA84BBE11F3D}"/>
              </a:ext>
            </a:extLst>
          </p:cNvPr>
          <p:cNvPicPr>
            <a:picLocks noChangeAspect="1"/>
          </p:cNvPicPr>
          <p:nvPr/>
        </p:nvPicPr>
        <p:blipFill>
          <a:blip r:embed="rId3"/>
          <a:stretch>
            <a:fillRect/>
          </a:stretch>
        </p:blipFill>
        <p:spPr>
          <a:xfrm>
            <a:off x="2018250" y="1507855"/>
            <a:ext cx="6244042" cy="3454831"/>
          </a:xfrm>
          <a:prstGeom prst="rect">
            <a:avLst/>
          </a:prstGeom>
        </p:spPr>
      </p:pic>
    </p:spTree>
    <p:extLst>
      <p:ext uri="{BB962C8B-B14F-4D97-AF65-F5344CB8AC3E}">
        <p14:creationId xmlns:p14="http://schemas.microsoft.com/office/powerpoint/2010/main" val="150415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Essentie Coördinatie en continuïteit</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9</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2" y="1865074"/>
            <a:ext cx="10791822" cy="413394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lnSpc>
                <a:spcPct val="150000"/>
              </a:lnSpc>
              <a:buNone/>
            </a:pPr>
            <a:r>
              <a:rPr lang="nl-NL" sz="1800">
                <a:solidFill>
                  <a:srgbClr val="1E3E85"/>
                </a:solidFill>
                <a:effectLst/>
                <a:latin typeface="Poppins"/>
                <a:ea typeface="Calibri"/>
                <a:cs typeface="Arial"/>
              </a:rPr>
              <a:t>Goede kwaliteit van</a:t>
            </a:r>
            <a:r>
              <a:rPr lang="nl-NL" sz="1800">
                <a:solidFill>
                  <a:srgbClr val="1E3E85"/>
                </a:solidFill>
                <a:effectLst/>
                <a:latin typeface="Times New Roman"/>
                <a:ea typeface="Calibri"/>
                <a:cs typeface="Times New Roman"/>
              </a:rPr>
              <a:t> </a:t>
            </a:r>
            <a:r>
              <a:rPr lang="nl-NL" sz="1800">
                <a:solidFill>
                  <a:srgbClr val="1E3E85"/>
                </a:solidFill>
                <a:effectLst/>
                <a:latin typeface="Poppins"/>
                <a:ea typeface="Calibri"/>
                <a:cs typeface="Arial"/>
              </a:rPr>
              <a:t>palliatieve zorg</a:t>
            </a:r>
            <a:r>
              <a:rPr lang="nl-NL" sz="1800">
                <a:solidFill>
                  <a:srgbClr val="1E3E85"/>
                </a:solidFill>
                <a:effectLst/>
                <a:latin typeface="Times New Roman"/>
                <a:ea typeface="Calibri"/>
                <a:cs typeface="Times New Roman"/>
              </a:rPr>
              <a:t> </a:t>
            </a:r>
            <a:r>
              <a:rPr lang="nl-NL" sz="1800">
                <a:solidFill>
                  <a:srgbClr val="1E3E85"/>
                </a:solidFill>
                <a:effectLst/>
                <a:latin typeface="Poppins"/>
                <a:ea typeface="Calibri"/>
                <a:cs typeface="Arial"/>
              </a:rPr>
              <a:t>vraagt co</a:t>
            </a:r>
            <a:r>
              <a:rPr lang="nl-NL" sz="1800">
                <a:solidFill>
                  <a:srgbClr val="1E3E85"/>
                </a:solidFill>
                <a:effectLst/>
                <a:latin typeface="Poppins"/>
                <a:ea typeface="Calibri"/>
                <a:cs typeface="Poppins"/>
              </a:rPr>
              <a:t>ö</a:t>
            </a:r>
            <a:r>
              <a:rPr lang="nl-NL" sz="1800">
                <a:solidFill>
                  <a:srgbClr val="1E3E85"/>
                </a:solidFill>
                <a:effectLst/>
                <a:latin typeface="Poppins"/>
                <a:ea typeface="Calibri"/>
                <a:cs typeface="Arial"/>
              </a:rPr>
              <a:t>rdinatie en</a:t>
            </a:r>
            <a:r>
              <a:rPr lang="nl-NL" sz="1800">
                <a:solidFill>
                  <a:srgbClr val="1E3E85"/>
                </a:solidFill>
                <a:effectLst/>
                <a:latin typeface="Times New Roman"/>
                <a:ea typeface="Calibri"/>
                <a:cs typeface="Times New Roman"/>
              </a:rPr>
              <a:t> </a:t>
            </a:r>
            <a:r>
              <a:rPr lang="nl-NL" sz="1800">
                <a:solidFill>
                  <a:srgbClr val="1E3E85"/>
                </a:solidFill>
                <a:effectLst/>
                <a:latin typeface="Poppins"/>
                <a:ea typeface="Calibri"/>
                <a:cs typeface="Arial"/>
              </a:rPr>
              <a:t>continu</a:t>
            </a:r>
            <a:r>
              <a:rPr lang="nl-NL" sz="1800">
                <a:solidFill>
                  <a:srgbClr val="1E3E85"/>
                </a:solidFill>
                <a:effectLst/>
                <a:latin typeface="Poppins"/>
                <a:ea typeface="Calibri"/>
                <a:cs typeface="Poppins"/>
              </a:rPr>
              <a:t>ï</a:t>
            </a:r>
            <a:r>
              <a:rPr lang="nl-NL" sz="1800">
                <a:solidFill>
                  <a:srgbClr val="1E3E85"/>
                </a:solidFill>
                <a:effectLst/>
                <a:latin typeface="Poppins"/>
                <a:ea typeface="Calibri"/>
                <a:cs typeface="Arial"/>
              </a:rPr>
              <a:t>teit van zorg,</a:t>
            </a:r>
            <a:r>
              <a:rPr lang="nl-NL" sz="1800">
                <a:solidFill>
                  <a:srgbClr val="1E3E85"/>
                </a:solidFill>
                <a:effectLst/>
                <a:latin typeface="Times New Roman"/>
                <a:ea typeface="Calibri"/>
                <a:cs typeface="Times New Roman"/>
              </a:rPr>
              <a:t> </a:t>
            </a:r>
            <a:r>
              <a:rPr lang="nl-NL" sz="1800">
                <a:solidFill>
                  <a:srgbClr val="1E3E85"/>
                </a:solidFill>
                <a:effectLst/>
                <a:latin typeface="Poppins"/>
                <a:ea typeface="Calibri"/>
                <a:cs typeface="Arial"/>
              </a:rPr>
              <a:t>en met kennis van zaken vooruit plannen en organiseren. Een uitdaging hierin is het </a:t>
            </a:r>
            <a:r>
              <a:rPr lang="nl-NL" sz="1800" b="1">
                <a:solidFill>
                  <a:srgbClr val="1E3E85"/>
                </a:solidFill>
                <a:effectLst/>
                <a:latin typeface="Poppins"/>
                <a:ea typeface="Calibri"/>
                <a:cs typeface="Arial"/>
              </a:rPr>
              <a:t>afstemmen van zorg en ondersteuning tussen meerdere zorgverleners in diverse zorgsettingen</a:t>
            </a:r>
            <a:r>
              <a:rPr lang="nl-NL" sz="1800">
                <a:solidFill>
                  <a:srgbClr val="1E3E85"/>
                </a:solidFill>
                <a:effectLst/>
                <a:latin typeface="Poppins"/>
                <a:ea typeface="Calibri"/>
                <a:cs typeface="Arial"/>
              </a:rPr>
              <a:t>. </a:t>
            </a:r>
            <a:endParaRPr lang="nl-NL" sz="1800">
              <a:solidFill>
                <a:srgbClr val="173395"/>
              </a:solidFill>
              <a:latin typeface="Poppins"/>
              <a:ea typeface="Calibri"/>
              <a:cs typeface="Arial"/>
            </a:endParaRPr>
          </a:p>
          <a:p>
            <a:pPr marL="0" indent="0">
              <a:lnSpc>
                <a:spcPct val="150000"/>
              </a:lnSpc>
              <a:buNone/>
            </a:pPr>
            <a:endParaRPr lang="nl-NL" sz="1800">
              <a:solidFill>
                <a:srgbClr val="1E3E85"/>
              </a:solidFill>
              <a:latin typeface="Poppins"/>
              <a:ea typeface="Calibri"/>
              <a:cs typeface="Arial"/>
            </a:endParaRPr>
          </a:p>
          <a:p>
            <a:pPr marL="0" indent="0">
              <a:lnSpc>
                <a:spcPct val="150000"/>
              </a:lnSpc>
              <a:buNone/>
            </a:pPr>
            <a:r>
              <a:rPr lang="nl-NL" sz="1800">
                <a:solidFill>
                  <a:srgbClr val="1E3E85"/>
                </a:solidFill>
                <a:effectLst/>
                <a:latin typeface="Poppins"/>
                <a:ea typeface="Calibri"/>
                <a:cs typeface="Arial"/>
              </a:rPr>
              <a:t>Het is daarom belangrijk om rondom de patiënt en zijn naasten een persoonlijk team van zorgverleners te vormen, dat afgestemd is op zijn wensen en behoeften en op ieder moment beschikbaar is. Uit dit team van zorgverleners wordt één zorgverlener aangewezen die het aanspreekpunt is voor het gehele team, én de patiënt en zijn naasten. Op die manier kan de patiënt met zijn naasten zo goed mogelijk regie houden over het eigen leven. </a:t>
            </a:r>
            <a:endParaRPr lang="nl-NL" sz="1800">
              <a:latin typeface="Poppins"/>
              <a:ea typeface="Calibri"/>
              <a:cs typeface="Arial"/>
            </a:endParaRPr>
          </a:p>
          <a:p>
            <a:pPr marL="0" indent="0" fontAlgn="base">
              <a:lnSpc>
                <a:spcPct val="150000"/>
              </a:lnSpc>
              <a:buFont typeface="Arial" panose="020B0604020202020204" pitchFamily="34" charset="0"/>
              <a:buNone/>
            </a:pPr>
            <a:endParaRPr lang="nl-NL" sz="1600"/>
          </a:p>
        </p:txBody>
      </p:sp>
    </p:spTree>
    <p:extLst>
      <p:ext uri="{BB962C8B-B14F-4D97-AF65-F5344CB8AC3E}">
        <p14:creationId xmlns:p14="http://schemas.microsoft.com/office/powerpoint/2010/main" val="139439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gsAAAAAAAAAAAAAIAD///////////////8AAAD///////////////8DAAAAAgD///////8DAAAAAgD///////////////////////////////////////////////////////////////////////////////////////////////////////////////////////////////////////////////////////////////////////////////////////////////////////////////////////////////////////////////////////////////////////////////////////////////////////////////////////////////////////////////////////////////////////////////////////////////////////////////////////////////////////////////////////////////////////////////////////////////8BACAA////////////////AAAO////////AwAAAAQA////////////////////////////////////////////////////////////////////////////////////////////////////////////////////////////////////////////////////////////////////////////////////////////////////////////////////////////////////////////////////////////////////////////////////////////////////////////////////////////////////////////////////////////////////////////////////////////////////////////////////////////////////////////////////////////////////////////////////////////////////////////////////////AgACAP///////wUAAAACABAAC9hAmU3SRcVAiJ4XVE39/VgEAAAAAAADAAAAAAADAAAAAwADAAAAAAADAAAAAwADAAIA////////BQAAAAMAEAALeRj1UcKaE029qhDDbKcyGQQAAAABAAMAAAACAAMAAAAEAAMAAAACAP///////wQAAQD///////8FAAAABAAQAAsjDouY/MyTQ7g4ZizKPV1U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2ECZTdJFxUCInhdUTf39WANEYXRhABsAAAAETGlua2VkU2hhcGVEYXRhAAUAAAAAAAJOYW1lABkAAABMaW5rZWRTaGFwZXNEYXRhUHJvcGVydHkAEFZlcnNpb24AAQAAAAlMYXN0V3JpdGUArW8R/okBAAAAAQD/////xgDGAAAABV9pZAAQAAAABHkY9VHCmhNNvaoQw2ynMhkDRGF0YQBTAAAACFByZXNlbnRhdGlvblNjYW5uZWRGb3JMaW5rZWRTaGFwZXMAAQJOdW1iZXJGb3JtYXRTZXBhcmF0b3JNb2RlAAoAAABBdXRvbWF0aWMAAAJOYW1lACQAAABMaW5rZWRTaGFwZVByZXNlbnRhdGlvblNldHRpbmdzRGF0YQAQVmVyc2lvbgAAAAAACUxhc3RXcml0ZQCeptUPhQEAAAACAP////+DAIMAAAAFX2lkABAAAAAEIw6LmPzMk0O4OGYsyj1dVANEYXRhABsAAAAETGlua2VkU2hhcGVEYXRhAAUAAAAAAAJOYW1lABkAAABMaW5rZWRTaGFwZXNEYXRhUHJvcGVydHkAEFZlcnNpb24AAAAAAAlMYXN0V3JpdGUAR6bVD4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VCwAAAAAAAAAAAAAgAf///////////////wAAAP///////////////wUAAAADAP///////wUAAAADAP///////////////////////////////////////////////////////////////////////////////////////////////////////////////////////////////////////////////////////////////////////////////////////////////////////////////////////////////////////////////////////////////////////////////////////////////////////////////////////////////////////////////////////////////////////////////////////////////////////////////////////////////////////////////////////////////////////////////////////////////wEAIAH///////////////8AAA7///////8FAAAAAgD///////////////////////////////////////////////////////////////////////////////////////////////////////////////////////////////////////////////////////////////////////////////////////////////////////////////////////////////////////////////////////////////////////////////////////////////////////////////////////////////////////////////////////////////////////////////////////////////////////////////////////////////////////////////////////////////////////////////////////////////////////////////////////8CAAIBAwAAAAIA////////GgAGTGlua2VkU2hhcGVzRGF0YVByb3BlcnR5XzEEAAAAAAAFAAAABAAFAAAAAQAFAAAAAwD///////8DAAIBAwAAAAMA////////JQAGTGlua2VkU2hhcGVQcmVzZW50YXRpb25TZXR0aW5nc0RhdGFfMAQAAAABAAUAAAAAAAUAAAAEAAUAAAAAAAUAAAACAAQAAQEDAAAABAD///////8aAAZMaW5rZWRTaGFwZXNEYXRhUHJvcGVydHlfMAQAAAACAAUAAAADAAU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7815030273673"/>
  <p:tag name="EMPOWERCHARTSPROPERTIES_A_LENGTH" val="24576"/>
  <p:tag name="MIO_PRESENTATION_LANGUAGE" val="1043"/>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tFRQfnrVVDmgqmSW3CvR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tFRQfnrVVDmgqmSW3CvRoDRGF0YQAWAAAAAlBlcnNvbmFsSWQAAQAAAAAAAk5hbWUACwAAAFBlcnNvbmFsSWQAEFZlcnNpb24AAAAAAAlMYXN0V3JpdGUAmThzAo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8550202004932"/>
  <p:tag name="EMPOWERCHARTSPROPERTIES_A_LENGTH" val="24576"/>
  <p:tag name="RUNTIME_ID" val="3fcc621e-42f7-4914-8bea-f055a1f3b97c"/>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EAAAAAAAAAAwAAAAMAAAAA/////wMAaAwAAAAAAAAAAAAAIAD///////////////8AAAD///////////////8DAAAAAgD///////8DAAAAAgD///////8DAAAAAgD///////////////////////////////////////////////////////////////////////////////////////////////////////////////////////////////////////////////////////////////////////////////////////////////////////////////////////////////////////////////////////////////////////////////////////////////////////////////////////////////////////////////////////////////////////////////////////////////////////////////////////////////////////////////////////////////////////////////8BACAA////////////////AAAO////////AwAAAAIA////////////////////////////////////////////////////////////////////////////////////////////////////////////////////////////////////////////////////////////////////////////////////////////////////////////////////////////////////////////////////////////////////////////////////////////////////////////////////////////////////////////////////////////////////////////////////////////////////////////////////////////////////////////////////////////////////////////////////////////////////////////////////////AgADAP///////wQAAAACABAAC7SAI+1WUFtHgMoo6RwsbyE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SAI+1WUFtHgMoo6RwsbyEDRGF0YQAWAAAAAlBlcnNvbmFsSWQAAQAAAAAAAk5hbWUACwAAAFBlcnNvbmFsSWQAEFZlcnNpb24AAAAAAAlMYXN0V3JpdGUAvDhzAo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8550202344936"/>
  <p:tag name="EMPOWERCHARTSPROPERTIES_A_LENGTH" val="24576"/>
  <p:tag name="RUNTIME_ID" val="1cf2d9d8-208c-418a-ac10-8f0e7a387624"/>
</p:tagLst>
</file>

<file path=ppt/theme/theme1.xml><?xml version="1.0" encoding="utf-8"?>
<a:theme xmlns:a="http://schemas.openxmlformats.org/drawingml/2006/main" name="PZNL">
  <a:themeElements>
    <a:clrScheme name="PZNL">
      <a:dk1>
        <a:srgbClr val="173395"/>
      </a:dk1>
      <a:lt1>
        <a:srgbClr val="FFFFFF"/>
      </a:lt1>
      <a:dk2>
        <a:srgbClr val="A9A097"/>
      </a:dk2>
      <a:lt2>
        <a:srgbClr val="FFFFFF"/>
      </a:lt2>
      <a:accent1>
        <a:srgbClr val="173395"/>
      </a:accent1>
      <a:accent2>
        <a:srgbClr val="95BAFF"/>
      </a:accent2>
      <a:accent3>
        <a:srgbClr val="FF89BC"/>
      </a:accent3>
      <a:accent4>
        <a:srgbClr val="F1ECE3"/>
      </a:accent4>
      <a:accent5>
        <a:srgbClr val="D2E1FF"/>
      </a:accent5>
      <a:accent6>
        <a:srgbClr val="FFBDE2"/>
      </a:accent6>
      <a:hlink>
        <a:srgbClr val="B969DD"/>
      </a:hlink>
      <a:folHlink>
        <a:srgbClr val="B969DD"/>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ZNL.potx" id="{F6387CD4-CF95-48AD-BC4D-F041E83BAF81}" vid="{3892C7B4-D513-43F7-B40E-B4C5885E272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1757f0-5a9d-4771-b054-932f5e63bd10" xsi:nil="true"/>
    <lcf76f155ced4ddcb4097134ff3c332f xmlns="27e5a31e-3c06-4464-8960-dd0eb8e50dc0">
      <Terms xmlns="http://schemas.microsoft.com/office/infopath/2007/PartnerControls"/>
    </lcf76f155ced4ddcb4097134ff3c332f>
    <SharedWithUsers xmlns="4a1757f0-5a9d-4771-b054-932f5e63bd10">
      <UserInfo>
        <DisplayName>Marjolein Verkammen</DisplayName>
        <AccountId>13</AccountId>
        <AccountType/>
      </UserInfo>
      <UserInfo>
        <DisplayName>Famke van Heeckeren tot Overlaer</DisplayName>
        <AccountId>159</AccountId>
        <AccountType/>
      </UserInfo>
      <UserInfo>
        <DisplayName>Elise Posma</DisplayName>
        <AccountId>133</AccountId>
        <AccountType/>
      </UserInfo>
      <UserInfo>
        <DisplayName>Roos-Marie Tummers</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4BF9EC83627E48B7E81316D981C89E" ma:contentTypeVersion="15" ma:contentTypeDescription="Een nieuw document maken." ma:contentTypeScope="" ma:versionID="321ad9945cfea2ccb0ac2f5b67c53519">
  <xsd:schema xmlns:xsd="http://www.w3.org/2001/XMLSchema" xmlns:xs="http://www.w3.org/2001/XMLSchema" xmlns:p="http://schemas.microsoft.com/office/2006/metadata/properties" xmlns:ns2="27e5a31e-3c06-4464-8960-dd0eb8e50dc0" xmlns:ns3="4a1757f0-5a9d-4771-b054-932f5e63bd10" targetNamespace="http://schemas.microsoft.com/office/2006/metadata/properties" ma:root="true" ma:fieldsID="2bf6d675cb8f6d2522e8eea5fd34a674" ns2:_="" ns3:_="">
    <xsd:import namespace="27e5a31e-3c06-4464-8960-dd0eb8e50dc0"/>
    <xsd:import namespace="4a1757f0-5a9d-4771-b054-932f5e63bd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5a31e-3c06-4464-8960-dd0eb8e50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ae85c744-a3ab-4f2a-b737-a5cb63f0a78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1757f0-5a9d-4771-b054-932f5e63bd1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ad7b316f-84aa-45c0-a5bf-8a6536c5da57}" ma:internalName="TaxCatchAll" ma:showField="CatchAllData" ma:web="4a1757f0-5a9d-4771-b054-932f5e63bd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054F18-9B58-459F-B178-9F52D2EB9C41}">
  <ds:schemaRefs>
    <ds:schemaRef ds:uri="http://purl.org/dc/dcmitype/"/>
    <ds:schemaRef ds:uri="http://www.w3.org/XML/1998/namespace"/>
    <ds:schemaRef ds:uri="http://schemas.microsoft.com/office/2006/documentManagement/types"/>
    <ds:schemaRef ds:uri="27e5a31e-3c06-4464-8960-dd0eb8e50dc0"/>
    <ds:schemaRef ds:uri="4a1757f0-5a9d-4771-b054-932f5e63bd10"/>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8F51245E-5934-476D-8A22-842CE1848AFF}">
  <ds:schemaRefs>
    <ds:schemaRef ds:uri="27e5a31e-3c06-4464-8960-dd0eb8e50dc0"/>
    <ds:schemaRef ds:uri="4a1757f0-5a9d-4771-b054-932f5e63bd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418673-8EC7-4A61-BCFE-D836468AC3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PZNL</Template>
  <TotalTime>11</TotalTime>
  <Words>2575</Words>
  <Application>Microsoft Office PowerPoint</Application>
  <PresentationFormat>Breedbeeld</PresentationFormat>
  <Paragraphs>277</Paragraphs>
  <Slides>19</Slides>
  <Notes>19</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19</vt:i4>
      </vt:variant>
    </vt:vector>
  </HeadingPairs>
  <TitlesOfParts>
    <vt:vector size="30" baseType="lpstr">
      <vt:lpstr>Arial</vt:lpstr>
      <vt:lpstr>Calibri</vt:lpstr>
      <vt:lpstr>Maiandra GD</vt:lpstr>
      <vt:lpstr>Maiandra GD,Sans-Serif</vt:lpstr>
      <vt:lpstr>Poppins</vt:lpstr>
      <vt:lpstr>Poppins Light</vt:lpstr>
      <vt:lpstr>Poppins Medium</vt:lpstr>
      <vt:lpstr>Poppins,Sans-Serif</vt:lpstr>
      <vt:lpstr>Segoe UI</vt:lpstr>
      <vt:lpstr>Times New Roman</vt:lpstr>
      <vt:lpstr>PZNL</vt:lpstr>
      <vt:lpstr>Disclaimer</vt:lpstr>
      <vt:lpstr>Workshop  ‘Onderlinge afstemming en voortgang’</vt:lpstr>
      <vt:lpstr>Inleiding</vt:lpstr>
      <vt:lpstr>Programma</vt:lpstr>
      <vt:lpstr>Voorstelronde</vt:lpstr>
      <vt:lpstr>Leerdoelen</vt:lpstr>
      <vt:lpstr>Wat is coördinatie en continuïteit?</vt:lpstr>
      <vt:lpstr>Animatie Coördinatie en continuïteit</vt:lpstr>
      <vt:lpstr>Essentie Coördinatie en continuïteit</vt:lpstr>
      <vt:lpstr>Kwaliteitskader</vt:lpstr>
      <vt:lpstr>Aan de slag</vt:lpstr>
      <vt:lpstr>Aan de slag</vt:lpstr>
      <vt:lpstr>Aan de slag</vt:lpstr>
      <vt:lpstr>Aan de slag</vt:lpstr>
      <vt:lpstr>Reflecteren op eigen handelen</vt:lpstr>
      <vt:lpstr>Reflecteren op eigen handelen</vt:lpstr>
      <vt:lpstr>Plenaire terugkoppeling</vt:lpstr>
      <vt:lpstr>Meer informatie</vt:lpstr>
      <vt:lpstr>Afsluiting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Hulplijnen / kop en voettekst</dc:title>
  <dc:creator>Elise Posma</dc:creator>
  <cp:lastModifiedBy>Elise Posma</cp:lastModifiedBy>
  <cp:revision>30</cp:revision>
  <dcterms:created xsi:type="dcterms:W3CDTF">2023-11-22T08:40:12Z</dcterms:created>
  <dcterms:modified xsi:type="dcterms:W3CDTF">2024-12-02T15:09:48Z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0x010100204BF9EC83627E48B7E81316D981C89E</vt:lpwstr>
  </property>
  <property fmtid="{D5CDD505-2E9C-101B-9397-08002B2CF9AE}" pid="3" name="MediaServiceImageTags">
    <vt:lpwstr/>
  </property>
</Properties>
</file>