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10" r:id="rId5"/>
    <p:sldId id="258" r:id="rId6"/>
    <p:sldId id="277" r:id="rId7"/>
    <p:sldId id="312" r:id="rId8"/>
    <p:sldId id="265" r:id="rId9"/>
    <p:sldId id="295" r:id="rId10"/>
    <p:sldId id="297" r:id="rId11"/>
    <p:sldId id="296" r:id="rId12"/>
    <p:sldId id="303" r:id="rId13"/>
    <p:sldId id="302" r:id="rId14"/>
    <p:sldId id="308" r:id="rId15"/>
    <p:sldId id="304" r:id="rId16"/>
    <p:sldId id="298" r:id="rId17"/>
    <p:sldId id="289" r:id="rId18"/>
    <p:sldId id="309" r:id="rId19"/>
    <p:sldId id="307" r:id="rId20"/>
    <p:sldId id="311" r:id="rId21"/>
  </p:sldIdLst>
  <p:sldSz cx="9144000" cy="6858000" type="screen4x3"/>
  <p:notesSz cx="6858000" cy="3324225"/>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1" clrIdx="0">
    <p:extLst>
      <p:ext uri="{19B8F6BF-5375-455C-9EA6-DF929625EA0E}">
        <p15:presenceInfo xmlns:p15="http://schemas.microsoft.com/office/powerpoint/2012/main" userId="S-1-5-21-449839047-1208861870-363802428-3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6D8C"/>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4F710-B2EE-4E36-B429-B14519677DFA}" v="4" dt="2023-09-21T11:49:34.848"/>
    <p1510:client id="{B476C401-8216-2AD6-4D39-0D53596F13D7}" v="5" dt="2023-09-27T10:19:32.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9474" autoAdjust="0"/>
  </p:normalViewPr>
  <p:slideViewPr>
    <p:cSldViewPr snapToGrid="0">
      <p:cViewPr varScale="1">
        <p:scale>
          <a:sx n="46" d="100"/>
          <a:sy n="46" d="100"/>
        </p:scale>
        <p:origin x="186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e van de Vegte" userId="bd4a6814-9f37-40fa-a9f3-1ed2d4ee651c" providerId="ADAL" clId="{3AC4F710-B2EE-4E36-B429-B14519677DFA}"/>
    <pc:docChg chg="custSel modSld">
      <pc:chgData name="Anke van de Vegte" userId="bd4a6814-9f37-40fa-a9f3-1ed2d4ee651c" providerId="ADAL" clId="{3AC4F710-B2EE-4E36-B429-B14519677DFA}" dt="2023-09-21T11:49:00.010" v="517" actId="20577"/>
      <pc:docMkLst>
        <pc:docMk/>
      </pc:docMkLst>
      <pc:sldChg chg="modSp mod modNotesTx">
        <pc:chgData name="Anke van de Vegte" userId="bd4a6814-9f37-40fa-a9f3-1ed2d4ee651c" providerId="ADAL" clId="{3AC4F710-B2EE-4E36-B429-B14519677DFA}" dt="2023-09-21T11:38:34.987" v="3" actId="6549"/>
        <pc:sldMkLst>
          <pc:docMk/>
          <pc:sldMk cId="2522728567" sldId="258"/>
        </pc:sldMkLst>
        <pc:spChg chg="mod">
          <ac:chgData name="Anke van de Vegte" userId="bd4a6814-9f37-40fa-a9f3-1ed2d4ee651c" providerId="ADAL" clId="{3AC4F710-B2EE-4E36-B429-B14519677DFA}" dt="2023-09-21T11:38:27.869" v="2" actId="6549"/>
          <ac:spMkLst>
            <pc:docMk/>
            <pc:sldMk cId="2522728567" sldId="258"/>
            <ac:spMk id="8" creationId="{00000000-0000-0000-0000-000000000000}"/>
          </ac:spMkLst>
        </pc:spChg>
      </pc:sldChg>
      <pc:sldChg chg="modNotesTx">
        <pc:chgData name="Anke van de Vegte" userId="bd4a6814-9f37-40fa-a9f3-1ed2d4ee651c" providerId="ADAL" clId="{3AC4F710-B2EE-4E36-B429-B14519677DFA}" dt="2023-09-21T11:40:55.317" v="83" actId="20577"/>
        <pc:sldMkLst>
          <pc:docMk/>
          <pc:sldMk cId="1577636219" sldId="265"/>
        </pc:sldMkLst>
      </pc:sldChg>
      <pc:sldChg chg="modNotesTx">
        <pc:chgData name="Anke van de Vegte" userId="bd4a6814-9f37-40fa-a9f3-1ed2d4ee651c" providerId="ADAL" clId="{3AC4F710-B2EE-4E36-B429-B14519677DFA}" dt="2023-09-21T11:42:11.035" v="153" actId="6549"/>
        <pc:sldMkLst>
          <pc:docMk/>
          <pc:sldMk cId="842512869" sldId="297"/>
        </pc:sldMkLst>
      </pc:sldChg>
      <pc:sldChg chg="modNotesTx">
        <pc:chgData name="Anke van de Vegte" userId="bd4a6814-9f37-40fa-a9f3-1ed2d4ee651c" providerId="ADAL" clId="{3AC4F710-B2EE-4E36-B429-B14519677DFA}" dt="2023-09-21T11:43:45.284" v="158" actId="20577"/>
        <pc:sldMkLst>
          <pc:docMk/>
          <pc:sldMk cId="144322705" sldId="298"/>
        </pc:sldMkLst>
      </pc:sldChg>
      <pc:sldChg chg="modSp mod modNotesTx">
        <pc:chgData name="Anke van de Vegte" userId="bd4a6814-9f37-40fa-a9f3-1ed2d4ee651c" providerId="ADAL" clId="{3AC4F710-B2EE-4E36-B429-B14519677DFA}" dt="2023-09-21T11:49:00.010" v="517" actId="20577"/>
        <pc:sldMkLst>
          <pc:docMk/>
          <pc:sldMk cId="2231022095" sldId="307"/>
        </pc:sldMkLst>
        <pc:spChg chg="mod">
          <ac:chgData name="Anke van de Vegte" userId="bd4a6814-9f37-40fa-a9f3-1ed2d4ee651c" providerId="ADAL" clId="{3AC4F710-B2EE-4E36-B429-B14519677DFA}" dt="2023-09-21T11:49:00.010" v="517" actId="20577"/>
          <ac:spMkLst>
            <pc:docMk/>
            <pc:sldMk cId="2231022095" sldId="307"/>
            <ac:spMk id="3" creationId="{7626C1FF-7DF2-464A-9FD5-311E0DA52DB4}"/>
          </ac:spMkLst>
        </pc:spChg>
      </pc:sldChg>
      <pc:sldChg chg="modNotesTx">
        <pc:chgData name="Anke van de Vegte" userId="bd4a6814-9f37-40fa-a9f3-1ed2d4ee651c" providerId="ADAL" clId="{3AC4F710-B2EE-4E36-B429-B14519677DFA}" dt="2023-09-21T11:44:05.218" v="160" actId="6549"/>
        <pc:sldMkLst>
          <pc:docMk/>
          <pc:sldMk cId="4245187093" sldId="309"/>
        </pc:sldMkLst>
      </pc:sldChg>
      <pc:sldChg chg="modNotesTx">
        <pc:chgData name="Anke van de Vegte" userId="bd4a6814-9f37-40fa-a9f3-1ed2d4ee651c" providerId="ADAL" clId="{3AC4F710-B2EE-4E36-B429-B14519677DFA}" dt="2023-09-21T11:38:16.779" v="1" actId="113"/>
        <pc:sldMkLst>
          <pc:docMk/>
          <pc:sldMk cId="1840428110" sldId="310"/>
        </pc:sldMkLst>
      </pc:sldChg>
    </pc:docChg>
  </pc:docChgLst>
  <pc:docChgLst>
    <pc:chgData name="Anke van de Vegte" userId="S::a.vandevegte@iknl.nl::bd4a6814-9f37-40fa-a9f3-1ed2d4ee651c" providerId="AD" clId="Web-{B476C401-8216-2AD6-4D39-0D53596F13D7}"/>
    <pc:docChg chg="modSld">
      <pc:chgData name="Anke van de Vegte" userId="S::a.vandevegte@iknl.nl::bd4a6814-9f37-40fa-a9f3-1ed2d4ee651c" providerId="AD" clId="Web-{B476C401-8216-2AD6-4D39-0D53596F13D7}" dt="2023-09-27T10:19:31.900" v="3" actId="1076"/>
      <pc:docMkLst>
        <pc:docMk/>
      </pc:docMkLst>
      <pc:sldChg chg="modSp">
        <pc:chgData name="Anke van de Vegte" userId="S::a.vandevegte@iknl.nl::bd4a6814-9f37-40fa-a9f3-1ed2d4ee651c" providerId="AD" clId="Web-{B476C401-8216-2AD6-4D39-0D53596F13D7}" dt="2023-09-27T10:19:31.900" v="3" actId="1076"/>
        <pc:sldMkLst>
          <pc:docMk/>
          <pc:sldMk cId="1840428110" sldId="310"/>
        </pc:sldMkLst>
        <pc:spChg chg="mod">
          <ac:chgData name="Anke van de Vegte" userId="S::a.vandevegte@iknl.nl::bd4a6814-9f37-40fa-a9f3-1ed2d4ee651c" providerId="AD" clId="Web-{B476C401-8216-2AD6-4D39-0D53596F13D7}" dt="2023-09-27T10:19:27.305" v="2" actId="20577"/>
          <ac:spMkLst>
            <pc:docMk/>
            <pc:sldMk cId="1840428110" sldId="310"/>
            <ac:spMk id="3" creationId="{4C336741-7E0F-42F5-BB41-4C93EFF0C7FD}"/>
          </ac:spMkLst>
        </pc:spChg>
        <pc:picChg chg="mod">
          <ac:chgData name="Anke van de Vegte" userId="S::a.vandevegte@iknl.nl::bd4a6814-9f37-40fa-a9f3-1ed2d4ee651c" providerId="AD" clId="Web-{B476C401-8216-2AD6-4D39-0D53596F13D7}" dt="2023-09-27T10:19:31.900" v="3" actId="1076"/>
          <ac:picMkLst>
            <pc:docMk/>
            <pc:sldMk cId="1840428110" sldId="310"/>
            <ac:picMk id="9" creationId="{CCDF916B-60AF-474D-A596-42F93507983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A087230-F97A-488B-866A-D36BEEBD4675}"/>
              </a:ext>
            </a:extLst>
          </p:cNvPr>
          <p:cNvSpPr>
            <a:spLocks noGrp="1"/>
          </p:cNvSpPr>
          <p:nvPr>
            <p:ph type="hdr" sz="quarter"/>
          </p:nvPr>
        </p:nvSpPr>
        <p:spPr>
          <a:xfrm>
            <a:off x="0" y="0"/>
            <a:ext cx="2971800" cy="1444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ACAC7F8A-128D-4040-B043-6D9EA7373B3C}"/>
              </a:ext>
            </a:extLst>
          </p:cNvPr>
          <p:cNvSpPr>
            <a:spLocks noGrp="1"/>
          </p:cNvSpPr>
          <p:nvPr>
            <p:ph type="dt" sz="quarter" idx="1"/>
          </p:nvPr>
        </p:nvSpPr>
        <p:spPr>
          <a:xfrm>
            <a:off x="3884613" y="0"/>
            <a:ext cx="2971800" cy="144463"/>
          </a:xfrm>
          <a:prstGeom prst="rect">
            <a:avLst/>
          </a:prstGeom>
        </p:spPr>
        <p:txBody>
          <a:bodyPr vert="horz" lIns="91440" tIns="45720" rIns="91440" bIns="45720" rtlCol="0"/>
          <a:lstStyle>
            <a:lvl1pPr algn="r">
              <a:defRPr sz="1200"/>
            </a:lvl1pPr>
          </a:lstStyle>
          <a:p>
            <a:fld id="{33D815A2-A201-448E-9163-7015261D19B3}" type="datetimeFigureOut">
              <a:rPr lang="nl-NL" smtClean="0"/>
              <a:t>27-9-2023</a:t>
            </a:fld>
            <a:endParaRPr lang="nl-NL"/>
          </a:p>
        </p:txBody>
      </p:sp>
      <p:sp>
        <p:nvSpPr>
          <p:cNvPr id="4" name="Tijdelijke aanduiding voor voettekst 3">
            <a:extLst>
              <a:ext uri="{FF2B5EF4-FFF2-40B4-BE49-F238E27FC236}">
                <a16:creationId xmlns:a16="http://schemas.microsoft.com/office/drawing/2014/main" id="{B9CF0B5A-4657-409F-B526-01A9FBDA0E90}"/>
              </a:ext>
            </a:extLst>
          </p:cNvPr>
          <p:cNvSpPr>
            <a:spLocks noGrp="1"/>
          </p:cNvSpPr>
          <p:nvPr>
            <p:ph type="ftr" sz="quarter" idx="2"/>
          </p:nvPr>
        </p:nvSpPr>
        <p:spPr>
          <a:xfrm>
            <a:off x="0" y="2722563"/>
            <a:ext cx="2971800" cy="144462"/>
          </a:xfrm>
          <a:prstGeom prst="rect">
            <a:avLst/>
          </a:prstGeom>
        </p:spPr>
        <p:txBody>
          <a:bodyPr vert="horz" lIns="91440" tIns="45720" rIns="91440" bIns="45720" rtlCol="0" anchor="b"/>
          <a:lstStyle>
            <a:lvl1pPr algn="l">
              <a:defRPr sz="1200"/>
            </a:lvl1pPr>
          </a:lstStyle>
          <a:p>
            <a:r>
              <a:rPr lang="nl-NL"/>
              <a:t>Workshop Verlies, verdriet en rouw, maart 2021             licentie: CC-BY-NC-SA</a:t>
            </a:r>
          </a:p>
        </p:txBody>
      </p:sp>
      <p:sp>
        <p:nvSpPr>
          <p:cNvPr id="5" name="Tijdelijke aanduiding voor dianummer 4">
            <a:extLst>
              <a:ext uri="{FF2B5EF4-FFF2-40B4-BE49-F238E27FC236}">
                <a16:creationId xmlns:a16="http://schemas.microsoft.com/office/drawing/2014/main" id="{2909BAC8-697C-468A-9F71-26F2612613FE}"/>
              </a:ext>
            </a:extLst>
          </p:cNvPr>
          <p:cNvSpPr>
            <a:spLocks noGrp="1"/>
          </p:cNvSpPr>
          <p:nvPr>
            <p:ph type="sldNum" sz="quarter" idx="3"/>
          </p:nvPr>
        </p:nvSpPr>
        <p:spPr>
          <a:xfrm>
            <a:off x="3884613" y="2722563"/>
            <a:ext cx="2971800" cy="144462"/>
          </a:xfrm>
          <a:prstGeom prst="rect">
            <a:avLst/>
          </a:prstGeom>
        </p:spPr>
        <p:txBody>
          <a:bodyPr vert="horz" lIns="91440" tIns="45720" rIns="91440" bIns="45720" rtlCol="0" anchor="b"/>
          <a:lstStyle>
            <a:lvl1pPr algn="r">
              <a:defRPr sz="1200"/>
            </a:lvl1pPr>
          </a:lstStyle>
          <a:p>
            <a:fld id="{83E59568-2C41-4FFD-BC1A-16AC4CAA489E}" type="slidenum">
              <a:rPr lang="nl-NL" smtClean="0"/>
              <a:t>‹nr.›</a:t>
            </a:fld>
            <a:endParaRPr lang="nl-NL"/>
          </a:p>
        </p:txBody>
      </p:sp>
    </p:spTree>
    <p:extLst>
      <p:ext uri="{BB962C8B-B14F-4D97-AF65-F5344CB8AC3E}">
        <p14:creationId xmlns:p14="http://schemas.microsoft.com/office/powerpoint/2010/main" val="13109122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Verlies, verdriet en rouw, maart 2021             licentie: CC-BY-NC-SA</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allialine.nl/uploaded/docs/Kwaliteitskader_pz/Meetinstrument_vragenlijst-rouw.pdf?u=1PpF3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Calibri"/>
                <a:cs typeface="Calibri"/>
              </a:rPr>
              <a:t>Noot september 2023</a:t>
            </a:r>
          </a:p>
          <a:p>
            <a:r>
              <a:rPr lang="nl-NL" dirty="0">
                <a:latin typeface="Calibri"/>
                <a:cs typeface="Calibri"/>
              </a:rPr>
              <a:t>De e-learning Begin Goed Zorg Goed die beschikbaar was via MSD Academy en als basis werd gebruikt bij de ontwikkeling van deze workshop. Deze is sinds eind 2021 niet meer beschikbaar bij MSD. De workshop is aangepast en is nu inhoudelijk los van de e-learning te gebruiken als onderwijsmateriaal.</a:t>
            </a:r>
            <a:endParaRPr lang="en-US" dirty="0">
              <a:latin typeface="Calibri"/>
              <a:cs typeface="Calibri"/>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a:pPr/>
              <a:t>1</a:t>
            </a:fld>
            <a:endParaRPr lang="nl-NL"/>
          </a:p>
        </p:txBody>
      </p:sp>
      <p:sp>
        <p:nvSpPr>
          <p:cNvPr id="5" name="Tijdelijke aanduiding voor voettekst 4">
            <a:extLst>
              <a:ext uri="{FF2B5EF4-FFF2-40B4-BE49-F238E27FC236}">
                <a16:creationId xmlns:a16="http://schemas.microsoft.com/office/drawing/2014/main" id="{F5EB6456-F537-4856-A6AC-B1186D3FE64B}"/>
              </a:ext>
            </a:extLst>
          </p:cNvPr>
          <p:cNvSpPr>
            <a:spLocks noGrp="1"/>
          </p:cNvSpPr>
          <p:nvPr>
            <p:ph type="ftr" sz="quarter" idx="10"/>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101116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u="none" noProof="0" dirty="0"/>
              <a:t>: </a:t>
            </a:r>
            <a:r>
              <a:rPr lang="nl-NL" noProof="0" dirty="0"/>
              <a:t>kort toelichten</a:t>
            </a:r>
          </a:p>
          <a:p>
            <a:r>
              <a:rPr lang="nl-NL" u="sng" noProof="0" dirty="0">
                <a:latin typeface="Calibri"/>
                <a:cs typeface="Calibri"/>
              </a:rPr>
              <a:t>Inhoud</a:t>
            </a:r>
            <a:r>
              <a:rPr lang="nl-NL" noProof="0" dirty="0">
                <a:latin typeface="Calibri"/>
                <a:cs typeface="Calibri"/>
              </a:rPr>
              <a:t>: </a:t>
            </a:r>
            <a:r>
              <a:rPr lang="nl-NL" sz="1200" b="0" i="0" kern="1200" noProof="0" dirty="0">
                <a:solidFill>
                  <a:schemeClr val="tx1"/>
                </a:solidFill>
                <a:effectLst/>
                <a:latin typeface="Arial" charset="0"/>
                <a:ea typeface="+mn-ea"/>
                <a:cs typeface="+mn-cs"/>
              </a:rPr>
              <a:t>In het Kwaliteitskader palliatieve zorg Nederland staat Normatieve rouw en gesprek met naasten in Domein 8 Verlies en rouw. Hieronder staat de gehele tekst. </a:t>
            </a:r>
            <a:endParaRPr lang="nl-NL" noProof="0" dirty="0">
              <a:latin typeface="Calibri"/>
              <a:cs typeface="Calibri"/>
            </a:endParaRPr>
          </a:p>
          <a:p>
            <a:endParaRPr lang="nl-NL" noProof="0" dirty="0"/>
          </a:p>
          <a:p>
            <a:r>
              <a:rPr lang="nl-NL" noProof="0" dirty="0"/>
              <a:t>Volgende dia: Wat doe jij? </a:t>
            </a:r>
          </a:p>
          <a:p>
            <a:endParaRPr lang="nl-NL" sz="1000" noProof="0" dirty="0"/>
          </a:p>
          <a:p>
            <a:r>
              <a:rPr lang="nl-NL" sz="900" i="1" noProof="0" dirty="0"/>
              <a:t>Integrale tekst uit het Kwaliteitskader criteria verlies en rouw</a:t>
            </a:r>
          </a:p>
          <a:p>
            <a:r>
              <a:rPr lang="nl-NL" sz="900" b="0" i="0" kern="1200" noProof="0" dirty="0">
                <a:solidFill>
                  <a:schemeClr val="tx1"/>
                </a:solidFill>
                <a:effectLst/>
                <a:latin typeface="Arial" charset="0"/>
                <a:ea typeface="+mn-ea"/>
                <a:cs typeface="+mn-cs"/>
              </a:rPr>
              <a:t>Vóór het overlijden wordt met de patiënt en diens naasten gesproken over het aanstaande verlies, het belang van goed afscheid nemen, (anticipatoire) rouw en welke reacties daarbij kunnen voorkomen. Tevens wordt besproken wat de mogelijkheden zijn voor ondersteuning, zoals lotgenotencontact of (professionele) begeleiding. Indien nodig wordt met toestemming van de naaste, diens huisarts telefonisch geïnformeerd over het naderend overlijden van de patiënt. </a:t>
            </a:r>
          </a:p>
          <a:p>
            <a:r>
              <a:rPr lang="nl-NL" sz="900" b="0" i="0" kern="1200" noProof="0" dirty="0">
                <a:solidFill>
                  <a:schemeClr val="tx1"/>
                </a:solidFill>
                <a:effectLst/>
                <a:latin typeface="Arial" charset="0"/>
                <a:ea typeface="+mn-ea"/>
                <a:cs typeface="+mn-cs"/>
              </a:rPr>
              <a:t>De naasten ervaren ruimte om op een voor hun gepaste manier afscheid van hun dierbare te nemen. Hen wordt gevraagd of zij de laatste zorg aan hun dierbare willen geven. Indien zij dit wensen worden zij hierbij ondersteund door zorgverleners. </a:t>
            </a:r>
          </a:p>
          <a:p>
            <a:r>
              <a:rPr lang="nl-NL" sz="900" b="0" i="0" kern="1200" noProof="0" dirty="0">
                <a:solidFill>
                  <a:schemeClr val="tx1"/>
                </a:solidFill>
                <a:effectLst/>
                <a:latin typeface="Arial" charset="0"/>
                <a:ea typeface="+mn-ea"/>
                <a:cs typeface="+mn-cs"/>
              </a:rPr>
              <a:t>Na overlijden worden tijd en aandacht besteed aan de naasten en de familie om troost en steun te bieden bij het verwerken van het verlies. Deze aandacht is passend bij de sociale, culturele en spirituele rituelen en gebruiken van de patiënt en diens naasten.</a:t>
            </a:r>
          </a:p>
          <a:p>
            <a:r>
              <a:rPr lang="nl-NL" sz="900" b="0" i="0" kern="1200" noProof="0" dirty="0">
                <a:solidFill>
                  <a:schemeClr val="tx1"/>
                </a:solidFill>
                <a:effectLst/>
                <a:latin typeface="Arial" charset="0"/>
                <a:ea typeface="+mn-ea"/>
                <a:cs typeface="+mn-cs"/>
              </a:rPr>
              <a:t>De zorgverlener heeft aandacht voor de wijze waarop de nabestaanden reageren op het verlies van hun dierbare. Dit kunnen fysieke, emotionele, cognitieve, spirituele, existentiële en gedragsmatige reacties zijn. De zorgverlener inventariseert of er vanuit de directe omgeving voldoende aandacht en ondersteuning voorhanden is, beoordeelt mogelijke (risicofactoren voor) problemen met verliesverwerking (gecompliceerde rouw) en neemt passende of preventieve maatregelen.</a:t>
            </a:r>
          </a:p>
          <a:p>
            <a:r>
              <a:rPr lang="nl-NL" sz="900" b="0" i="0" kern="1200" noProof="0" dirty="0">
                <a:solidFill>
                  <a:schemeClr val="tx1"/>
                </a:solidFill>
                <a:effectLst/>
                <a:latin typeface="Arial" charset="0"/>
                <a:ea typeface="+mn-ea"/>
                <a:cs typeface="+mn-cs"/>
              </a:rPr>
              <a:t>Aan de nabestaanden wordt enkele weken na het overlijden van hun dierbare een gesprek aangeboden met de zorgverlener, veelal de hoofdbehandelaar of de centrale zorgverlener, waarin wordt gevraagd hoe het met de nabestaanden gaat, hoe ze terugkijken op de periode van ziekte en sterven en op de verleende zorg. Het gesprek kan tevens functioneel zijn om de nabestaanden zich gesteund te laten voelen in de wijze waarop wordt omgegaan met het verlies van hun dierbare en hun rouw. Bij tekenen van complexe rouwverwerking wordt de nabestaanden geadviseerd om contact op te nemen met de eigen huisarts en kan in overleg met de nabestaanden door de zorgverlener ook rechtstreeks contact met de huisarts worden opgenomen.</a:t>
            </a:r>
          </a:p>
          <a:p>
            <a:r>
              <a:rPr lang="nl-NL" sz="900" b="0" i="0" kern="1200" noProof="0" dirty="0">
                <a:solidFill>
                  <a:schemeClr val="tx1"/>
                </a:solidFill>
                <a:effectLst/>
                <a:latin typeface="Arial" charset="0"/>
                <a:ea typeface="+mn-ea"/>
                <a:cs typeface="+mn-cs"/>
              </a:rPr>
              <a:t>Zorgverleners en vrijwilligers verlenen ondersteuning bij verlies en (complexe) rouw aan de nabestaanden, zorgverlener(s) en vrijwilligers op basis van een goede onderlinge relatie en geldende protocollen, richtlijnen en andere relevante documenten. Experts zoals geestelijk verzorgers, maatschappelijk werkers, psychologen, psychiaters en rouwtherapeuten zijn beschikbaar voor verwijzing in situaties van (dreigende) complexe rouwverwerking.</a:t>
            </a:r>
          </a:p>
          <a:p>
            <a:r>
              <a:rPr lang="nl-NL" sz="900" b="0" i="0" kern="1200" noProof="0" dirty="0">
                <a:solidFill>
                  <a:schemeClr val="tx1"/>
                </a:solidFill>
                <a:effectLst/>
                <a:latin typeface="Arial" charset="0"/>
                <a:ea typeface="+mn-ea"/>
                <a:cs typeface="+mn-cs"/>
              </a:rPr>
              <a:t>Er wordt structureel aandacht geschonken aan deskundigheidsbevordering, ondersteuning, supervisie of intervisie in relatie tot omgaan met (herhaaldelijk) verlies en rouw van de zorgverlener en vrijwilliger.</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a:t>
            </a:fld>
            <a:endParaRPr lang="nl-NL"/>
          </a:p>
        </p:txBody>
      </p:sp>
      <p:sp>
        <p:nvSpPr>
          <p:cNvPr id="5" name="Tijdelijke aanduiding voor voettekst 4">
            <a:extLst>
              <a:ext uri="{FF2B5EF4-FFF2-40B4-BE49-F238E27FC236}">
                <a16:creationId xmlns:a16="http://schemas.microsoft.com/office/drawing/2014/main" id="{865BFD1C-3B62-4AC8-B298-654001FCFF47}"/>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127423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u="none" noProof="0" dirty="0"/>
              <a:t>: g</a:t>
            </a:r>
            <a:r>
              <a:rPr lang="nl-NL" noProof="0" dirty="0"/>
              <a:t>roepsgesprek</a:t>
            </a:r>
          </a:p>
          <a:p>
            <a:r>
              <a:rPr lang="nl-NL" u="sng" noProof="0" dirty="0"/>
              <a:t>Inhoud</a:t>
            </a:r>
            <a:r>
              <a:rPr lang="nl-NL" u="none" noProof="0" dirty="0"/>
              <a:t>: </a:t>
            </a:r>
            <a:r>
              <a:rPr lang="nl-NL" noProof="0" dirty="0"/>
              <a:t>Wanneer pak je het op? Wanneer is het normatief / niet normatief. Ga je meten? Ga je doorverwijzen?</a:t>
            </a:r>
          </a:p>
          <a:p>
            <a:r>
              <a:rPr lang="nl-NL" noProof="0" dirty="0"/>
              <a:t>Wat verwachten we van elkaar binnen deze instelling? Wat doen verzorgenden, wat doen verpleegkundige en wat doen artsen en  andere disciplines zoals geestelijk verzorgers.</a:t>
            </a:r>
          </a:p>
          <a:p>
            <a:endParaRPr lang="nl-NL" noProof="0" dirty="0"/>
          </a:p>
          <a:p>
            <a:r>
              <a:rPr lang="nl-NL" noProof="0" dirty="0"/>
              <a:t>Volgende dia: meetinstrumenten Landelijke rouwvragenlijst</a:t>
            </a:r>
          </a:p>
          <a:p>
            <a:endParaRPr lang="nl-NL" noProof="0" dirty="0"/>
          </a:p>
          <a:p>
            <a:endParaRPr lang="en-US"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a:t>
            </a:fld>
            <a:endParaRPr lang="nl-NL"/>
          </a:p>
        </p:txBody>
      </p:sp>
      <p:sp>
        <p:nvSpPr>
          <p:cNvPr id="5" name="Tijdelijke aanduiding voor voettekst 4">
            <a:extLst>
              <a:ext uri="{FF2B5EF4-FFF2-40B4-BE49-F238E27FC236}">
                <a16:creationId xmlns:a16="http://schemas.microsoft.com/office/drawing/2014/main" id="{87842FA6-41AA-47EF-85D3-FA35D79667C3}"/>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39713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u="none" noProof="0" dirty="0"/>
              <a:t>: g</a:t>
            </a:r>
            <a:r>
              <a:rPr lang="nl-NL" noProof="0" dirty="0"/>
              <a:t>roepsgesprek</a:t>
            </a:r>
          </a:p>
          <a:p>
            <a:r>
              <a:rPr lang="nl-NL" u="sng" noProof="0" dirty="0"/>
              <a:t>Inhoud: </a:t>
            </a:r>
            <a:r>
              <a:rPr lang="nl-NL" dirty="0">
                <a:cs typeface="Arial"/>
              </a:rPr>
              <a:t>Signaleren (tijdens gesprekken met naasten/nabestaanden) is 1 maar wanneer zeg je nu dit is echt complexe rouw? En wie moet dat doen? Tot hoever kan je ‘handelen’ als generalist palliatieve zorg?</a:t>
            </a:r>
          </a:p>
          <a:p>
            <a:r>
              <a:rPr lang="nl-NL" noProof="0" dirty="0"/>
              <a:t>De volgende hyperlink is toegevoegd aan de titel Landelijke rouwvragenlijst.</a:t>
            </a:r>
          </a:p>
          <a:p>
            <a:r>
              <a:rPr lang="nl-NL" dirty="0">
                <a:hlinkClick r:id="rId3"/>
              </a:rPr>
              <a:t>https://www.pallialine.nl/uploaded/docs/Kwaliteitskader_pz/Meetinstrument_vragenlijst-rouw.pdf?u=1PpF3s. </a:t>
            </a:r>
            <a:endParaRPr lang="nl-NL" dirty="0">
              <a:cs typeface="Arial"/>
              <a:hlinkClick r:id="rId3"/>
            </a:endParaRPr>
          </a:p>
          <a:p>
            <a:r>
              <a:rPr lang="nl-NL" dirty="0"/>
              <a:t>Het trechtermodel is gedachtegoed van prof. dr. S.C.C.M. Teunissen. Vragenlijst Rouw © J. de Keijser, J. van den Bout, P. Boelen (1998) </a:t>
            </a:r>
          </a:p>
          <a:p>
            <a:endParaRPr lang="nl-NL"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reflectievragen Nagesprek nabestaanden</a:t>
            </a:r>
          </a:p>
          <a:p>
            <a:endParaRPr lang="nl-NL"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a:t>
            </a:fld>
            <a:endParaRPr lang="nl-NL"/>
          </a:p>
        </p:txBody>
      </p:sp>
      <p:sp>
        <p:nvSpPr>
          <p:cNvPr id="5" name="Tijdelijke aanduiding voor voettekst 4">
            <a:extLst>
              <a:ext uri="{FF2B5EF4-FFF2-40B4-BE49-F238E27FC236}">
                <a16:creationId xmlns:a16="http://schemas.microsoft.com/office/drawing/2014/main" id="{88194927-258E-45C3-8693-125E5E67E00B}"/>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47617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u="none" noProof="0" dirty="0"/>
              <a:t>: </a:t>
            </a:r>
            <a:r>
              <a:rPr lang="nl-NL" noProof="0" dirty="0"/>
              <a:t>groepsgesprek</a:t>
            </a:r>
          </a:p>
          <a:p>
            <a:r>
              <a:rPr lang="nl-NL" u="sng" noProof="0" dirty="0"/>
              <a:t>Inhoud</a:t>
            </a:r>
            <a:r>
              <a:rPr lang="nl-NL" u="none" noProof="0" dirty="0"/>
              <a:t>: </a:t>
            </a:r>
            <a:r>
              <a:rPr lang="nl-NL" noProof="0" dirty="0"/>
              <a:t>Een nagesprek met nabestaande(n) kan niet alleen de nabestaande(n) maar ook jou helpen bij de verwerking van het verlies van jouw patiënt. Het is een mogelijkheid om de relatie met de patiënt met diens naasten af te ronden. Hoe ligt dit bij jou? Ga eens terug naar je laatste nagesprek of een nagesprek die voor jou belangrijk was in de vorm van verliesverwerking. De antwoorden op de reflectievragen delen in de groep. </a:t>
            </a:r>
          </a:p>
          <a:p>
            <a:r>
              <a:rPr lang="nl-NL" noProof="0" dirty="0"/>
              <a:t>Focus op rol als zorgverlener in het gesprek en de functie (voor jou als zorgverlener) van het gesprek om relatie af te ronden met patiënt en naasten.</a:t>
            </a:r>
          </a:p>
          <a:p>
            <a:endParaRPr lang="nl-NL" noProof="0" dirty="0"/>
          </a:p>
          <a:p>
            <a:r>
              <a:rPr lang="nl-NL" noProof="0" dirty="0"/>
              <a:t>Volgende dia: reflectievragen over handelswijze bij het voorkomen van niet-normatieve rouw</a:t>
            </a:r>
          </a:p>
          <a:p>
            <a:endParaRPr lang="nl-NL" noProof="0" dirty="0"/>
          </a:p>
          <a:p>
            <a:endParaRPr lang="en-US"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
        <p:nvSpPr>
          <p:cNvPr id="5" name="Tijdelijke aanduiding voor voettekst 4">
            <a:extLst>
              <a:ext uri="{FF2B5EF4-FFF2-40B4-BE49-F238E27FC236}">
                <a16:creationId xmlns:a16="http://schemas.microsoft.com/office/drawing/2014/main" id="{3B2B8097-5E8A-44B5-B4A7-A52F83A2FB1B}"/>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233987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u="none" noProof="0" dirty="0"/>
              <a:t>: </a:t>
            </a:r>
            <a:r>
              <a:rPr lang="nl-NL" noProof="0" dirty="0"/>
              <a:t>groepsgesprek</a:t>
            </a:r>
          </a:p>
          <a:p>
            <a:r>
              <a:rPr lang="nl-NL" u="sng" noProof="0" dirty="0"/>
              <a:t>Inhoud</a:t>
            </a:r>
            <a:r>
              <a:rPr lang="nl-NL" u="none" noProof="0" dirty="0"/>
              <a:t>: </a:t>
            </a:r>
            <a:r>
              <a:rPr lang="nl-NL" noProof="0" dirty="0"/>
              <a:t>In de reflectievragen zijn de deelnemers gevraagd hoe zij handelen om niet-normatieve rouw te voorkomen. Bespreek met elkaar waarom het voor diegene </a:t>
            </a:r>
            <a:r>
              <a:rPr lang="nl-NL" noProof="0" dirty="0">
                <a:cs typeface="Arial"/>
              </a:rPr>
              <a:t>werkt en wat er niet werkt. Met elkaar kijken naar aanvullende andere modellen en gesprekstechnieken voor. Bij </a:t>
            </a:r>
            <a:r>
              <a:rPr lang="nl-NL" noProof="0" dirty="0"/>
              <a:t>wat is je handelswijze om een dergelijke situatie te voorkomen</a:t>
            </a:r>
            <a:r>
              <a:rPr lang="nl-NL" noProof="0" dirty="0">
                <a:cs typeface="Arial"/>
              </a:rPr>
              <a:t>, bespreken: gaat men de huisarts informeren? Of komt er over 6 weken een vervolggesprek? </a:t>
            </a:r>
          </a:p>
          <a:p>
            <a:r>
              <a:rPr lang="nl-NL" noProof="0" dirty="0"/>
              <a:t>Gebruik van een stappenplan?</a:t>
            </a:r>
            <a:r>
              <a:rPr lang="nl-NL" noProof="0" dirty="0">
                <a:cs typeface="Arial"/>
              </a:rPr>
              <a:t> </a:t>
            </a:r>
            <a:r>
              <a:rPr lang="nl-NL" noProof="0" dirty="0"/>
              <a:t>Trechteren, signaleren, monitoren, screen en diagnosticeren zijn stappen om kans op niet-normatieve rouw  zichtbaar te maken.</a:t>
            </a:r>
            <a:r>
              <a:rPr lang="nl-NL" noProof="0" dirty="0">
                <a:cs typeface="Arial"/>
              </a:rPr>
              <a:t> </a:t>
            </a:r>
          </a:p>
          <a:p>
            <a:r>
              <a:rPr lang="nl-NL" noProof="0" dirty="0">
                <a:cs typeface="Arial"/>
              </a:rPr>
              <a:t>Verwijs je door naar andere disciplines buiten (binnen) je instelling, zoals een geestelijk verzorgen of een rouwtherapeut? Of naar andere disciplines?</a:t>
            </a:r>
          </a:p>
          <a:p>
            <a:endParaRPr lang="nl-NL" noProof="0" dirty="0">
              <a:cs typeface="Arial"/>
            </a:endParaRPr>
          </a:p>
          <a:p>
            <a:r>
              <a:rPr lang="nl-NL" noProof="0" dirty="0">
                <a:cs typeface="Arial"/>
              </a:rPr>
              <a:t>Volgende dia: evaluatie workshop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a:t>
            </a:fld>
            <a:endParaRPr lang="nl-NL"/>
          </a:p>
        </p:txBody>
      </p:sp>
      <p:sp>
        <p:nvSpPr>
          <p:cNvPr id="5" name="Tijdelijke aanduiding voor voettekst 4">
            <a:extLst>
              <a:ext uri="{FF2B5EF4-FFF2-40B4-BE49-F238E27FC236}">
                <a16:creationId xmlns:a16="http://schemas.microsoft.com/office/drawing/2014/main" id="{8631F845-93E5-4BF4-9403-61BA093F0D96}"/>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350047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Arial" charset="0"/>
                <a:ea typeface="+mn-ea"/>
                <a:cs typeface="+mn-cs"/>
              </a:rPr>
              <a:t>Bij voldoende tijd, circa 10 minuten.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Arial" charset="0"/>
                <a:ea typeface="+mn-ea"/>
                <a:cs typeface="+mn-cs"/>
              </a:rPr>
              <a:t>Ter afronding van de workshop een korte evaluatie.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Arial" charset="0"/>
                <a:ea typeface="+mn-ea"/>
                <a:cs typeface="+mn-cs"/>
              </a:rPr>
              <a:t>Volgende dia: bronvermeldingen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a:t>
            </a:fld>
            <a:endParaRPr lang="nl-NL"/>
          </a:p>
        </p:txBody>
      </p:sp>
      <p:sp>
        <p:nvSpPr>
          <p:cNvPr id="5" name="Tijdelijke aanduiding voor voettekst 4">
            <a:extLst>
              <a:ext uri="{FF2B5EF4-FFF2-40B4-BE49-F238E27FC236}">
                <a16:creationId xmlns:a16="http://schemas.microsoft.com/office/drawing/2014/main" id="{13BB9DAB-C6C2-4D8D-B1AE-02222D804CF2}"/>
              </a:ext>
            </a:extLst>
          </p:cNvPr>
          <p:cNvSpPr>
            <a:spLocks noGrp="1"/>
          </p:cNvSpPr>
          <p:nvPr>
            <p:ph type="ftr" sz="quarter" idx="11"/>
          </p:nvPr>
        </p:nvSpPr>
        <p:spPr>
          <a:xfrm>
            <a:off x="-1" y="8685213"/>
            <a:ext cx="3547431" cy="457200"/>
          </a:xfrm>
        </p:spPr>
        <p:txBody>
          <a:bodyPr/>
          <a:lstStyle/>
          <a:p>
            <a:r>
              <a:rPr lang="nl-NL"/>
              <a:t>Workshop Verlies, verdriet en rouw, maart 2021             licentie: CC-BY-NC-SA</a:t>
            </a:r>
            <a:endParaRPr lang="nl-NL" dirty="0"/>
          </a:p>
        </p:txBody>
      </p:sp>
    </p:spTree>
    <p:extLst>
      <p:ext uri="{BB962C8B-B14F-4D97-AF65-F5344CB8AC3E}">
        <p14:creationId xmlns:p14="http://schemas.microsoft.com/office/powerpoint/2010/main" val="319302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workshop Verlies, verdriet en rouw; ontwikkeld in januari 2019; check maart 2021. </a:t>
            </a:r>
          </a:p>
          <a:p>
            <a:r>
              <a:rPr lang="nl-NL" dirty="0"/>
              <a:t>Versie: september 2019: dia 4 programma toegevoegd.</a:t>
            </a:r>
          </a:p>
          <a:p>
            <a:r>
              <a:rPr lang="nl-NL" dirty="0"/>
              <a:t>Versie: september 2023: richtlijn Rouw in de palliatieve fase toegevoegd als bron om te raadplegen. En zie notitie onder dia Disclaimer.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16</a:t>
            </a:fld>
            <a:endParaRPr lang="nl-NL"/>
          </a:p>
        </p:txBody>
      </p:sp>
      <p:sp>
        <p:nvSpPr>
          <p:cNvPr id="5" name="Tijdelijke aanduiding voor voettekst 4">
            <a:extLst>
              <a:ext uri="{FF2B5EF4-FFF2-40B4-BE49-F238E27FC236}">
                <a16:creationId xmlns:a16="http://schemas.microsoft.com/office/drawing/2014/main" id="{E9EED0B2-9A25-40DD-808E-C60EE5652308}"/>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391799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spcAft>
                <a:spcPts val="0"/>
              </a:spcAft>
            </a:pPr>
            <a:r>
              <a:rPr lang="en-US" dirty="0"/>
              <a:t>Versie 2: maart 2021: Licentie </a:t>
            </a:r>
            <a:r>
              <a:rPr lang="nl-NL" noProof="0" dirty="0"/>
              <a:t>toegevoegd</a:t>
            </a:r>
            <a:r>
              <a:rPr lang="en-US" dirty="0"/>
              <a:t>.</a:t>
            </a:r>
            <a:endParaRPr lang="nl-NL" dirty="0"/>
          </a:p>
          <a:p>
            <a:pPr>
              <a:spcBef>
                <a:spcPts val="0"/>
              </a:spcBef>
              <a:spcAft>
                <a:spcPts val="0"/>
              </a:spcAft>
            </a:pPr>
            <a:r>
              <a:rPr lang="nl-NL" dirty="0"/>
              <a:t>.</a:t>
            </a:r>
            <a:endParaRPr lang="en-US" dirty="0"/>
          </a:p>
          <a:p>
            <a:endParaRPr lang="en-US" dirty="0">
              <a:latin typeface="Calibri"/>
              <a:cs typeface="Calibri"/>
            </a:endParaRPr>
          </a:p>
        </p:txBody>
      </p:sp>
      <p:sp>
        <p:nvSpPr>
          <p:cNvPr id="4" name="Tijdelijke aanduiding voor voettekst 3"/>
          <p:cNvSpPr>
            <a:spLocks noGrp="1"/>
          </p:cNvSpPr>
          <p:nvPr>
            <p:ph type="ftr" sz="quarter" idx="4"/>
          </p:nvPr>
        </p:nvSpPr>
        <p:spPr/>
        <p:txBody>
          <a:bodyPr/>
          <a:lstStyle/>
          <a:p>
            <a:r>
              <a:rPr lang="nl-NL"/>
              <a:t>Workshop Verlies, verdriet en rouw,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a:pPr/>
              <a:t>17</a:t>
            </a:fld>
            <a:endParaRPr lang="nl-NL"/>
          </a:p>
        </p:txBody>
      </p:sp>
    </p:spTree>
    <p:extLst>
      <p:ext uri="{BB962C8B-B14F-4D97-AF65-F5344CB8AC3E}">
        <p14:creationId xmlns:p14="http://schemas.microsoft.com/office/powerpoint/2010/main" val="319951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err="1">
                <a:latin typeface="Arial"/>
                <a:cs typeface="Arial"/>
              </a:rPr>
              <a:t>Openingdia</a:t>
            </a:r>
            <a:endParaRPr lang="nl-NL" noProof="0" dirty="0">
              <a:latin typeface="Arial"/>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a:pPr/>
              <a:t>2</a:t>
            </a:fld>
            <a:endParaRPr lang="nl-NL" dirty="0"/>
          </a:p>
        </p:txBody>
      </p:sp>
      <p:sp>
        <p:nvSpPr>
          <p:cNvPr id="5" name="Tijdelijke aanduiding voor voettekst 4">
            <a:extLst>
              <a:ext uri="{FF2B5EF4-FFF2-40B4-BE49-F238E27FC236}">
                <a16:creationId xmlns:a16="http://schemas.microsoft.com/office/drawing/2014/main" id="{3E88E262-7FFB-435F-BF34-CD09F89933E1}"/>
              </a:ext>
            </a:extLst>
          </p:cNvPr>
          <p:cNvSpPr>
            <a:spLocks noGrp="1"/>
          </p:cNvSpPr>
          <p:nvPr>
            <p:ph type="ftr" sz="quarter" idx="10"/>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181793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Arial"/>
                <a:cs typeface="Arial"/>
              </a:rPr>
              <a:t>In dit onderdeel is de focus op normatieve en niet-normatieve rouw</a:t>
            </a:r>
          </a:p>
          <a:p>
            <a:endParaRPr lang="en-US" noProof="0" dirty="0">
              <a:latin typeface="Arial"/>
              <a:cs typeface="Arial"/>
            </a:endParaRPr>
          </a:p>
          <a:p>
            <a:r>
              <a:rPr lang="nl-NL" noProof="0" dirty="0">
                <a:latin typeface="Arial"/>
                <a:cs typeface="Arial"/>
              </a:rPr>
              <a:t>Volgende dia: programma </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3</a:t>
            </a:fld>
            <a:endParaRPr lang="nl-NL" dirty="0"/>
          </a:p>
        </p:txBody>
      </p:sp>
      <p:sp>
        <p:nvSpPr>
          <p:cNvPr id="5" name="Tijdelijke aanduiding voor voettekst 4">
            <a:extLst>
              <a:ext uri="{FF2B5EF4-FFF2-40B4-BE49-F238E27FC236}">
                <a16:creationId xmlns:a16="http://schemas.microsoft.com/office/drawing/2014/main" id="{3CDAD731-2D2F-458A-9C7C-9A336D3E8957}"/>
              </a:ext>
            </a:extLst>
          </p:cNvPr>
          <p:cNvSpPr>
            <a:spLocks noGrp="1"/>
          </p:cNvSpPr>
          <p:nvPr>
            <p:ph type="ftr" sz="quarter" idx="10"/>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292375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noProof="0" dirty="0"/>
              <a:t>: kort toelichten</a:t>
            </a:r>
          </a:p>
          <a:p>
            <a:r>
              <a:rPr lang="nl-NL" u="sng" noProof="0" dirty="0"/>
              <a:t>Inhoud</a:t>
            </a:r>
            <a:r>
              <a:rPr lang="nl-NL" noProof="0" dirty="0"/>
              <a:t>: </a:t>
            </a:r>
          </a:p>
          <a:p>
            <a:endParaRPr lang="nl-NL" noProof="0" dirty="0"/>
          </a:p>
          <a:p>
            <a:r>
              <a:rPr lang="nl-NL" noProof="0" dirty="0"/>
              <a:t>Volgende dia: domein 8 Verlies en rouw </a:t>
            </a:r>
          </a:p>
        </p:txBody>
      </p:sp>
      <p:sp>
        <p:nvSpPr>
          <p:cNvPr id="4" name="Tijdelijke aanduiding voor voettekst 3"/>
          <p:cNvSpPr>
            <a:spLocks noGrp="1"/>
          </p:cNvSpPr>
          <p:nvPr>
            <p:ph type="ftr" sz="quarter" idx="4"/>
          </p:nvPr>
        </p:nvSpPr>
        <p:spPr/>
        <p:txBody>
          <a:bodyPr/>
          <a:lstStyle/>
          <a:p>
            <a:r>
              <a:rPr lang="nl-NL"/>
              <a:t>Workshop Verlies, verdriet en rouw,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4</a:t>
            </a:fld>
            <a:endParaRPr lang="nl-NL"/>
          </a:p>
        </p:txBody>
      </p:sp>
    </p:spTree>
    <p:extLst>
      <p:ext uri="{BB962C8B-B14F-4D97-AF65-F5344CB8AC3E}">
        <p14:creationId xmlns:p14="http://schemas.microsoft.com/office/powerpoint/2010/main" val="205797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u="sng" noProof="0" dirty="0"/>
              <a:t>Werkvorm</a:t>
            </a:r>
            <a:r>
              <a:rPr lang="nl-NL" u="none" noProof="0" dirty="0"/>
              <a:t>: </a:t>
            </a:r>
            <a:r>
              <a:rPr lang="nl-NL" noProof="0" dirty="0"/>
              <a:t>kort toelichten </a:t>
            </a:r>
          </a:p>
          <a:p>
            <a:pPr marL="0" indent="0">
              <a:buNone/>
            </a:pPr>
            <a:r>
              <a:rPr lang="nl-NL" u="sng" noProof="0" dirty="0"/>
              <a:t>Inhoud</a:t>
            </a:r>
            <a:r>
              <a:rPr lang="nl-NL" u="none" noProof="0" dirty="0"/>
              <a:t>: </a:t>
            </a:r>
            <a:r>
              <a:rPr lang="nl-NL" sz="1200" b="0" i="0" u="none" kern="1200" noProof="0" dirty="0">
                <a:solidFill>
                  <a:schemeClr val="tx1"/>
                </a:solidFill>
                <a:effectLst/>
                <a:latin typeface="Arial" charset="0"/>
                <a:ea typeface="+mn-ea"/>
                <a:cs typeface="+mn-cs"/>
              </a:rPr>
              <a:t>I</a:t>
            </a:r>
            <a:r>
              <a:rPr lang="nl-NL" sz="1200" b="0" i="0" kern="1200" noProof="0" dirty="0">
                <a:solidFill>
                  <a:schemeClr val="tx1"/>
                </a:solidFill>
                <a:effectLst/>
                <a:latin typeface="Arial" charset="0"/>
                <a:ea typeface="+mn-ea"/>
                <a:cs typeface="+mn-cs"/>
              </a:rPr>
              <a:t>n het Kwaliteitskader palliatieve Nederland komt Normatieve rouw en gesprek met naasten terug in Domein 8 Verlies en rouw.</a:t>
            </a:r>
            <a:endParaRPr lang="nl-NL" noProof="0" dirty="0"/>
          </a:p>
          <a:p>
            <a:pPr marL="0" indent="0">
              <a:buNone/>
            </a:pPr>
            <a:r>
              <a:rPr lang="nl-NL" noProof="0" dirty="0"/>
              <a:t>Raadpleeg en zie voor meer informatie de herziene richtlijn Rouw in de palliatieve fase, oktober 2022 Pallialine.</a:t>
            </a:r>
          </a:p>
          <a:p>
            <a:pPr marL="0" indent="0">
              <a:buNone/>
            </a:pPr>
            <a:endParaRPr lang="nl-NL" noProof="0" dirty="0"/>
          </a:p>
          <a:p>
            <a:pPr marL="0" indent="0">
              <a:buNone/>
            </a:pPr>
            <a:r>
              <a:rPr lang="nl-NL" noProof="0" dirty="0"/>
              <a:t>Volgende dia: standaard kwaliteitskaderdomein 8 Verlies en rouw</a:t>
            </a:r>
            <a:endParaRPr lang="en-US"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a:t>
            </a:fld>
            <a:endParaRPr lang="nl-NL"/>
          </a:p>
        </p:txBody>
      </p:sp>
      <p:sp>
        <p:nvSpPr>
          <p:cNvPr id="5" name="Tijdelijke aanduiding voor voettekst 4">
            <a:extLst>
              <a:ext uri="{FF2B5EF4-FFF2-40B4-BE49-F238E27FC236}">
                <a16:creationId xmlns:a16="http://schemas.microsoft.com/office/drawing/2014/main" id="{3AE55254-326A-47B5-8B0A-D127E7BE9CEC}"/>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74780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u="none" noProof="0" dirty="0"/>
              <a:t>: </a:t>
            </a:r>
            <a:r>
              <a:rPr lang="nl-NL" noProof="0" dirty="0"/>
              <a:t>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noProof="0" dirty="0"/>
              <a:t>Inhoud</a:t>
            </a:r>
            <a:r>
              <a:rPr lang="nl-NL" u="none" noProof="0" dirty="0"/>
              <a:t>: </a:t>
            </a:r>
            <a:r>
              <a:rPr lang="nl-NL" sz="1200" b="0" i="0" kern="1200" noProof="0" dirty="0">
                <a:solidFill>
                  <a:schemeClr val="tx1"/>
                </a:solidFill>
                <a:effectLst/>
                <a:latin typeface="Arial" charset="0"/>
                <a:ea typeface="+mn-ea"/>
                <a:cs typeface="+mn-cs"/>
              </a:rPr>
              <a:t>In het Kwaliteitskader palliatieve Nederland komt Normatieve rouw en gesprek met naasten terug in Domein 8 Verlies en rouw onder standaard en criteria.</a:t>
            </a:r>
            <a:r>
              <a:rPr lang="nl-NL" noProof="0" dirty="0"/>
              <a:t> Onder Criteria staan aandachtpunten gericht op het handelen van de zorgverlener. Dit komt bij dia 10 aan de orde. </a:t>
            </a:r>
            <a:endParaRPr lang="nl-NL" b="0" i="0" dirty="0">
              <a:solidFill>
                <a:srgbClr val="000000"/>
              </a:solidFill>
              <a:effectLst/>
              <a:latin typeface="Arial" panose="020B0604020202020204" pitchFamily="34" charset="0"/>
            </a:endParaRPr>
          </a:p>
          <a:p>
            <a:pPr algn="l">
              <a:buFont typeface="Arial" panose="020B0604020202020204" pitchFamily="34" charset="0"/>
              <a:buNone/>
            </a:pPr>
            <a:endParaRPr lang="nl-NL" b="0" i="0" dirty="0">
              <a:solidFill>
                <a:srgbClr val="000000"/>
              </a:solidFill>
              <a:effectLst/>
              <a:latin typeface="Arial" panose="020B0604020202020204" pitchFamily="34" charset="0"/>
            </a:endParaRPr>
          </a:p>
          <a:p>
            <a:r>
              <a:rPr lang="nl-NL" noProof="0" dirty="0"/>
              <a:t>Volgende dia: reflectievraag over rouwmodel</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
        <p:nvSpPr>
          <p:cNvPr id="5" name="Tijdelijke aanduiding voor voettekst 4">
            <a:extLst>
              <a:ext uri="{FF2B5EF4-FFF2-40B4-BE49-F238E27FC236}">
                <a16:creationId xmlns:a16="http://schemas.microsoft.com/office/drawing/2014/main" id="{46803DDA-D14F-4BF1-8A64-0F63B6EA6131}"/>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165229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u="none" noProof="0" dirty="0"/>
              <a:t>: groeps</a:t>
            </a:r>
            <a:r>
              <a:rPr lang="nl-NL" noProof="0" dirty="0"/>
              <a:t>gesprek</a:t>
            </a:r>
          </a:p>
          <a:p>
            <a:r>
              <a:rPr lang="nl-NL" u="sng" noProof="0" dirty="0"/>
              <a:t>Inhoud: </a:t>
            </a:r>
            <a:r>
              <a:rPr lang="nl-NL" noProof="0" dirty="0"/>
              <a:t>Dit Duale Procesmodel van Omgaan met Verlies (</a:t>
            </a:r>
            <a:r>
              <a:rPr lang="nl-NL" noProof="0" dirty="0" err="1"/>
              <a:t>Stroebe</a:t>
            </a:r>
            <a:r>
              <a:rPr lang="nl-NL" noProof="0" dirty="0"/>
              <a:t> en Schut,1999) laat</a:t>
            </a:r>
            <a:r>
              <a:rPr lang="nl-NL" sz="1200" b="0" i="0" kern="1200" dirty="0">
                <a:solidFill>
                  <a:schemeClr val="tx1"/>
                </a:solidFill>
                <a:effectLst/>
                <a:latin typeface="Arial" charset="0"/>
                <a:ea typeface="+mn-ea"/>
                <a:cs typeface="+mn-cs"/>
              </a:rPr>
              <a:t> zien dat rouwen een slingerend proces is, het beweegt dynamisch heen en weer, niet volgens vaste patronen, tussen de confrontatie met het verlies enerzijds (Verliesgericht) en het ontkennen/vermijden van het verlies (Herstelgericht) anderzijds. </a:t>
            </a:r>
          </a:p>
          <a:p>
            <a:r>
              <a:rPr lang="nl-NL" noProof="0" dirty="0"/>
              <a:t>Een reflectievraag over Rouwmodellen kan zijn: Hoe staat jij hierin? Welk rouwmodel heeft (als houvast) je voorkeur? En waarom? Hoe pas jij het toe bij signalering en in het gesprek met nabestaanden?</a:t>
            </a:r>
          </a:p>
          <a:p>
            <a:pPr marL="0" indent="0">
              <a:buNone/>
            </a:pPr>
            <a:r>
              <a:rPr lang="nl-NL" noProof="0" dirty="0"/>
              <a:t>Dit is normatieve rouw.  Maar dit kan over gaan in gecompliceerde rouw.</a:t>
            </a:r>
          </a:p>
          <a:p>
            <a:endParaRPr lang="nl-NL" u="sng" noProof="0" dirty="0"/>
          </a:p>
          <a:p>
            <a:r>
              <a:rPr lang="nl-NL" noProof="0" dirty="0"/>
              <a:t>Volgende dia: cijfers niet-normatieve rouw</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a:t>
            </a:fld>
            <a:endParaRPr lang="nl-NL"/>
          </a:p>
        </p:txBody>
      </p:sp>
      <p:sp>
        <p:nvSpPr>
          <p:cNvPr id="5" name="Tijdelijke aanduiding voor voettekst 4">
            <a:extLst>
              <a:ext uri="{FF2B5EF4-FFF2-40B4-BE49-F238E27FC236}">
                <a16:creationId xmlns:a16="http://schemas.microsoft.com/office/drawing/2014/main" id="{64DE006B-67B6-4618-BE32-B244E38036D7}"/>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238651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latin typeface="Arial" panose="020B0604020202020204" pitchFamily="34" charset="0"/>
                <a:cs typeface="Arial" panose="020B0604020202020204" pitchFamily="34" charset="0"/>
              </a:rPr>
              <a:t>Werkvorm</a:t>
            </a:r>
            <a:r>
              <a:rPr lang="nl-NL" noProof="0" dirty="0">
                <a:latin typeface="Arial" panose="020B0604020202020204" pitchFamily="34" charset="0"/>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noProof="0" dirty="0">
                <a:latin typeface="Arial" panose="020B0604020202020204" pitchFamily="34" charset="0"/>
                <a:cs typeface="Arial" panose="020B0604020202020204" pitchFamily="34" charset="0"/>
              </a:rPr>
              <a:t>Inhoud:</a:t>
            </a:r>
            <a:r>
              <a:rPr lang="nl-NL" u="none" noProof="0" dirty="0">
                <a:latin typeface="Arial" panose="020B0604020202020204" pitchFamily="34" charset="0"/>
                <a:cs typeface="Arial" panose="020B0604020202020204" pitchFamily="34" charset="0"/>
              </a:rPr>
              <a:t> </a:t>
            </a:r>
            <a:r>
              <a:rPr lang="nl-NL" noProof="0" dirty="0">
                <a:latin typeface="Arial" panose="020B0604020202020204" pitchFamily="34" charset="0"/>
                <a:cs typeface="Arial" panose="020B0604020202020204" pitchFamily="34" charset="0"/>
              </a:rPr>
              <a:t>Internationale literatuur over 10% niet-normatieve rouw is volgens experts aan de hoge kant voor Nederland</a:t>
            </a:r>
          </a:p>
          <a:p>
            <a:r>
              <a:rPr lang="nl-NL" noProof="0" dirty="0">
                <a:latin typeface="Arial" panose="020B0604020202020204" pitchFamily="34" charset="0"/>
                <a:cs typeface="Arial" panose="020B0604020202020204" pitchFamily="34" charset="0"/>
              </a:rPr>
              <a:t>DSM-5 is het standaardwerk voor classificatie van psychische stoornissen van American </a:t>
            </a:r>
            <a:r>
              <a:rPr lang="nl-NL" noProof="0" dirty="0" err="1">
                <a:latin typeface="Arial" panose="020B0604020202020204" pitchFamily="34" charset="0"/>
                <a:cs typeface="Arial" panose="020B0604020202020204" pitchFamily="34" charset="0"/>
              </a:rPr>
              <a:t>Psychiatric</a:t>
            </a:r>
            <a:r>
              <a:rPr lang="nl-NL" noProof="0" dirty="0">
                <a:latin typeface="Arial" panose="020B0604020202020204" pitchFamily="34" charset="0"/>
                <a:cs typeface="Arial" panose="020B0604020202020204" pitchFamily="34" charset="0"/>
              </a:rPr>
              <a:t> Association. </a:t>
            </a:r>
          </a:p>
          <a:p>
            <a:endParaRPr lang="nl-NL" noProof="0" dirty="0">
              <a:latin typeface="Arial" panose="020B0604020202020204" pitchFamily="34" charset="0"/>
              <a:cs typeface="Arial" panose="020B0604020202020204" pitchFamily="34" charset="0"/>
            </a:endParaRPr>
          </a:p>
          <a:p>
            <a:r>
              <a:rPr lang="nl-NL" noProof="0" dirty="0">
                <a:latin typeface="Arial" panose="020B0604020202020204" pitchFamily="34" charset="0"/>
                <a:cs typeface="Arial" panose="020B0604020202020204" pitchFamily="34" charset="0"/>
              </a:rPr>
              <a:t>Volgende dia: Risicofactoren ontwikkeling anticiperende rouw</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8</a:t>
            </a:fld>
            <a:endParaRPr lang="nl-NL"/>
          </a:p>
        </p:txBody>
      </p:sp>
      <p:sp>
        <p:nvSpPr>
          <p:cNvPr id="5" name="Tijdelijke aanduiding voor voettekst 4">
            <a:extLst>
              <a:ext uri="{FF2B5EF4-FFF2-40B4-BE49-F238E27FC236}">
                <a16:creationId xmlns:a16="http://schemas.microsoft.com/office/drawing/2014/main" id="{AC5FDEBE-568C-4A7E-AF39-513E021760E0}"/>
              </a:ext>
            </a:extLst>
          </p:cNvPr>
          <p:cNvSpPr>
            <a:spLocks noGrp="1"/>
          </p:cNvSpPr>
          <p:nvPr>
            <p:ph type="ftr" sz="quarter" idx="10"/>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111034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Werkwijze:</a:t>
            </a:r>
            <a:r>
              <a:rPr lang="nl-NL" dirty="0"/>
              <a:t> toelichten</a:t>
            </a:r>
          </a:p>
          <a:p>
            <a:r>
              <a:rPr lang="nl-NL" u="sng" noProof="0" dirty="0"/>
              <a:t>Inhoud</a:t>
            </a:r>
            <a:r>
              <a:rPr lang="nl-NL" u="none" noProof="0" dirty="0"/>
              <a:t>:</a:t>
            </a:r>
            <a:r>
              <a:rPr lang="nl-NL" sz="1200" b="0" i="0" u="none" kern="1200" noProof="0" dirty="0">
                <a:effectLst/>
                <a:latin typeface="Arial" charset="0"/>
                <a:ea typeface="+mn-ea"/>
                <a:cs typeface="+mn-cs"/>
              </a:rPr>
              <a:t> </a:t>
            </a:r>
            <a:r>
              <a:rPr lang="nl-NL" sz="1200" b="0" i="0" kern="1200" noProof="0" dirty="0">
                <a:effectLst/>
                <a:latin typeface="Arial" charset="0"/>
                <a:ea typeface="+mn-ea"/>
                <a:cs typeface="+mn-cs"/>
              </a:rPr>
              <a:t>Factoren die invloed hebben op verliesverwerking zijn te onderscheiden naar kenmerken van de nabestaande, periode van ziekte en overlijden, en periode na het overlijden. </a:t>
            </a:r>
          </a:p>
          <a:p>
            <a:pPr marL="171450" indent="-171450">
              <a:buFont typeface="Arial" panose="020B0604020202020204" pitchFamily="34" charset="0"/>
              <a:buChar char="•"/>
            </a:pPr>
            <a:r>
              <a:rPr lang="nl-NL" sz="1000" b="0" i="0" u="none" kern="1200" noProof="0" dirty="0">
                <a:effectLst/>
                <a:latin typeface="Arial" charset="0"/>
                <a:ea typeface="+mn-ea"/>
                <a:cs typeface="+mn-cs"/>
              </a:rPr>
              <a:t>Kenmerken van de nabestaanden: </a:t>
            </a:r>
          </a:p>
          <a:p>
            <a:r>
              <a:rPr lang="nl-NL" sz="1000" b="0" i="1" kern="1200" noProof="0" dirty="0">
                <a:effectLst/>
                <a:latin typeface="Arial" charset="0"/>
                <a:ea typeface="+mn-ea"/>
                <a:cs typeface="+mn-cs"/>
              </a:rPr>
              <a:t>Leeftijd:</a:t>
            </a:r>
            <a:r>
              <a:rPr lang="nl-NL" sz="1000" b="0" i="0" kern="1200" noProof="0" dirty="0">
                <a:effectLst/>
                <a:latin typeface="Arial" charset="0"/>
                <a:ea typeface="+mn-ea"/>
                <a:cs typeface="+mn-cs"/>
              </a:rPr>
              <a:t> hoewel kinderen en jeugdigen voor dezelfde rouwtaken staan als volwassenen zijn zij meestal niet in staat om lang achter elkaar te rouwen en minder geneigd om gevoelens met anderen te delen. Zij gaan sneller over tot hervatting van het dagelijks leven, waardoor ouders soms niet herkennen dat er sprake is van een rouwproces. Kinderen en jeugdigen hebben vaak de neiging om ouders te sparen. Verliesverwerking vindt veelal plaats achter gesloten deuren en wordt verbrokkeld over de tijd. Daardoor kunnen kinderen en jeugdigen langduriger de gevolgen ervaren.        </a:t>
            </a:r>
            <a:endParaRPr lang="nl-NL" sz="1000" b="0" i="0" kern="1200" noProof="0" dirty="0">
              <a:latin typeface="Arial" charset="0"/>
              <a:cs typeface="Arial"/>
            </a:endParaRPr>
          </a:p>
          <a:p>
            <a:r>
              <a:rPr lang="nl-NL" sz="1000" b="0" i="1" kern="1200" noProof="0" dirty="0">
                <a:effectLst/>
                <a:latin typeface="Arial" charset="0"/>
                <a:ea typeface="+mn-ea"/>
                <a:cs typeface="+mn-cs"/>
              </a:rPr>
              <a:t>Geslacht: </a:t>
            </a:r>
            <a:r>
              <a:rPr lang="nl-NL" sz="1000" b="0" i="0" kern="1200" noProof="0" dirty="0">
                <a:effectLst/>
                <a:latin typeface="Arial" charset="0"/>
                <a:ea typeface="+mn-ea"/>
                <a:cs typeface="+mn-cs"/>
              </a:rPr>
              <a:t>mannen en vrouwen verwerken verdriet op een verschillende manier. Bij partnerverlies heeft de gezondheid van mannen meer te lijden dan bij vrouwen. Het verlies van emotionele en sociale steun, die mannen gewend waren meer bij de partner te zoeken dan bij anderen, is één van de verklaringen.</a:t>
            </a:r>
            <a:endParaRPr lang="nl-NL" sz="1000" b="0" i="0" kern="1200" noProof="0" dirty="0">
              <a:latin typeface="Arial" charset="0"/>
              <a:cs typeface="Arial"/>
            </a:endParaRPr>
          </a:p>
          <a:p>
            <a:r>
              <a:rPr lang="nl-NL" sz="1000" b="0" i="1" kern="1200" noProof="0" dirty="0">
                <a:effectLst/>
                <a:latin typeface="Arial" charset="0"/>
                <a:ea typeface="+mn-ea"/>
                <a:cs typeface="+mn-cs"/>
              </a:rPr>
              <a:t>Lichamelijke en/of psychische problemen</a:t>
            </a:r>
            <a:r>
              <a:rPr lang="nl-NL" sz="1000" b="0" i="0" kern="1200" noProof="0" dirty="0">
                <a:effectLst/>
                <a:latin typeface="Arial" charset="0"/>
                <a:ea typeface="+mn-ea"/>
                <a:cs typeface="+mn-cs"/>
              </a:rPr>
              <a:t>: verliesverwerking wordt bemoeilijkt door aanwezige lichamelijke of psychische problemen zoals ziekte van de nabestaande, eerdere psychiatrische problematiek, tentamen suïcide of middelenmisbruik. Alertheid is bij </a:t>
            </a:r>
            <a:r>
              <a:rPr lang="nl-NL" sz="1000" b="0" i="0" kern="1200" noProof="0" dirty="0" err="1">
                <a:effectLst/>
                <a:latin typeface="Arial" charset="0"/>
                <a:ea typeface="+mn-ea"/>
                <a:cs typeface="+mn-cs"/>
              </a:rPr>
              <a:t>copingproblemen</a:t>
            </a:r>
            <a:r>
              <a:rPr lang="nl-NL" sz="1000" b="0" i="0" kern="1200" noProof="0" dirty="0">
                <a:effectLst/>
                <a:latin typeface="Arial" charset="0"/>
                <a:ea typeface="+mn-ea"/>
                <a:cs typeface="+mn-cs"/>
              </a:rPr>
              <a:t> in eerdere crisissituaties en bij eerdere of gelijktijdige verlieservaringen, ook op het gebied van werk, gezondheid, relaties, financiën of huisvesting, zeker als deze door de nabestaande als traumatisch ervaren zijn c.q. worden.</a:t>
            </a:r>
            <a:endParaRPr lang="nl-NL" sz="1000" b="0" i="0" kern="1200" noProof="0" dirty="0">
              <a:latin typeface="Arial" charset="0"/>
              <a:cs typeface="Arial"/>
            </a:endParaRPr>
          </a:p>
          <a:p>
            <a:r>
              <a:rPr lang="nl-NL" sz="1000" b="0" i="1" kern="1200" noProof="0" dirty="0">
                <a:effectLst/>
                <a:latin typeface="Arial" charset="0"/>
                <a:ea typeface="+mn-ea"/>
                <a:cs typeface="+mn-cs"/>
              </a:rPr>
              <a:t>Relatie met de overledene</a:t>
            </a:r>
            <a:r>
              <a:rPr lang="nl-NL" sz="1000" b="0" i="0" kern="1200" noProof="0" dirty="0">
                <a:effectLst/>
                <a:latin typeface="Arial" charset="0"/>
                <a:ea typeface="+mn-ea"/>
                <a:cs typeface="+mn-cs"/>
              </a:rPr>
              <a:t>: bij een afhankelijke relatie met de overledene, is er een verhoogd risico op gecompliceerde rouw. Dit kan ook als negatieve gevoelens in de relatie met de overledene op de voorgrond stonden of als de relatie niet erkend werd (bijv. een buitenechtelijke relatie).</a:t>
            </a:r>
            <a:endParaRPr lang="nl-NL" sz="1000" b="0" i="0" kern="1200" noProof="0" dirty="0">
              <a:latin typeface="Arial" charset="0"/>
              <a:cs typeface="Arial"/>
            </a:endParaRPr>
          </a:p>
          <a:p>
            <a:pPr marL="171450" indent="-171450">
              <a:buFont typeface="Arial" panose="020B0604020202020204" pitchFamily="34" charset="0"/>
              <a:buChar char="•"/>
            </a:pPr>
            <a:r>
              <a:rPr lang="nl-NL" sz="1000" b="0" i="0" u="none" kern="1200" noProof="0" dirty="0">
                <a:effectLst/>
                <a:latin typeface="Arial" charset="0"/>
                <a:ea typeface="+mn-ea"/>
                <a:cs typeface="+mn-cs"/>
              </a:rPr>
              <a:t>Periode van ziekte en overlijden: </a:t>
            </a:r>
          </a:p>
          <a:p>
            <a:pPr marL="0" indent="0">
              <a:buFont typeface="Arial" panose="020B0604020202020204" pitchFamily="34" charset="0"/>
              <a:buNone/>
            </a:pPr>
            <a:r>
              <a:rPr lang="nl-NL" sz="1000" b="0" i="0" kern="1200" noProof="0" dirty="0">
                <a:effectLst/>
                <a:latin typeface="Arial" charset="0"/>
                <a:ea typeface="+mn-ea"/>
                <a:cs typeface="+mn-cs"/>
              </a:rPr>
              <a:t>Naarmate de periode van ziekte voorafgaand aan het overlijden langer duurt, kunnen nabestaanden zich beter voorbereiden op het verlies. Er is minder risico op problemen met de verliesverwerking, indien er anticiperend gerouwd kan worden. Gaat deze periode gepaard met overbelasting, dan verhoogt het de kans op gecompliceerde rouw. Ook als er in de terminale fase sprake was van ernstige symptomen, en wanneer de nabestaanden ontevreden waren over de geboden zorg. Komt het overlijden voortijdig, zoals bij het verlies van een kind of onverwacht (zelfdoding of ongeval) of hebben nabestaanden de overledene niet meer kunnen zien, dan zijn meer verwerkingsproblemen te verwachten. Het ontbreken van de mogelijkheid tot anticiperende rouw zou hierbij een rol kunnen spelen.</a:t>
            </a:r>
            <a:endParaRPr lang="nl-NL" sz="1000" b="0" i="0" kern="1200" noProof="0" dirty="0">
              <a:solidFill>
                <a:schemeClr val="tx1"/>
              </a:solidFill>
              <a:effectLst/>
              <a:latin typeface="Arial" charset="0"/>
              <a:ea typeface="+mn-ea"/>
              <a:cs typeface="+mn-cs"/>
            </a:endParaRPr>
          </a:p>
          <a:p>
            <a:pPr marL="171450" indent="-171450">
              <a:buFont typeface="Arial" panose="020B0604020202020204" pitchFamily="34" charset="0"/>
              <a:buChar char="•"/>
            </a:pPr>
            <a:r>
              <a:rPr lang="nl-NL" sz="1000" b="0" i="0" kern="1200" noProof="0" dirty="0">
                <a:effectLst/>
                <a:latin typeface="Arial" charset="0"/>
                <a:ea typeface="+mn-ea"/>
                <a:cs typeface="+mn-cs"/>
              </a:rPr>
              <a:t>Problemen met verliesverwerking;</a:t>
            </a:r>
          </a:p>
          <a:p>
            <a:pPr marL="0" indent="0">
              <a:buFont typeface="Arial" panose="020B0604020202020204" pitchFamily="34" charset="0"/>
              <a:buNone/>
            </a:pPr>
            <a:r>
              <a:rPr lang="nl-NL" sz="1000" b="0" i="0" kern="1200" noProof="0" dirty="0">
                <a:effectLst/>
                <a:latin typeface="Arial" charset="0"/>
                <a:ea typeface="+mn-ea"/>
                <a:cs typeface="+mn-cs"/>
              </a:rPr>
              <a:t>Deze zijn te verwachten als het overlijden door de nabestaanden als traumatisch werd ervaren, bijvoorbeeld bij verminking, ernstige cachexie of zelfdoding. Of als men geen afscheid heeft kunnen nemen of ontevredenheid is over het afscheid, kan dit de verliesverwerking compliceren. Euthanasie is in deze context geen risicofactor omdat vaak er vaak goed afscheid kan worden genomen.</a:t>
            </a:r>
          </a:p>
          <a:p>
            <a:pPr marL="171450" indent="-171450">
              <a:buFont typeface="Arial" panose="020B0604020202020204" pitchFamily="34" charset="0"/>
              <a:buChar char="•"/>
            </a:pPr>
            <a:r>
              <a:rPr lang="nl-NL" sz="1000" b="0" i="0" u="none" kern="1200" noProof="0" dirty="0">
                <a:effectLst/>
                <a:latin typeface="Arial" charset="0"/>
                <a:ea typeface="+mn-ea"/>
                <a:cs typeface="+mn-cs"/>
              </a:rPr>
              <a:t>Periode na het overlijden: </a:t>
            </a:r>
          </a:p>
          <a:p>
            <a:pPr marL="0" indent="0">
              <a:buFont typeface="Arial" panose="020B0604020202020204" pitchFamily="34" charset="0"/>
              <a:buNone/>
            </a:pPr>
            <a:r>
              <a:rPr lang="nl-NL" sz="1000" b="0" i="0" kern="1200" noProof="0" dirty="0">
                <a:effectLst/>
                <a:latin typeface="Arial" charset="0"/>
                <a:ea typeface="+mn-ea"/>
                <a:cs typeface="+mn-cs"/>
              </a:rPr>
              <a:t>Verliesverwerking kan gecompliceerd worden als praktische of emotionele steun ontbreken, als de nabestaande onvoldoende steun ervaart van het aanwezige sociale netwerk, als de nabestaande zich niet in staat voelt om het verdriet met naasten te delen. Ook ernstige problemen met financiën, huisvesting of werk, kan de verliesverwerking bemoeilijken. Dit is ook wanneer in de periode van rouw nieuwe verlieservaringen voordoen.</a:t>
            </a:r>
            <a:endParaRPr lang="nl-NL" sz="1000" b="0" i="0" kern="1200" noProof="0" dirty="0">
              <a:latin typeface="Arial" charset="0"/>
              <a:cs typeface="Arial"/>
            </a:endParaRPr>
          </a:p>
          <a:p>
            <a:r>
              <a:rPr lang="nl-NL" sz="1000" noProof="0" dirty="0"/>
              <a:t>Er zijn ook risicofactoren voor zorgverleners. Deze worden behandeld in de workshop Evenwichtige zorgverlener.</a:t>
            </a:r>
          </a:p>
          <a:p>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Volgende dia: criteria Kwaliteitskader palliatieve zorg nagesprek</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9</a:t>
            </a:fld>
            <a:endParaRPr lang="nl-NL"/>
          </a:p>
        </p:txBody>
      </p:sp>
      <p:sp>
        <p:nvSpPr>
          <p:cNvPr id="5" name="Tijdelijke aanduiding voor voettekst 4">
            <a:extLst>
              <a:ext uri="{FF2B5EF4-FFF2-40B4-BE49-F238E27FC236}">
                <a16:creationId xmlns:a16="http://schemas.microsoft.com/office/drawing/2014/main" id="{ED3652CB-FA77-4FF6-9802-B80CD4306704}"/>
              </a:ext>
            </a:extLst>
          </p:cNvPr>
          <p:cNvSpPr>
            <a:spLocks noGrp="1"/>
          </p:cNvSpPr>
          <p:nvPr>
            <p:ph type="ftr" sz="quarter" idx="11"/>
          </p:nvPr>
        </p:nvSpPr>
        <p:spPr/>
        <p:txBody>
          <a:bodyPr/>
          <a:lstStyle/>
          <a:p>
            <a:r>
              <a:rPr lang="nl-NL"/>
              <a:t>Workshop Verlies, verdriet en rouw, maart 2021             licentie: CC-BY-NC-SA</a:t>
            </a:r>
          </a:p>
        </p:txBody>
      </p:sp>
    </p:spTree>
    <p:extLst>
      <p:ext uri="{BB962C8B-B14F-4D97-AF65-F5344CB8AC3E}">
        <p14:creationId xmlns:p14="http://schemas.microsoft.com/office/powerpoint/2010/main" val="193744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ft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allialine.nl/uploaded/docs/Kwaliteitskader_pz/Meetinstrument_vragenlijst-rouw.pdf?u=1PpF3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allialine.n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alliaweb.nl/richtlijnen-palliatieve-zorg/richtlijn/rouw"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allialine.nl/rou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D69E7-A119-4587-8F55-3C4FF3725827}"/>
              </a:ext>
            </a:extLst>
          </p:cNvPr>
          <p:cNvSpPr>
            <a:spLocks noGrp="1"/>
          </p:cNvSpPr>
          <p:nvPr>
            <p:ph type="ctrTitle"/>
          </p:nvPr>
        </p:nvSpPr>
        <p:spPr/>
        <p:txBody>
          <a:bodyPr/>
          <a:lstStyle/>
          <a:p>
            <a:r>
              <a:rPr lang="nl-NL" dirty="0">
                <a:cs typeface="Arial"/>
              </a:rPr>
              <a:t>Disclaimer</a:t>
            </a:r>
            <a:endParaRPr lang="nl-NL" dirty="0"/>
          </a:p>
        </p:txBody>
      </p:sp>
      <p:sp>
        <p:nvSpPr>
          <p:cNvPr id="3" name="Ondertitel 2">
            <a:extLst>
              <a:ext uri="{FF2B5EF4-FFF2-40B4-BE49-F238E27FC236}">
                <a16:creationId xmlns:a16="http://schemas.microsoft.com/office/drawing/2014/main" id="{4C336741-7E0F-42F5-BB41-4C93EFF0C7FD}"/>
              </a:ext>
            </a:extLst>
          </p:cNvPr>
          <p:cNvSpPr>
            <a:spLocks noGrp="1"/>
          </p:cNvSpPr>
          <p:nvPr>
            <p:ph type="subTitle" idx="1"/>
          </p:nvPr>
        </p:nvSpPr>
        <p:spPr>
          <a:xfrm>
            <a:off x="473795" y="2567388"/>
            <a:ext cx="8015025" cy="3247624"/>
          </a:xfrm>
        </p:spPr>
        <p:txBody>
          <a:bodyPr/>
          <a:lstStyle/>
          <a:p>
            <a:r>
              <a:rPr lang="nl-NL" dirty="0">
                <a:cs typeface="Arial"/>
              </a:rPr>
              <a:t>IKNL is eigenaar van alle intellectuele eigendomsrechten op de PowerPointpresentaties als onderdeel van de </a:t>
            </a:r>
            <a:r>
              <a:rPr lang="nl-NL" dirty="0">
                <a:solidFill>
                  <a:srgbClr val="FFFFFF"/>
                </a:solidFill>
                <a:latin typeface="Arial"/>
                <a:cs typeface="Arial"/>
              </a:rPr>
              <a:t>b-learning </a:t>
            </a:r>
            <a:r>
              <a:rPr lang="nl-NL" dirty="0">
                <a:cs typeface="Arial"/>
              </a:rPr>
              <a:t>palliatieve zorg, inclusief het daarop vermelde logo van IKNL. IKNL en MSD aanvaarden geen aansprakelijkheid voor eventuele onjuistheden en/of onvolledigheden in de inhoud van het lesmateriaal. </a:t>
            </a:r>
          </a:p>
          <a:p>
            <a:endParaRPr lang="nl-NL" sz="2400" dirty="0">
              <a:cs typeface="Arial"/>
            </a:endParaRPr>
          </a:p>
          <a:p>
            <a:r>
              <a:rPr lang="nl-NL" sz="2400" dirty="0">
                <a:cs typeface="Arial"/>
              </a:rPr>
              <a:t>Licentie</a:t>
            </a:r>
            <a:r>
              <a:rPr lang="nl-NL" dirty="0">
                <a:cs typeface="Arial"/>
              </a:rPr>
              <a:t>: </a:t>
            </a:r>
          </a:p>
          <a:p>
            <a:r>
              <a:rPr lang="nl-NL" dirty="0">
                <a:solidFill>
                  <a:srgbClr val="FFFFFF"/>
                </a:solidFill>
                <a:cs typeface="Arial"/>
                <a:hlinkClick r:id="rId3">
                  <a:extLst>
                    <a:ext uri="{A12FA001-AC4F-418D-AE19-62706E023703}">
                      <ahyp:hlinkClr xmlns:ahyp="http://schemas.microsoft.com/office/drawing/2018/hyperlinkcolor" val="tx"/>
                    </a:ext>
                  </a:extLst>
                </a:hlinkClick>
              </a:rPr>
              <a:t>Creative Commons: BY-NC-SA</a:t>
            </a:r>
            <a:r>
              <a:rPr lang="nl-NL" dirty="0">
                <a:solidFill>
                  <a:srgbClr val="FFFFFF"/>
                </a:solidFill>
                <a:cs typeface="Arial"/>
              </a:rPr>
              <a:t> </a:t>
            </a:r>
          </a:p>
        </p:txBody>
      </p:sp>
      <p:sp>
        <p:nvSpPr>
          <p:cNvPr id="4" name="Tijdelijke aanduiding voor tekst 3">
            <a:extLst>
              <a:ext uri="{FF2B5EF4-FFF2-40B4-BE49-F238E27FC236}">
                <a16:creationId xmlns:a16="http://schemas.microsoft.com/office/drawing/2014/main" id="{9BB2AA1A-3F19-47A6-8D6D-36CE69C42C88}"/>
              </a:ext>
            </a:extLst>
          </p:cNvPr>
          <p:cNvSpPr>
            <a:spLocks noGrp="1"/>
          </p:cNvSpPr>
          <p:nvPr>
            <p:ph type="body" sz="quarter" idx="10"/>
          </p:nvPr>
        </p:nvSpPr>
        <p:spPr>
          <a:xfrm>
            <a:off x="473795" y="6186634"/>
            <a:ext cx="8365405" cy="509587"/>
          </a:xfrm>
        </p:spPr>
        <p:txBody>
          <a:bodyPr/>
          <a:lstStyle/>
          <a:p>
            <a:endParaRPr lang="nl-NL" dirty="0"/>
          </a:p>
        </p:txBody>
      </p:sp>
      <p:pic>
        <p:nvPicPr>
          <p:cNvPr id="9" name="Afbeelding 8">
            <a:extLst>
              <a:ext uri="{FF2B5EF4-FFF2-40B4-BE49-F238E27FC236}">
                <a16:creationId xmlns:a16="http://schemas.microsoft.com/office/drawing/2014/main" id="{CCDF916B-60AF-474D-A596-42F935079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065" y="5265635"/>
            <a:ext cx="838200" cy="295275"/>
          </a:xfrm>
          <a:prstGeom prst="rect">
            <a:avLst/>
          </a:prstGeom>
        </p:spPr>
      </p:pic>
    </p:spTree>
    <p:extLst>
      <p:ext uri="{BB962C8B-B14F-4D97-AF65-F5344CB8AC3E}">
        <p14:creationId xmlns:p14="http://schemas.microsoft.com/office/powerpoint/2010/main" val="184042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5E52A-AA2C-4A63-AC1D-A5469157B6FB}"/>
              </a:ext>
            </a:extLst>
          </p:cNvPr>
          <p:cNvSpPr>
            <a:spLocks noGrp="1"/>
          </p:cNvSpPr>
          <p:nvPr>
            <p:ph type="title"/>
          </p:nvPr>
        </p:nvSpPr>
        <p:spPr>
          <a:xfrm>
            <a:off x="471342" y="261940"/>
            <a:ext cx="6197681" cy="755650"/>
          </a:xfrm>
        </p:spPr>
        <p:txBody>
          <a:bodyPr/>
          <a:lstStyle/>
          <a:p>
            <a:r>
              <a:rPr lang="nl-NL" dirty="0"/>
              <a:t>Kwaliteitskader palliatieve zorg Nederland</a:t>
            </a:r>
            <a:br>
              <a:rPr lang="nl-NL" dirty="0"/>
            </a:br>
            <a:r>
              <a:rPr lang="nl-NL" dirty="0"/>
              <a:t>- Criteria verlies en rouw</a:t>
            </a:r>
          </a:p>
        </p:txBody>
      </p:sp>
      <p:sp>
        <p:nvSpPr>
          <p:cNvPr id="3" name="Tijdelijke aanduiding voor inhoud 2">
            <a:extLst>
              <a:ext uri="{FF2B5EF4-FFF2-40B4-BE49-F238E27FC236}">
                <a16:creationId xmlns:a16="http://schemas.microsoft.com/office/drawing/2014/main" id="{E3BCD408-F094-4479-B36E-746F0C9F542D}"/>
              </a:ext>
            </a:extLst>
          </p:cNvPr>
          <p:cNvSpPr>
            <a:spLocks noGrp="1"/>
          </p:cNvSpPr>
          <p:nvPr>
            <p:ph idx="1"/>
          </p:nvPr>
        </p:nvSpPr>
        <p:spPr>
          <a:xfrm>
            <a:off x="292822" y="1625879"/>
            <a:ext cx="8355878" cy="4462463"/>
          </a:xfrm>
        </p:spPr>
        <p:txBody>
          <a:bodyPr/>
          <a:lstStyle/>
          <a:p>
            <a:pPr marL="143510" indent="-179705"/>
            <a:r>
              <a:rPr lang="nl-NL" dirty="0">
                <a:solidFill>
                  <a:schemeClr val="bg2"/>
                </a:solidFill>
              </a:rPr>
              <a:t>Vóór het overlijden </a:t>
            </a:r>
            <a:r>
              <a:rPr lang="nl-NL" dirty="0"/>
              <a:t>in gesprek over het aanstaande verlies, het belang van goed afscheid nemen, (anticipatoire) rouw en welke reacties daarbij kunnen voorkomen. </a:t>
            </a:r>
          </a:p>
          <a:p>
            <a:pPr marL="143510" indent="-179705"/>
            <a:r>
              <a:rPr lang="nl-NL" dirty="0"/>
              <a:t>Enkele weken </a:t>
            </a:r>
            <a:r>
              <a:rPr lang="nl-NL" dirty="0">
                <a:solidFill>
                  <a:schemeClr val="bg2"/>
                </a:solidFill>
              </a:rPr>
              <a:t>na het overlijden </a:t>
            </a:r>
            <a:r>
              <a:rPr lang="nl-NL" dirty="0"/>
              <a:t>een gesprek aangeboden met de zorgverlener. Bij tekenen van complexe rouwverwerking </a:t>
            </a:r>
            <a:r>
              <a:rPr lang="nl-NL" dirty="0">
                <a:sym typeface="Wingdings" panose="05000000000000000000" pitchFamily="2" charset="2"/>
              </a:rPr>
              <a:t> </a:t>
            </a:r>
            <a:r>
              <a:rPr lang="nl-NL" dirty="0"/>
              <a:t>huisarts.</a:t>
            </a:r>
            <a:endParaRPr lang="nl-NL" dirty="0">
              <a:cs typeface="Arial"/>
            </a:endParaRPr>
          </a:p>
          <a:p>
            <a:pPr marL="143510" indent="-179705"/>
            <a:r>
              <a:rPr lang="nl-NL" dirty="0"/>
              <a:t>Zorgverleners en vrijwilligers </a:t>
            </a:r>
            <a:r>
              <a:rPr lang="nl-NL" dirty="0">
                <a:solidFill>
                  <a:schemeClr val="bg2"/>
                </a:solidFill>
              </a:rPr>
              <a:t>verlenen ondersteuning </a:t>
            </a:r>
            <a:r>
              <a:rPr lang="nl-NL" dirty="0"/>
              <a:t>bij verlies en (complexe) rouw aan de nabestaanden, zorgverlener(s) en vrijwilligers.</a:t>
            </a:r>
            <a:endParaRPr lang="nl-NL" dirty="0">
              <a:cs typeface="Arial"/>
            </a:endParaRPr>
          </a:p>
          <a:p>
            <a:pPr marL="143510" indent="-179705">
              <a:buNone/>
            </a:pPr>
            <a:r>
              <a:rPr lang="nl-NL" sz="900" dirty="0"/>
              <a:t>bron: Kwaliteitskader palliatieve zorg Nederland. IKNL/</a:t>
            </a:r>
            <a:r>
              <a:rPr lang="nl-NL" sz="900" dirty="0" err="1"/>
              <a:t>Palliactief</a:t>
            </a:r>
            <a:r>
              <a:rPr lang="nl-NL" sz="900" dirty="0"/>
              <a:t>, 2017</a:t>
            </a:r>
            <a:endParaRPr lang="nl-NL" sz="900" dirty="0">
              <a:cs typeface="Arial"/>
            </a:endParaRPr>
          </a:p>
          <a:p>
            <a:pPr marL="179705" lvl="4"/>
            <a:endParaRPr lang="nl-NL" dirty="0">
              <a:solidFill>
                <a:schemeClr val="tx1">
                  <a:lumMod val="10000"/>
                </a:schemeClr>
              </a:solidFill>
              <a:cs typeface="Arial"/>
            </a:endParaRPr>
          </a:p>
          <a:p>
            <a:pPr marL="423545" lvl="1" indent="-251460"/>
            <a:endParaRPr lang="nl-NL" dirty="0">
              <a:cs typeface="Arial"/>
            </a:endParaRPr>
          </a:p>
        </p:txBody>
      </p:sp>
      <p:pic>
        <p:nvPicPr>
          <p:cNvPr id="5" name="Afbeelding 4">
            <a:extLst>
              <a:ext uri="{FF2B5EF4-FFF2-40B4-BE49-F238E27FC236}">
                <a16:creationId xmlns:a16="http://schemas.microsoft.com/office/drawing/2014/main" id="{E44B0C93-070B-4A24-8742-3EEB44AEA5F3}"/>
              </a:ext>
            </a:extLst>
          </p:cNvPr>
          <p:cNvPicPr>
            <a:picLocks noChangeAspect="1"/>
          </p:cNvPicPr>
          <p:nvPr/>
        </p:nvPicPr>
        <p:blipFill>
          <a:blip r:embed="rId3"/>
          <a:stretch>
            <a:fillRect/>
          </a:stretch>
        </p:blipFill>
        <p:spPr>
          <a:xfrm>
            <a:off x="7203823" y="5232121"/>
            <a:ext cx="1444877" cy="1426588"/>
          </a:xfrm>
          <a:prstGeom prst="rect">
            <a:avLst/>
          </a:prstGeom>
        </p:spPr>
      </p:pic>
    </p:spTree>
    <p:extLst>
      <p:ext uri="{BB962C8B-B14F-4D97-AF65-F5344CB8AC3E}">
        <p14:creationId xmlns:p14="http://schemas.microsoft.com/office/powerpoint/2010/main" val="212765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AD523-6BE7-498B-A0CD-3F392B0C1F7A}"/>
              </a:ext>
            </a:extLst>
          </p:cNvPr>
          <p:cNvSpPr>
            <a:spLocks noGrp="1"/>
          </p:cNvSpPr>
          <p:nvPr>
            <p:ph type="title"/>
          </p:nvPr>
        </p:nvSpPr>
        <p:spPr/>
        <p:txBody>
          <a:bodyPr/>
          <a:lstStyle/>
          <a:p>
            <a:r>
              <a:rPr lang="nl-NL" dirty="0"/>
              <a:t>Wat doe jij?</a:t>
            </a:r>
          </a:p>
        </p:txBody>
      </p:sp>
      <p:sp>
        <p:nvSpPr>
          <p:cNvPr id="3" name="Tijdelijke aanduiding voor inhoud 2">
            <a:extLst>
              <a:ext uri="{FF2B5EF4-FFF2-40B4-BE49-F238E27FC236}">
                <a16:creationId xmlns:a16="http://schemas.microsoft.com/office/drawing/2014/main" id="{61366119-3C87-47F7-93BF-63E34F22505C}"/>
              </a:ext>
            </a:extLst>
          </p:cNvPr>
          <p:cNvSpPr>
            <a:spLocks noGrp="1"/>
          </p:cNvSpPr>
          <p:nvPr>
            <p:ph idx="1"/>
          </p:nvPr>
        </p:nvSpPr>
        <p:spPr/>
        <p:txBody>
          <a:bodyPr/>
          <a:lstStyle/>
          <a:p>
            <a:r>
              <a:rPr lang="nl-NL" dirty="0"/>
              <a:t>Hoe observeer je rouw bij naasten?</a:t>
            </a:r>
          </a:p>
          <a:p>
            <a:pPr lvl="1"/>
            <a:r>
              <a:rPr lang="nl-NL" dirty="0"/>
              <a:t>Hoe zie je dat het niet goed gaat?</a:t>
            </a:r>
          </a:p>
          <a:p>
            <a:pPr lvl="1"/>
            <a:r>
              <a:rPr lang="nl-NL" dirty="0"/>
              <a:t>Wat doe je hier mee?</a:t>
            </a:r>
          </a:p>
          <a:p>
            <a:pPr lvl="1"/>
            <a:r>
              <a:rPr lang="en-US" dirty="0"/>
              <a:t>W</a:t>
            </a:r>
            <a:r>
              <a:rPr lang="nl-NL" dirty="0"/>
              <a:t>at doe je als er jonge kinderen als nabestaanden bij betrokken zijn? </a:t>
            </a:r>
          </a:p>
        </p:txBody>
      </p:sp>
    </p:spTree>
    <p:extLst>
      <p:ext uri="{BB962C8B-B14F-4D97-AF65-F5344CB8AC3E}">
        <p14:creationId xmlns:p14="http://schemas.microsoft.com/office/powerpoint/2010/main" val="65344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03D78-D0FA-4E7E-92B4-6AC73A83303F}"/>
              </a:ext>
            </a:extLst>
          </p:cNvPr>
          <p:cNvSpPr>
            <a:spLocks noGrp="1"/>
          </p:cNvSpPr>
          <p:nvPr>
            <p:ph type="title"/>
          </p:nvPr>
        </p:nvSpPr>
        <p:spPr>
          <a:xfrm>
            <a:off x="471342" y="261940"/>
            <a:ext cx="6551249" cy="755650"/>
          </a:xfrm>
        </p:spPr>
        <p:txBody>
          <a:bodyPr/>
          <a:lstStyle/>
          <a:p>
            <a:r>
              <a:rPr lang="nl-NL" dirty="0"/>
              <a:t>Meetinstrument: </a:t>
            </a:r>
            <a:r>
              <a:rPr lang="nl-NL" dirty="0">
                <a:hlinkClick r:id="rId3"/>
              </a:rPr>
              <a:t>landelijke rouwvragenlijst</a:t>
            </a:r>
            <a:r>
              <a:rPr lang="en-US" sz="2800" dirty="0"/>
              <a:t> ©</a:t>
            </a:r>
            <a:endParaRPr lang="nl-NL" dirty="0"/>
          </a:p>
        </p:txBody>
      </p:sp>
      <p:pic>
        <p:nvPicPr>
          <p:cNvPr id="7" name="Afbeelding 6">
            <a:extLst>
              <a:ext uri="{FF2B5EF4-FFF2-40B4-BE49-F238E27FC236}">
                <a16:creationId xmlns:a16="http://schemas.microsoft.com/office/drawing/2014/main" id="{9C47FE0E-6296-4779-8EDE-6DBAA368FA73}"/>
              </a:ext>
            </a:extLst>
          </p:cNvPr>
          <p:cNvPicPr>
            <a:picLocks noChangeAspect="1"/>
          </p:cNvPicPr>
          <p:nvPr/>
        </p:nvPicPr>
        <p:blipFill>
          <a:blip r:embed="rId4"/>
          <a:stretch>
            <a:fillRect/>
          </a:stretch>
        </p:blipFill>
        <p:spPr>
          <a:xfrm>
            <a:off x="197709" y="4157152"/>
            <a:ext cx="3424949" cy="2164325"/>
          </a:xfrm>
          <a:prstGeom prst="rect">
            <a:avLst/>
          </a:prstGeom>
        </p:spPr>
      </p:pic>
      <p:pic>
        <p:nvPicPr>
          <p:cNvPr id="10" name="Afbeelding 9">
            <a:extLst>
              <a:ext uri="{FF2B5EF4-FFF2-40B4-BE49-F238E27FC236}">
                <a16:creationId xmlns:a16="http://schemas.microsoft.com/office/drawing/2014/main" id="{45220320-2EAD-461B-A008-FC518B71605F}"/>
              </a:ext>
            </a:extLst>
          </p:cNvPr>
          <p:cNvPicPr>
            <a:picLocks noChangeAspect="1"/>
          </p:cNvPicPr>
          <p:nvPr/>
        </p:nvPicPr>
        <p:blipFill>
          <a:blip r:embed="rId5"/>
          <a:stretch>
            <a:fillRect/>
          </a:stretch>
        </p:blipFill>
        <p:spPr>
          <a:xfrm>
            <a:off x="590327" y="1621536"/>
            <a:ext cx="5389559" cy="2424609"/>
          </a:xfrm>
          <a:prstGeom prst="rect">
            <a:avLst/>
          </a:prstGeom>
        </p:spPr>
      </p:pic>
      <p:pic>
        <p:nvPicPr>
          <p:cNvPr id="8" name="Afbeelding 7">
            <a:extLst>
              <a:ext uri="{FF2B5EF4-FFF2-40B4-BE49-F238E27FC236}">
                <a16:creationId xmlns:a16="http://schemas.microsoft.com/office/drawing/2014/main" id="{DC0C333F-D009-4F18-8D5C-86C69CBD6EC7}"/>
              </a:ext>
            </a:extLst>
          </p:cNvPr>
          <p:cNvPicPr>
            <a:picLocks noChangeAspect="1"/>
          </p:cNvPicPr>
          <p:nvPr/>
        </p:nvPicPr>
        <p:blipFill>
          <a:blip r:embed="rId6"/>
          <a:stretch>
            <a:fillRect/>
          </a:stretch>
        </p:blipFill>
        <p:spPr>
          <a:xfrm>
            <a:off x="3519561" y="2162629"/>
            <a:ext cx="5187080" cy="4158848"/>
          </a:xfrm>
          <a:prstGeom prst="rect">
            <a:avLst/>
          </a:prstGeom>
        </p:spPr>
      </p:pic>
      <p:sp>
        <p:nvSpPr>
          <p:cNvPr id="11" name="Ovaal 10">
            <a:extLst>
              <a:ext uri="{FF2B5EF4-FFF2-40B4-BE49-F238E27FC236}">
                <a16:creationId xmlns:a16="http://schemas.microsoft.com/office/drawing/2014/main" id="{46FD7274-BF19-40E5-9D41-63BDA998CE51}"/>
              </a:ext>
            </a:extLst>
          </p:cNvPr>
          <p:cNvSpPr/>
          <p:nvPr/>
        </p:nvSpPr>
        <p:spPr>
          <a:xfrm>
            <a:off x="471342" y="5236465"/>
            <a:ext cx="3151315" cy="554736"/>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61241514-98FA-415A-9DE0-25E9237BFB16}"/>
              </a:ext>
            </a:extLst>
          </p:cNvPr>
          <p:cNvSpPr txBox="1"/>
          <p:nvPr/>
        </p:nvSpPr>
        <p:spPr>
          <a:xfrm>
            <a:off x="316992" y="6449568"/>
            <a:ext cx="4803648" cy="246221"/>
          </a:xfrm>
          <a:prstGeom prst="rect">
            <a:avLst/>
          </a:prstGeom>
          <a:noFill/>
        </p:spPr>
        <p:txBody>
          <a:bodyPr wrap="square" rtlCol="0" anchor="t">
            <a:spAutoFit/>
          </a:bodyPr>
          <a:lstStyle/>
          <a:p>
            <a:r>
              <a:rPr lang="nl-NL" sz="1000" dirty="0">
                <a:solidFill>
                  <a:srgbClr val="000000"/>
                </a:solidFill>
              </a:rPr>
              <a:t>Bron: Meetinstrumenten in de palliatieve zorg. IKNL, 2018 en Keijser,1998</a:t>
            </a:r>
          </a:p>
        </p:txBody>
      </p:sp>
    </p:spTree>
    <p:extLst>
      <p:ext uri="{BB962C8B-B14F-4D97-AF65-F5344CB8AC3E}">
        <p14:creationId xmlns:p14="http://schemas.microsoft.com/office/powerpoint/2010/main" val="366249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E0DB2-46BA-4F69-A2A0-962DDE91FD9F}"/>
              </a:ext>
            </a:extLst>
          </p:cNvPr>
          <p:cNvSpPr>
            <a:spLocks noGrp="1"/>
          </p:cNvSpPr>
          <p:nvPr>
            <p:ph type="title"/>
          </p:nvPr>
        </p:nvSpPr>
        <p:spPr/>
        <p:txBody>
          <a:bodyPr/>
          <a:lstStyle/>
          <a:p>
            <a:r>
              <a:rPr lang="nl-NL" dirty="0"/>
              <a:t>Reflectievragen </a:t>
            </a:r>
            <a:br>
              <a:rPr lang="nl-NL" dirty="0"/>
            </a:br>
            <a:r>
              <a:rPr lang="nl-NL" dirty="0"/>
              <a:t>Nagesprek nabestaanden </a:t>
            </a:r>
            <a:r>
              <a:rPr lang="nl-NL" dirty="0">
                <a:cs typeface="Arial"/>
              </a:rPr>
              <a:t> </a:t>
            </a:r>
          </a:p>
        </p:txBody>
      </p:sp>
      <p:sp>
        <p:nvSpPr>
          <p:cNvPr id="3" name="Tijdelijke aanduiding voor inhoud 2">
            <a:extLst>
              <a:ext uri="{FF2B5EF4-FFF2-40B4-BE49-F238E27FC236}">
                <a16:creationId xmlns:a16="http://schemas.microsoft.com/office/drawing/2014/main" id="{591CFB20-99B6-479A-840A-0E27F5CC172A}"/>
              </a:ext>
            </a:extLst>
          </p:cNvPr>
          <p:cNvSpPr>
            <a:spLocks noGrp="1"/>
          </p:cNvSpPr>
          <p:nvPr>
            <p:ph idx="1"/>
          </p:nvPr>
        </p:nvSpPr>
        <p:spPr>
          <a:xfrm>
            <a:off x="292822" y="1625879"/>
            <a:ext cx="8022122" cy="4462463"/>
          </a:xfrm>
        </p:spPr>
        <p:txBody>
          <a:bodyPr/>
          <a:lstStyle/>
          <a:p>
            <a:pPr marL="143510" indent="-179705">
              <a:buNone/>
            </a:pPr>
            <a:r>
              <a:rPr lang="en-US" dirty="0">
                <a:cs typeface="Arial"/>
              </a:rPr>
              <a:t> </a:t>
            </a:r>
            <a:r>
              <a:rPr lang="nl-NL" dirty="0">
                <a:cs typeface="Arial"/>
              </a:rPr>
              <a:t>De goede zinnen:</a:t>
            </a:r>
          </a:p>
          <a:p>
            <a:pPr marL="342900" indent="-342900"/>
            <a:r>
              <a:rPr lang="nl-NL" dirty="0"/>
              <a:t>Wanneer was het laatste nagesprek met nabestaanden?</a:t>
            </a:r>
            <a:endParaRPr lang="nl-NL" dirty="0">
              <a:cs typeface="Arial"/>
            </a:endParaRPr>
          </a:p>
          <a:p>
            <a:pPr marL="342900" indent="-342900"/>
            <a:r>
              <a:rPr lang="nl-NL" dirty="0"/>
              <a:t>Wat is je bijgebleven?</a:t>
            </a:r>
            <a:endParaRPr lang="nl-NL" dirty="0">
              <a:cs typeface="Arial"/>
            </a:endParaRPr>
          </a:p>
          <a:p>
            <a:pPr marL="342900" indent="-342900"/>
            <a:r>
              <a:rPr lang="nl-NL" dirty="0"/>
              <a:t>Wat was jouw rol in het gesprek en wat heb je gedaan?</a:t>
            </a:r>
          </a:p>
        </p:txBody>
      </p:sp>
    </p:spTree>
    <p:extLst>
      <p:ext uri="{BB962C8B-B14F-4D97-AF65-F5344CB8AC3E}">
        <p14:creationId xmlns:p14="http://schemas.microsoft.com/office/powerpoint/2010/main" val="14432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8EEE4-426B-4517-90B7-FD290A67611E}"/>
              </a:ext>
            </a:extLst>
          </p:cNvPr>
          <p:cNvSpPr>
            <a:spLocks noGrp="1"/>
          </p:cNvSpPr>
          <p:nvPr>
            <p:ph type="title"/>
          </p:nvPr>
        </p:nvSpPr>
        <p:spPr/>
        <p:txBody>
          <a:bodyPr/>
          <a:lstStyle/>
          <a:p>
            <a:r>
              <a:rPr lang="nl-NL" dirty="0"/>
              <a:t>Reflectievragen Handelswijze voorkomen van niet-normatieve rouw</a:t>
            </a:r>
            <a:endParaRPr lang="nl-NL" dirty="0">
              <a:cs typeface="Arial"/>
            </a:endParaRPr>
          </a:p>
        </p:txBody>
      </p:sp>
      <p:sp>
        <p:nvSpPr>
          <p:cNvPr id="3" name="Tijdelijke aanduiding voor inhoud 2">
            <a:extLst>
              <a:ext uri="{FF2B5EF4-FFF2-40B4-BE49-F238E27FC236}">
                <a16:creationId xmlns:a16="http://schemas.microsoft.com/office/drawing/2014/main" id="{A8106C45-7D0D-4067-ADE1-69AE364716A1}"/>
              </a:ext>
            </a:extLst>
          </p:cNvPr>
          <p:cNvSpPr>
            <a:spLocks noGrp="1"/>
          </p:cNvSpPr>
          <p:nvPr>
            <p:ph idx="1"/>
          </p:nvPr>
        </p:nvSpPr>
        <p:spPr>
          <a:xfrm>
            <a:off x="292822" y="1625879"/>
            <a:ext cx="8185987" cy="4462463"/>
          </a:xfrm>
        </p:spPr>
        <p:txBody>
          <a:bodyPr/>
          <a:lstStyle/>
          <a:p>
            <a:pPr marL="423545" lvl="1" indent="-251460">
              <a:buNone/>
            </a:pPr>
            <a:r>
              <a:rPr lang="nl-NL" dirty="0">
                <a:cs typeface="Arial"/>
              </a:rPr>
              <a:t>Handelswijze bij het voorkomen van niet-normatieve rouw:</a:t>
            </a:r>
          </a:p>
          <a:p>
            <a:pPr marL="514350" lvl="1" indent="-342900">
              <a:buFont typeface="Arial" panose="020B0604020202020204" pitchFamily="34" charset="0"/>
              <a:buChar char="•"/>
            </a:pPr>
            <a:r>
              <a:rPr lang="nl-NL" dirty="0">
                <a:cs typeface="Arial"/>
              </a:rPr>
              <a:t>Wat is je handelswijze om een dergelijke situatie te voorkomen?</a:t>
            </a:r>
          </a:p>
          <a:p>
            <a:pPr marL="514985" lvl="1" indent="-342900">
              <a:buFont typeface="Arial" panose="020B0604020202020204" pitchFamily="34" charset="0"/>
              <a:buChar char="•"/>
            </a:pPr>
            <a:r>
              <a:rPr lang="nl-NL" dirty="0">
                <a:cs typeface="Arial"/>
              </a:rPr>
              <a:t>Maak je gebruik van een stappenplan?</a:t>
            </a:r>
          </a:p>
          <a:p>
            <a:pPr marL="514985" lvl="1" indent="-342900">
              <a:buFont typeface="Arial" panose="020B0604020202020204" pitchFamily="34" charset="0"/>
              <a:buChar char="•"/>
            </a:pPr>
            <a:r>
              <a:rPr lang="nl-NL" dirty="0">
                <a:cs typeface="Arial"/>
              </a:rPr>
              <a:t>Zo ja, hoe ziet het eruit en hoe pas je het toe?</a:t>
            </a:r>
          </a:p>
          <a:p>
            <a:pPr marL="514985" lvl="1" indent="-342900">
              <a:buFont typeface="Arial" panose="020B0604020202020204" pitchFamily="34" charset="0"/>
              <a:buChar char="•"/>
            </a:pPr>
            <a:r>
              <a:rPr lang="nl-NL" dirty="0">
                <a:cs typeface="Arial"/>
              </a:rPr>
              <a:t>Verwijs je door naar andere disciplines buiten (binnen) je instelling? Naar welke?</a:t>
            </a:r>
          </a:p>
          <a:p>
            <a:pPr marL="172085" lvl="1" indent="0">
              <a:buNone/>
            </a:pPr>
            <a:endParaRPr lang="en-US" dirty="0">
              <a:cs typeface="Arial"/>
            </a:endParaRPr>
          </a:p>
          <a:p>
            <a:pPr marL="423545" lvl="1" indent="-251460">
              <a:buNone/>
            </a:pPr>
            <a:endParaRPr lang="en-US" dirty="0">
              <a:cs typeface="Arial"/>
            </a:endParaRPr>
          </a:p>
          <a:p>
            <a:pPr marL="423545" lvl="1" indent="-251460"/>
            <a:endParaRPr lang="en-US" dirty="0">
              <a:cs typeface="Arial"/>
            </a:endParaRPr>
          </a:p>
          <a:p>
            <a:pPr marL="171450" lvl="1" indent="0">
              <a:buNone/>
            </a:pPr>
            <a:endParaRPr lang="en-US" dirty="0">
              <a:cs typeface="Arial"/>
            </a:endParaRPr>
          </a:p>
          <a:p>
            <a:pPr marL="171450" lvl="1" indent="0">
              <a:buNone/>
            </a:pPr>
            <a:endParaRPr lang="en-US" dirty="0">
              <a:cs typeface="Arial"/>
            </a:endParaRPr>
          </a:p>
          <a:p>
            <a:pPr marL="171450" lvl="1" indent="0">
              <a:buNone/>
            </a:pPr>
            <a:endParaRPr lang="en-US" dirty="0">
              <a:cs typeface="Arial"/>
            </a:endParaRPr>
          </a:p>
        </p:txBody>
      </p:sp>
    </p:spTree>
    <p:extLst>
      <p:ext uri="{BB962C8B-B14F-4D97-AF65-F5344CB8AC3E}">
        <p14:creationId xmlns:p14="http://schemas.microsoft.com/office/powerpoint/2010/main" val="214024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F2698-0047-4170-8B5F-517FCF2704EB}"/>
              </a:ext>
            </a:extLst>
          </p:cNvPr>
          <p:cNvSpPr>
            <a:spLocks noGrp="1"/>
          </p:cNvSpPr>
          <p:nvPr>
            <p:ph type="title"/>
          </p:nvPr>
        </p:nvSpPr>
        <p:spPr/>
        <p:txBody>
          <a:bodyPr/>
          <a:lstStyle/>
          <a:p>
            <a:r>
              <a:rPr lang="nl-NL" dirty="0"/>
              <a:t>Evaluatie workshop</a:t>
            </a:r>
          </a:p>
        </p:txBody>
      </p:sp>
      <p:sp>
        <p:nvSpPr>
          <p:cNvPr id="3" name="Tijdelijke aanduiding voor inhoud 2">
            <a:extLst>
              <a:ext uri="{FF2B5EF4-FFF2-40B4-BE49-F238E27FC236}">
                <a16:creationId xmlns:a16="http://schemas.microsoft.com/office/drawing/2014/main" id="{C13C1664-9C5B-435E-9480-89167684A16D}"/>
              </a:ext>
            </a:extLst>
          </p:cNvPr>
          <p:cNvSpPr>
            <a:spLocks noGrp="1"/>
          </p:cNvSpPr>
          <p:nvPr>
            <p:ph idx="1"/>
          </p:nvPr>
        </p:nvSpPr>
        <p:spPr/>
        <p:txBody>
          <a:bodyPr/>
          <a:lstStyle/>
          <a:p>
            <a:pPr marL="143510" lvl="0" indent="-179705"/>
            <a:r>
              <a:rPr lang="nl-NL" dirty="0"/>
              <a:t>Welke aspecten zijn je specifiek bijgebleven?</a:t>
            </a:r>
            <a:endParaRPr lang="nl-NL" dirty="0">
              <a:cs typeface="Arial"/>
            </a:endParaRPr>
          </a:p>
          <a:p>
            <a:pPr marL="143510" lvl="0" indent="-179705"/>
            <a:endParaRPr lang="nl-NL" dirty="0">
              <a:cs typeface="Arial"/>
            </a:endParaRPr>
          </a:p>
          <a:p>
            <a:pPr marL="143510" lvl="0" indent="-179705"/>
            <a:r>
              <a:rPr lang="nl-NL" dirty="0"/>
              <a:t>Wat is er nodig om elkaar in het team en/of jezelf scherp te houden? </a:t>
            </a:r>
            <a:endParaRPr lang="nl-NL" dirty="0">
              <a:cs typeface="Arial"/>
            </a:endParaRPr>
          </a:p>
          <a:p>
            <a:endParaRPr lang="nl-NL" dirty="0"/>
          </a:p>
          <a:p>
            <a:endParaRPr lang="nl-NL" dirty="0"/>
          </a:p>
        </p:txBody>
      </p:sp>
      <p:pic>
        <p:nvPicPr>
          <p:cNvPr id="4" name="Afbeelding 3">
            <a:extLst>
              <a:ext uri="{FF2B5EF4-FFF2-40B4-BE49-F238E27FC236}">
                <a16:creationId xmlns:a16="http://schemas.microsoft.com/office/drawing/2014/main" id="{CC8B81A1-EEB2-40A8-BDD2-04D91A441452}"/>
              </a:ext>
            </a:extLst>
          </p:cNvPr>
          <p:cNvPicPr>
            <a:picLocks noChangeAspect="1"/>
          </p:cNvPicPr>
          <p:nvPr/>
        </p:nvPicPr>
        <p:blipFill>
          <a:blip r:embed="rId3"/>
          <a:stretch>
            <a:fillRect/>
          </a:stretch>
        </p:blipFill>
        <p:spPr>
          <a:xfrm>
            <a:off x="4425090" y="3656507"/>
            <a:ext cx="2249619" cy="1780186"/>
          </a:xfrm>
          <a:prstGeom prst="rect">
            <a:avLst/>
          </a:prstGeom>
        </p:spPr>
      </p:pic>
    </p:spTree>
    <p:extLst>
      <p:ext uri="{BB962C8B-B14F-4D97-AF65-F5344CB8AC3E}">
        <p14:creationId xmlns:p14="http://schemas.microsoft.com/office/powerpoint/2010/main" val="424518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FE5C0-0B6D-44B1-AE06-7AB7017063DA}"/>
              </a:ext>
            </a:extLst>
          </p:cNvPr>
          <p:cNvSpPr>
            <a:spLocks noGrp="1"/>
          </p:cNvSpPr>
          <p:nvPr>
            <p:ph type="title"/>
          </p:nvPr>
        </p:nvSpPr>
        <p:spPr>
          <a:xfrm>
            <a:off x="471342" y="261940"/>
            <a:ext cx="6173297" cy="755650"/>
          </a:xfrm>
        </p:spPr>
        <p:txBody>
          <a:bodyPr/>
          <a:lstStyle/>
          <a:p>
            <a:r>
              <a:rPr lang="nl-NL">
                <a:cs typeface="Arial"/>
              </a:rPr>
              <a:t>Bronvermeldingen</a:t>
            </a:r>
            <a:r>
              <a:rPr lang="nl-NL" dirty="0">
                <a:cs typeface="Arial"/>
              </a:rPr>
              <a:t> Verlies, verdriet en rouw</a:t>
            </a:r>
            <a:endParaRPr lang="nl-NL" dirty="0"/>
          </a:p>
        </p:txBody>
      </p:sp>
      <p:sp>
        <p:nvSpPr>
          <p:cNvPr id="3" name="Tijdelijke aanduiding voor inhoud 2">
            <a:extLst>
              <a:ext uri="{FF2B5EF4-FFF2-40B4-BE49-F238E27FC236}">
                <a16:creationId xmlns:a16="http://schemas.microsoft.com/office/drawing/2014/main" id="{7626C1FF-7DF2-464A-9FD5-311E0DA52DB4}"/>
              </a:ext>
            </a:extLst>
          </p:cNvPr>
          <p:cNvSpPr>
            <a:spLocks noGrp="1"/>
          </p:cNvSpPr>
          <p:nvPr>
            <p:ph idx="1"/>
          </p:nvPr>
        </p:nvSpPr>
        <p:spPr>
          <a:xfrm>
            <a:off x="292822" y="1625879"/>
            <a:ext cx="8156996" cy="4462463"/>
          </a:xfrm>
        </p:spPr>
        <p:txBody>
          <a:bodyPr/>
          <a:lstStyle/>
          <a:p>
            <a:pPr marL="143510" indent="-179705">
              <a:lnSpc>
                <a:spcPts val="2000"/>
              </a:lnSpc>
            </a:pPr>
            <a:r>
              <a:rPr lang="nl-NL" sz="1200" dirty="0"/>
              <a:t>Handboek voor de classificatie van psychische stoornissen (DSM-5). </a:t>
            </a:r>
            <a:r>
              <a:rPr lang="nl-NL" sz="1200" i="1" dirty="0"/>
              <a:t>American </a:t>
            </a:r>
            <a:r>
              <a:rPr lang="nl-NL" sz="1200" i="1" dirty="0" err="1"/>
              <a:t>Psychiatric</a:t>
            </a:r>
            <a:r>
              <a:rPr lang="nl-NL" sz="1200" i="1" dirty="0"/>
              <a:t> Association</a:t>
            </a:r>
            <a:r>
              <a:rPr lang="nl-NL" sz="1200" dirty="0"/>
              <a:t>  Nederlandse vertaling van </a:t>
            </a:r>
            <a:r>
              <a:rPr lang="nl-NL" sz="1200" dirty="0" err="1"/>
              <a:t>Diagnostic</a:t>
            </a:r>
            <a:r>
              <a:rPr lang="nl-NL" sz="1200" dirty="0"/>
              <a:t> </a:t>
            </a:r>
            <a:r>
              <a:rPr lang="nl-NL" sz="1200" dirty="0" err="1"/>
              <a:t>and</a:t>
            </a:r>
            <a:r>
              <a:rPr lang="nl-NL" sz="1200" dirty="0"/>
              <a:t> </a:t>
            </a:r>
            <a:r>
              <a:rPr lang="nl-NL" sz="1200" dirty="0" err="1"/>
              <a:t>statistical</a:t>
            </a:r>
            <a:r>
              <a:rPr lang="nl-NL" sz="1200" dirty="0"/>
              <a:t> Manual of </a:t>
            </a:r>
            <a:r>
              <a:rPr lang="nl-NL" sz="1200" dirty="0" err="1"/>
              <a:t>mental</a:t>
            </a:r>
            <a:r>
              <a:rPr lang="nl-NL" sz="1200" dirty="0"/>
              <a:t> Discorders 5th Edition, 2014</a:t>
            </a:r>
          </a:p>
          <a:p>
            <a:pPr marL="143510" indent="-179705">
              <a:lnSpc>
                <a:spcPts val="2000"/>
              </a:lnSpc>
            </a:pPr>
            <a:r>
              <a:rPr lang="nl-NL" sz="1200" dirty="0"/>
              <a:t>Keijser J, Bout van den J, Boelen P; Vragenlijst Rouw ©. 1998 </a:t>
            </a:r>
            <a:endParaRPr lang="nl-NL" sz="1200" dirty="0">
              <a:cs typeface="Arial"/>
            </a:endParaRPr>
          </a:p>
          <a:p>
            <a:pPr marL="143510" indent="-179705">
              <a:lnSpc>
                <a:spcPts val="2000"/>
              </a:lnSpc>
            </a:pPr>
            <a:r>
              <a:rPr lang="nl-NL" sz="1200" dirty="0"/>
              <a:t>Kwaliteitskader palliatieve zorg Nederland.</a:t>
            </a:r>
            <a:r>
              <a:rPr lang="nl-NL" sz="1200" i="1" dirty="0"/>
              <a:t> IKNL/</a:t>
            </a:r>
            <a:r>
              <a:rPr lang="nl-NL" sz="1200" i="1" dirty="0" err="1"/>
              <a:t>Palliactief</a:t>
            </a:r>
            <a:r>
              <a:rPr lang="nl-NL" sz="1200" dirty="0"/>
              <a:t>, 2017, </a:t>
            </a:r>
            <a:r>
              <a:rPr lang="nl-NL" sz="1200" dirty="0">
                <a:hlinkClick r:id="rId3"/>
              </a:rPr>
              <a:t>pallialine.nl</a:t>
            </a:r>
            <a:endParaRPr lang="nl-NL" sz="1200" dirty="0">
              <a:cs typeface="Arial"/>
            </a:endParaRPr>
          </a:p>
          <a:p>
            <a:pPr marL="143510" indent="-179705">
              <a:lnSpc>
                <a:spcPts val="2000"/>
              </a:lnSpc>
            </a:pPr>
            <a:r>
              <a:rPr lang="nl-NL" sz="1200" dirty="0">
                <a:highlight>
                  <a:srgbClr val="FFFFFF"/>
                </a:highlight>
              </a:rPr>
              <a:t>Meetinstrumenten in de palliatieve zorg. </a:t>
            </a:r>
            <a:r>
              <a:rPr lang="nl-NL" sz="1200" i="1" dirty="0">
                <a:highlight>
                  <a:srgbClr val="FFFFFF"/>
                </a:highlight>
              </a:rPr>
              <a:t>IKNL, </a:t>
            </a:r>
            <a:r>
              <a:rPr lang="nl-NL" sz="1200" dirty="0">
                <a:highlight>
                  <a:srgbClr val="FFFFFF"/>
                </a:highlight>
              </a:rPr>
              <a:t>januari 2018, </a:t>
            </a:r>
            <a:r>
              <a:rPr lang="nl-NL" sz="1200" dirty="0">
                <a:hlinkClick r:id="rId3"/>
              </a:rPr>
              <a:t>pallialine.nl</a:t>
            </a:r>
            <a:endParaRPr lang="nl-NL" sz="1200" dirty="0"/>
          </a:p>
          <a:p>
            <a:pPr marL="143510" indent="-179705">
              <a:lnSpc>
                <a:spcPts val="2000"/>
              </a:lnSpc>
            </a:pPr>
            <a:r>
              <a:rPr lang="nl-NL" sz="1200" dirty="0" err="1">
                <a:highlight>
                  <a:srgbClr val="FFFFFF"/>
                </a:highlight>
              </a:rPr>
              <a:t>Keirse</a:t>
            </a:r>
            <a:r>
              <a:rPr lang="nl-NL" sz="1200" dirty="0">
                <a:highlight>
                  <a:srgbClr val="FFFFFF"/>
                </a:highlight>
              </a:rPr>
              <a:t> M, Kuyper MB; richtlijn Rouw 2.0, 2010, </a:t>
            </a:r>
            <a:r>
              <a:rPr lang="nl-NL" sz="1200" dirty="0">
                <a:highlight>
                  <a:srgbClr val="FFFFFF"/>
                </a:highlight>
                <a:hlinkClick r:id="rId3"/>
              </a:rPr>
              <a:t>www.pallialine.nl</a:t>
            </a:r>
          </a:p>
          <a:p>
            <a:pPr marL="143510" indent="-179705">
              <a:lnSpc>
                <a:spcPts val="2000"/>
              </a:lnSpc>
            </a:pPr>
            <a:r>
              <a:rPr lang="nl-NL" sz="1200" dirty="0"/>
              <a:t>Richtlijn Rouw in de palliatieve fase, oktober 2022, VGVZ, </a:t>
            </a:r>
            <a:r>
              <a:rPr lang="nl-NL" sz="1200" dirty="0">
                <a:hlinkClick r:id="rId4"/>
              </a:rPr>
              <a:t>pallialline</a:t>
            </a:r>
            <a:endParaRPr lang="nl-NL" sz="1200" dirty="0"/>
          </a:p>
          <a:p>
            <a:pPr marL="143510" indent="-179705">
              <a:lnSpc>
                <a:spcPts val="2000"/>
              </a:lnSpc>
            </a:pPr>
            <a:r>
              <a:rPr lang="nl-NL" sz="1200" dirty="0" err="1"/>
              <a:t>Stroebe</a:t>
            </a:r>
            <a:r>
              <a:rPr lang="nl-NL" sz="1200" dirty="0"/>
              <a:t> M, Schut H; The </a:t>
            </a:r>
            <a:r>
              <a:rPr lang="nl-NL" sz="1200" dirty="0" err="1"/>
              <a:t>dual</a:t>
            </a:r>
            <a:r>
              <a:rPr lang="nl-NL" sz="1200" dirty="0"/>
              <a:t> </a:t>
            </a:r>
            <a:r>
              <a:rPr lang="nl-NL" sz="1200" dirty="0" err="1"/>
              <a:t>process</a:t>
            </a:r>
            <a:r>
              <a:rPr lang="nl-NL" sz="1200" dirty="0"/>
              <a:t> model of coping </a:t>
            </a:r>
            <a:r>
              <a:rPr lang="nl-NL" sz="1200" dirty="0" err="1"/>
              <a:t>with</a:t>
            </a:r>
            <a:r>
              <a:rPr lang="nl-NL" sz="1200" dirty="0"/>
              <a:t> </a:t>
            </a:r>
            <a:r>
              <a:rPr lang="nl-NL" sz="1200" dirty="0" err="1"/>
              <a:t>bereavement</a:t>
            </a:r>
            <a:r>
              <a:rPr lang="nl-NL" sz="1200" dirty="0"/>
              <a:t>: rationale </a:t>
            </a:r>
            <a:r>
              <a:rPr lang="nl-NL" sz="1200" dirty="0" err="1"/>
              <a:t>and</a:t>
            </a:r>
            <a:r>
              <a:rPr lang="nl-NL" sz="1200" dirty="0"/>
              <a:t> </a:t>
            </a:r>
            <a:r>
              <a:rPr lang="nl-NL" sz="1200" dirty="0" err="1"/>
              <a:t>description</a:t>
            </a:r>
            <a:r>
              <a:rPr lang="nl-NL" sz="1200" dirty="0"/>
              <a:t>. </a:t>
            </a:r>
            <a:r>
              <a:rPr lang="nl-NL" sz="1200" i="1" dirty="0" err="1"/>
              <a:t>Death</a:t>
            </a:r>
            <a:r>
              <a:rPr lang="nl-NL" sz="1200" i="1" dirty="0"/>
              <a:t> Stud,</a:t>
            </a:r>
            <a:r>
              <a:rPr lang="nl-NL" sz="1200" dirty="0"/>
              <a:t> 1999 Apr-May;23(3):197-224</a:t>
            </a:r>
            <a:endParaRPr lang="nl-NL" sz="1200" dirty="0">
              <a:cs typeface="Arial"/>
            </a:endParaRPr>
          </a:p>
          <a:p>
            <a:pPr marL="143510" indent="-179705">
              <a:lnSpc>
                <a:spcPts val="2000"/>
              </a:lnSpc>
            </a:pPr>
            <a:r>
              <a:rPr lang="en-US" sz="1200" dirty="0"/>
              <a:t>Thomas K et al. Risk factors for developing prolonged grief during bereavement in family </a:t>
            </a:r>
            <a:r>
              <a:rPr lang="en-US" sz="1200" dirty="0" err="1"/>
              <a:t>carers</a:t>
            </a:r>
            <a:r>
              <a:rPr lang="en-US" sz="1200" dirty="0"/>
              <a:t> of cancer patients in palliative care: a longitudinal study. </a:t>
            </a:r>
            <a:r>
              <a:rPr lang="en-US" sz="1200" i="1" dirty="0"/>
              <a:t>JPSM</a:t>
            </a:r>
            <a:r>
              <a:rPr lang="en-US" sz="1200" dirty="0"/>
              <a:t> 2014 </a:t>
            </a:r>
            <a:endParaRPr lang="nl-NL" sz="1200" dirty="0"/>
          </a:p>
          <a:p>
            <a:pPr marL="0" indent="0">
              <a:lnSpc>
                <a:spcPts val="2000"/>
              </a:lnSpc>
              <a:buNone/>
            </a:pPr>
            <a:endParaRPr lang="nl-NL" sz="1200" dirty="0">
              <a:highlight>
                <a:srgbClr val="FFFFFF"/>
              </a:highlight>
              <a:cs typeface="Arial"/>
            </a:endParaRPr>
          </a:p>
          <a:p>
            <a:pPr marL="0" indent="0">
              <a:lnSpc>
                <a:spcPts val="2000"/>
              </a:lnSpc>
              <a:buNone/>
            </a:pPr>
            <a:endParaRPr lang="nl-NL" sz="1200" dirty="0">
              <a:cs typeface="Arial"/>
            </a:endParaRPr>
          </a:p>
          <a:p>
            <a:pPr marL="143510" indent="-179705">
              <a:lnSpc>
                <a:spcPct val="100000"/>
              </a:lnSpc>
            </a:pPr>
            <a:endParaRPr lang="nl-NL" sz="1200" dirty="0">
              <a:cs typeface="Arial"/>
            </a:endParaRPr>
          </a:p>
          <a:p>
            <a:pPr marL="143510" indent="-179705">
              <a:lnSpc>
                <a:spcPct val="100000"/>
              </a:lnSpc>
            </a:pPr>
            <a:endParaRPr lang="en-US" sz="1200" dirty="0">
              <a:cs typeface="Arial"/>
            </a:endParaRPr>
          </a:p>
          <a:p>
            <a:pPr marL="143510" indent="-179705"/>
            <a:endParaRPr lang="en-US" sz="1200" dirty="0">
              <a:cs typeface="Arial"/>
            </a:endParaRPr>
          </a:p>
          <a:p>
            <a:pPr marL="143510" indent="-179705"/>
            <a:endParaRPr lang="nl-NL" dirty="0">
              <a:cs typeface="Arial"/>
            </a:endParaRPr>
          </a:p>
        </p:txBody>
      </p:sp>
    </p:spTree>
    <p:extLst>
      <p:ext uri="{BB962C8B-B14F-4D97-AF65-F5344CB8AC3E}">
        <p14:creationId xmlns:p14="http://schemas.microsoft.com/office/powerpoint/2010/main" val="223102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3CAFE-D401-4070-B3D1-C818495BC9CB}"/>
              </a:ext>
            </a:extLst>
          </p:cNvPr>
          <p:cNvSpPr>
            <a:spLocks noGrp="1"/>
          </p:cNvSpPr>
          <p:nvPr>
            <p:ph type="title"/>
          </p:nvPr>
        </p:nvSpPr>
        <p:spPr/>
        <p:txBody>
          <a:bodyPr/>
          <a:lstStyle/>
          <a:p>
            <a:r>
              <a:rPr lang="nl-NL" dirty="0" err="1">
                <a:cs typeface="Arial"/>
              </a:rPr>
              <a:t>Einddia</a:t>
            </a:r>
            <a:endParaRPr lang="nl-NL" dirty="0" err="1"/>
          </a:p>
        </p:txBody>
      </p:sp>
      <p:sp>
        <p:nvSpPr>
          <p:cNvPr id="3" name="Tijdelijke aanduiding voor inhoud 2">
            <a:extLst>
              <a:ext uri="{FF2B5EF4-FFF2-40B4-BE49-F238E27FC236}">
                <a16:creationId xmlns:a16="http://schemas.microsoft.com/office/drawing/2014/main" id="{FCC19B00-D362-408A-BD93-0B01B1C2BCE1}"/>
              </a:ext>
            </a:extLst>
          </p:cNvPr>
          <p:cNvSpPr>
            <a:spLocks noGrp="1"/>
          </p:cNvSpPr>
          <p:nvPr>
            <p:ph idx="1"/>
          </p:nvPr>
        </p:nvSpPr>
        <p:spPr>
          <a:xfrm>
            <a:off x="292821" y="1625879"/>
            <a:ext cx="8207711" cy="4462463"/>
          </a:xfrm>
        </p:spPr>
        <p:txBody>
          <a:bodyPr/>
          <a:lstStyle/>
          <a:p>
            <a:pPr marL="0" indent="0">
              <a:buNone/>
            </a:pPr>
            <a:r>
              <a:rPr lang="nl-NL" dirty="0">
                <a:latin typeface="Arial"/>
                <a:cs typeface="Arial"/>
              </a:rPr>
              <a:t>Deze workshop is onderdeel van de b-</a:t>
            </a:r>
            <a:r>
              <a:rPr lang="nl-NL" dirty="0" err="1">
                <a:latin typeface="Arial"/>
                <a:cs typeface="Arial"/>
              </a:rPr>
              <a:t>learning</a:t>
            </a:r>
            <a:r>
              <a:rPr lang="nl-NL" dirty="0">
                <a:latin typeface="Arial"/>
                <a:cs typeface="Arial"/>
              </a:rPr>
              <a:t> palliatieve zorg. </a:t>
            </a:r>
            <a:endParaRPr lang="nl-NL"/>
          </a:p>
        </p:txBody>
      </p:sp>
    </p:spTree>
    <p:extLst>
      <p:ext uri="{BB962C8B-B14F-4D97-AF65-F5344CB8AC3E}">
        <p14:creationId xmlns:p14="http://schemas.microsoft.com/office/powerpoint/2010/main" val="429329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6724" y="1434389"/>
            <a:ext cx="7538377" cy="1638898"/>
          </a:xfrm>
        </p:spPr>
        <p:txBody>
          <a:bodyPr/>
          <a:lstStyle/>
          <a:p>
            <a:r>
              <a:rPr lang="nl-NL" dirty="0"/>
              <a:t>Workshop </a:t>
            </a:r>
            <a:br>
              <a:rPr lang="nl-NL" dirty="0"/>
            </a:br>
            <a:br>
              <a:rPr lang="nl-NL" dirty="0"/>
            </a:br>
            <a:r>
              <a:rPr lang="nl-NL" b="1" dirty="0"/>
              <a:t>Verlies,</a:t>
            </a:r>
            <a:r>
              <a:rPr lang="nl-NL" b="1" dirty="0">
                <a:cs typeface="Arial"/>
              </a:rPr>
              <a:t> verdriet en rouw</a:t>
            </a:r>
          </a:p>
        </p:txBody>
      </p:sp>
      <p:sp>
        <p:nvSpPr>
          <p:cNvPr id="8" name="Ondertitel 7"/>
          <p:cNvSpPr>
            <a:spLocks noGrp="1"/>
          </p:cNvSpPr>
          <p:nvPr>
            <p:ph type="subTitle" idx="1"/>
          </p:nvPr>
        </p:nvSpPr>
        <p:spPr>
          <a:xfrm>
            <a:off x="532205" y="3122431"/>
            <a:ext cx="7480869" cy="412720"/>
          </a:xfrm>
        </p:spPr>
        <p:txBody>
          <a:bodyPr/>
          <a:lstStyle/>
          <a:p>
            <a:endParaRPr lang="nl-NL" dirty="0"/>
          </a:p>
        </p:txBody>
      </p:sp>
      <p:sp>
        <p:nvSpPr>
          <p:cNvPr id="9" name="Tijdelijke aanduiding voor tekst 8"/>
          <p:cNvSpPr>
            <a:spLocks noGrp="1"/>
          </p:cNvSpPr>
          <p:nvPr>
            <p:ph type="body" sz="quarter" idx="10"/>
          </p:nvPr>
        </p:nvSpPr>
        <p:spPr>
          <a:xfrm>
            <a:off x="473795" y="6186634"/>
            <a:ext cx="6416862" cy="509587"/>
          </a:xfrm>
        </p:spPr>
        <p:txBody>
          <a:bodyPr/>
          <a:lstStyle/>
          <a:p>
            <a:r>
              <a:rPr lang="nl-NL" dirty="0">
                <a:cs typeface="Arial"/>
              </a:rPr>
              <a:t>januari 2019 / maart 2021 </a:t>
            </a:r>
          </a:p>
        </p:txBody>
      </p:sp>
      <p:pic>
        <p:nvPicPr>
          <p:cNvPr id="3" name="Afbeelding 3" descr="Afbeelding met tekst, kaart&#10;&#10;Beschrijving is gegenereerd met zeer hoge betrouwbaarheid">
            <a:extLst>
              <a:ext uri="{FF2B5EF4-FFF2-40B4-BE49-F238E27FC236}">
                <a16:creationId xmlns:a16="http://schemas.microsoft.com/office/drawing/2014/main" id="{81B63350-CB6D-4E00-80CE-75FD9BFEFCDD}"/>
              </a:ext>
            </a:extLst>
          </p:cNvPr>
          <p:cNvPicPr>
            <a:picLocks noChangeAspect="1"/>
          </p:cNvPicPr>
          <p:nvPr/>
        </p:nvPicPr>
        <p:blipFill>
          <a:blip r:embed="rId3"/>
          <a:stretch>
            <a:fillRect/>
          </a:stretch>
        </p:blipFill>
        <p:spPr>
          <a:xfrm>
            <a:off x="2566467" y="3535151"/>
            <a:ext cx="5621840" cy="2490829"/>
          </a:xfrm>
          <a:prstGeom prst="rect">
            <a:avLst/>
          </a:prstGeom>
        </p:spPr>
      </p:pic>
    </p:spTree>
    <p:extLst>
      <p:ext uri="{BB962C8B-B14F-4D97-AF65-F5344CB8AC3E}">
        <p14:creationId xmlns:p14="http://schemas.microsoft.com/office/powerpoint/2010/main" val="252272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a:t>In </a:t>
            </a:r>
            <a:r>
              <a:rPr lang="nl-NL" dirty="0">
                <a:cs typeface="Arial"/>
              </a:rPr>
              <a:t>gesprek met naasten</a:t>
            </a:r>
            <a:endParaRPr lang="nl-NL" dirty="0"/>
          </a:p>
        </p:txBody>
      </p:sp>
      <p:sp>
        <p:nvSpPr>
          <p:cNvPr id="8" name="Ondertitel 7"/>
          <p:cNvSpPr>
            <a:spLocks noGrp="1"/>
          </p:cNvSpPr>
          <p:nvPr>
            <p:ph type="subTitle" idx="1"/>
          </p:nvPr>
        </p:nvSpPr>
        <p:spPr>
          <a:xfrm>
            <a:off x="445942" y="3122431"/>
            <a:ext cx="7524000" cy="730241"/>
          </a:xfrm>
        </p:spPr>
        <p:txBody>
          <a:bodyPr/>
          <a:lstStyle/>
          <a:p>
            <a:r>
              <a:rPr lang="nl-NL" dirty="0"/>
              <a:t>Onderdeel van de workshop </a:t>
            </a:r>
            <a:r>
              <a:rPr lang="nl-NL" dirty="0">
                <a:cs typeface="Arial"/>
              </a:rPr>
              <a:t>Verlies, verdriet en rouw</a:t>
            </a:r>
          </a:p>
        </p:txBody>
      </p:sp>
      <p:pic>
        <p:nvPicPr>
          <p:cNvPr id="3" name="Afbeelding 2">
            <a:extLst>
              <a:ext uri="{FF2B5EF4-FFF2-40B4-BE49-F238E27FC236}">
                <a16:creationId xmlns:a16="http://schemas.microsoft.com/office/drawing/2014/main" id="{12914860-48A5-40D4-A82C-B760FFD2DA04}"/>
              </a:ext>
            </a:extLst>
          </p:cNvPr>
          <p:cNvPicPr>
            <a:picLocks noChangeAspect="1"/>
          </p:cNvPicPr>
          <p:nvPr/>
        </p:nvPicPr>
        <p:blipFill>
          <a:blip r:embed="rId3"/>
          <a:stretch>
            <a:fillRect/>
          </a:stretch>
        </p:blipFill>
        <p:spPr>
          <a:xfrm>
            <a:off x="4669536" y="3841356"/>
            <a:ext cx="2563922" cy="2178770"/>
          </a:xfrm>
          <a:prstGeom prst="rect">
            <a:avLst/>
          </a:prstGeom>
        </p:spPr>
      </p:pic>
      <p:sp>
        <p:nvSpPr>
          <p:cNvPr id="4" name="Tijdelijke aanduiding voor tekst 3">
            <a:extLst>
              <a:ext uri="{FF2B5EF4-FFF2-40B4-BE49-F238E27FC236}">
                <a16:creationId xmlns:a16="http://schemas.microsoft.com/office/drawing/2014/main" id="{3A6231AC-A64E-4915-91F2-70E15D59E2E7}"/>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32586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56699-016B-4DEA-A5BA-DC29740E6EB4}"/>
              </a:ext>
            </a:extLst>
          </p:cNvPr>
          <p:cNvSpPr>
            <a:spLocks noGrp="1"/>
          </p:cNvSpPr>
          <p:nvPr>
            <p:ph type="title"/>
          </p:nvPr>
        </p:nvSpPr>
        <p:spPr/>
        <p:txBody>
          <a:bodyPr/>
          <a:lstStyle/>
          <a:p>
            <a:r>
              <a:rPr lang="nl-NL" dirty="0"/>
              <a:t>Programma In gesprek met naasten</a:t>
            </a:r>
          </a:p>
        </p:txBody>
      </p:sp>
      <p:sp>
        <p:nvSpPr>
          <p:cNvPr id="3" name="Tijdelijke aanduiding voor inhoud 2">
            <a:extLst>
              <a:ext uri="{FF2B5EF4-FFF2-40B4-BE49-F238E27FC236}">
                <a16:creationId xmlns:a16="http://schemas.microsoft.com/office/drawing/2014/main" id="{1DB2B625-905A-4341-9176-083FE8E1148C}"/>
              </a:ext>
            </a:extLst>
          </p:cNvPr>
          <p:cNvSpPr>
            <a:spLocks noGrp="1"/>
          </p:cNvSpPr>
          <p:nvPr>
            <p:ph idx="1"/>
          </p:nvPr>
        </p:nvSpPr>
        <p:spPr/>
        <p:txBody>
          <a:bodyPr/>
          <a:lstStyle/>
          <a:p>
            <a:r>
              <a:rPr lang="nl-NL" dirty="0"/>
              <a:t>Kwaliteitskader palliatieve zorg Nederland</a:t>
            </a:r>
          </a:p>
          <a:p>
            <a:pPr lvl="1"/>
            <a:r>
              <a:rPr lang="nl-NL" dirty="0"/>
              <a:t>Domein 8 Verlies en rouw</a:t>
            </a:r>
          </a:p>
          <a:p>
            <a:r>
              <a:rPr lang="nl-NL" dirty="0"/>
              <a:t>Rouwmodel (reflectievraag)</a:t>
            </a:r>
          </a:p>
          <a:p>
            <a:r>
              <a:rPr lang="nl-NL" dirty="0"/>
              <a:t>Niet-normatieve rouw</a:t>
            </a:r>
          </a:p>
          <a:p>
            <a:pPr lvl="1"/>
            <a:r>
              <a:rPr lang="nl-NL" dirty="0"/>
              <a:t>Internationaal versus Nederland</a:t>
            </a:r>
          </a:p>
          <a:p>
            <a:r>
              <a:rPr lang="nl-NL" dirty="0"/>
              <a:t>Meetinstrument</a:t>
            </a:r>
          </a:p>
          <a:p>
            <a:r>
              <a:rPr lang="nl-NL" dirty="0"/>
              <a:t>Reflectievragen</a:t>
            </a:r>
          </a:p>
          <a:p>
            <a:pPr lvl="1"/>
            <a:r>
              <a:rPr lang="nl-NL" dirty="0"/>
              <a:t>Nagesprek met nabestaanden</a:t>
            </a:r>
          </a:p>
          <a:p>
            <a:pPr lvl="1"/>
            <a:r>
              <a:rPr lang="nl-NL" dirty="0"/>
              <a:t>Voorkomen van niet-normatieve rouw</a:t>
            </a:r>
          </a:p>
          <a:p>
            <a:pPr marL="0" indent="0">
              <a:buNone/>
            </a:pPr>
            <a:endParaRPr lang="nl-NL" dirty="0"/>
          </a:p>
        </p:txBody>
      </p:sp>
    </p:spTree>
    <p:extLst>
      <p:ext uri="{BB962C8B-B14F-4D97-AF65-F5344CB8AC3E}">
        <p14:creationId xmlns:p14="http://schemas.microsoft.com/office/powerpoint/2010/main" val="276897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343" y="261940"/>
            <a:ext cx="6380484" cy="755650"/>
          </a:xfrm>
        </p:spPr>
        <p:txBody>
          <a:bodyPr/>
          <a:lstStyle/>
          <a:p>
            <a:r>
              <a:rPr lang="nl-NL" dirty="0"/>
              <a:t>Kwaliteitskader palliatieve zorg</a:t>
            </a:r>
            <a:r>
              <a:rPr lang="nl-NL" dirty="0">
                <a:cs typeface="Arial"/>
              </a:rPr>
              <a:t> Nederland</a:t>
            </a:r>
            <a:endParaRPr lang="nl-NL" dirty="0"/>
          </a:p>
        </p:txBody>
      </p:sp>
      <p:sp>
        <p:nvSpPr>
          <p:cNvPr id="3" name="Tijdelijke aanduiding voor inhoud 2"/>
          <p:cNvSpPr>
            <a:spLocks noGrp="1"/>
          </p:cNvSpPr>
          <p:nvPr>
            <p:ph idx="1"/>
          </p:nvPr>
        </p:nvSpPr>
        <p:spPr>
          <a:xfrm>
            <a:off x="342249" y="1588809"/>
            <a:ext cx="8088772" cy="4914621"/>
          </a:xfrm>
        </p:spPr>
        <p:txBody>
          <a:bodyPr/>
          <a:lstStyle/>
          <a:p>
            <a:pPr marL="0" indent="0">
              <a:buNone/>
            </a:pPr>
            <a:r>
              <a:rPr lang="nl-NL" dirty="0"/>
              <a:t>Rouw:</a:t>
            </a:r>
          </a:p>
          <a:p>
            <a:pPr marL="342900" indent="-342900"/>
            <a:r>
              <a:rPr lang="nl-NL" dirty="0"/>
              <a:t>het geheel van fysieke, emotionele, cognitieve, spirituele, existentiële en gedragsmatige reacties die optreden rondom het naderende overlijden of na het verlies van een dierbaar persoon.</a:t>
            </a:r>
            <a:endParaRPr lang="nl-NL" dirty="0">
              <a:cs typeface="Arial"/>
            </a:endParaRPr>
          </a:p>
          <a:p>
            <a:pPr marL="0" indent="0">
              <a:buNone/>
            </a:pPr>
            <a:endParaRPr lang="nl-NL" dirty="0"/>
          </a:p>
          <a:p>
            <a:pPr marL="0" indent="0">
              <a:buNone/>
            </a:pPr>
            <a:r>
              <a:rPr lang="nl-NL" dirty="0"/>
              <a:t>Rouw tijdens ziekteproces:</a:t>
            </a:r>
          </a:p>
          <a:p>
            <a:pPr marL="342900" indent="-342900"/>
            <a:r>
              <a:rPr lang="nl-NL" dirty="0"/>
              <a:t>de rouw om verlies van gezondheid en functionele autonomie en anticipatoire rouw over het naderend overlijden.</a:t>
            </a:r>
            <a:endParaRPr lang="nl-NL" sz="1200" dirty="0"/>
          </a:p>
          <a:p>
            <a:pPr marL="0" indent="0">
              <a:buNone/>
            </a:pPr>
            <a:r>
              <a:rPr lang="nl-NL" sz="900" dirty="0">
                <a:cs typeface="Arial"/>
              </a:rPr>
              <a:t>bron:</a:t>
            </a:r>
            <a:r>
              <a:rPr lang="nl-NL" sz="900" dirty="0"/>
              <a:t> Kwaliteitskader palliatieve zorg Nederland. IKNL/</a:t>
            </a:r>
            <a:r>
              <a:rPr lang="nl-NL" sz="900" dirty="0" err="1"/>
              <a:t>Palliactief</a:t>
            </a:r>
            <a:r>
              <a:rPr lang="nl-NL" sz="900" dirty="0"/>
              <a:t>, 2017</a:t>
            </a:r>
            <a:endParaRPr lang="nl-NL" sz="900" dirty="0">
              <a:cs typeface="Arial"/>
            </a:endParaRPr>
          </a:p>
        </p:txBody>
      </p:sp>
      <p:pic>
        <p:nvPicPr>
          <p:cNvPr id="4" name="Afbeelding 3">
            <a:extLst>
              <a:ext uri="{FF2B5EF4-FFF2-40B4-BE49-F238E27FC236}">
                <a16:creationId xmlns:a16="http://schemas.microsoft.com/office/drawing/2014/main" id="{EB228C33-2038-4775-A1BD-9A167D83778F}"/>
              </a:ext>
            </a:extLst>
          </p:cNvPr>
          <p:cNvPicPr>
            <a:picLocks noChangeAspect="1"/>
          </p:cNvPicPr>
          <p:nvPr/>
        </p:nvPicPr>
        <p:blipFill>
          <a:blip r:embed="rId3"/>
          <a:stretch>
            <a:fillRect/>
          </a:stretch>
        </p:blipFill>
        <p:spPr>
          <a:xfrm>
            <a:off x="7244023" y="3429000"/>
            <a:ext cx="1310754" cy="1298561"/>
          </a:xfrm>
          <a:prstGeom prst="rect">
            <a:avLst/>
          </a:prstGeom>
        </p:spPr>
      </p:pic>
    </p:spTree>
    <p:extLst>
      <p:ext uri="{BB962C8B-B14F-4D97-AF65-F5344CB8AC3E}">
        <p14:creationId xmlns:p14="http://schemas.microsoft.com/office/powerpoint/2010/main" val="157763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5E52A-AA2C-4A63-AC1D-A5469157B6FB}"/>
              </a:ext>
            </a:extLst>
          </p:cNvPr>
          <p:cNvSpPr>
            <a:spLocks noGrp="1"/>
          </p:cNvSpPr>
          <p:nvPr>
            <p:ph type="title"/>
          </p:nvPr>
        </p:nvSpPr>
        <p:spPr/>
        <p:txBody>
          <a:bodyPr/>
          <a:lstStyle/>
          <a:p>
            <a:r>
              <a:rPr lang="nl-NL" dirty="0"/>
              <a:t>Kwaliteitskader palliatieve zorg Nederland</a:t>
            </a:r>
            <a:br>
              <a:rPr lang="nl-NL" dirty="0"/>
            </a:br>
            <a:r>
              <a:rPr lang="nl-NL" dirty="0"/>
              <a:t>- domein 8 Verlies en rouw - standaard</a:t>
            </a:r>
          </a:p>
        </p:txBody>
      </p:sp>
      <p:sp>
        <p:nvSpPr>
          <p:cNvPr id="3" name="Tijdelijke aanduiding voor inhoud 2">
            <a:extLst>
              <a:ext uri="{FF2B5EF4-FFF2-40B4-BE49-F238E27FC236}">
                <a16:creationId xmlns:a16="http://schemas.microsoft.com/office/drawing/2014/main" id="{E3BCD408-F094-4479-B36E-746F0C9F542D}"/>
              </a:ext>
            </a:extLst>
          </p:cNvPr>
          <p:cNvSpPr>
            <a:spLocks noGrp="1"/>
          </p:cNvSpPr>
          <p:nvPr>
            <p:ph idx="1"/>
          </p:nvPr>
        </p:nvSpPr>
        <p:spPr>
          <a:xfrm>
            <a:off x="292822" y="1625879"/>
            <a:ext cx="8089178" cy="4462463"/>
          </a:xfrm>
        </p:spPr>
        <p:txBody>
          <a:bodyPr/>
          <a:lstStyle/>
          <a:p>
            <a:pPr marL="342900" indent="-342900"/>
            <a:r>
              <a:rPr lang="nl-NL" dirty="0"/>
              <a:t>De patiënt, diens naasten, zorgverleners en vrijwilligers </a:t>
            </a:r>
            <a:r>
              <a:rPr lang="nl-NL" dirty="0">
                <a:solidFill>
                  <a:schemeClr val="bg2"/>
                </a:solidFill>
              </a:rPr>
              <a:t>ervaren passende aandacht </a:t>
            </a:r>
            <a:r>
              <a:rPr lang="nl-NL" dirty="0"/>
              <a:t>voor verlies en (anticipatoire) rouw.</a:t>
            </a:r>
          </a:p>
          <a:p>
            <a:pPr marL="342900" indent="-342900"/>
            <a:r>
              <a:rPr lang="nl-NL" dirty="0"/>
              <a:t>Waar nodig of gewenst dient </a:t>
            </a:r>
            <a:r>
              <a:rPr lang="nl-NL" dirty="0">
                <a:solidFill>
                  <a:schemeClr val="bg2"/>
                </a:solidFill>
              </a:rPr>
              <a:t>professionele begeleiding </a:t>
            </a:r>
            <a:r>
              <a:rPr lang="nl-NL" dirty="0"/>
              <a:t> </a:t>
            </a:r>
            <a:r>
              <a:rPr lang="nl-NL" dirty="0">
                <a:solidFill>
                  <a:schemeClr val="bg2"/>
                </a:solidFill>
              </a:rPr>
              <a:t>beschikbaar</a:t>
            </a:r>
            <a:r>
              <a:rPr lang="nl-NL" dirty="0"/>
              <a:t> en toegankelijk te zijn.</a:t>
            </a:r>
          </a:p>
          <a:p>
            <a:pPr marL="342900" indent="-342900"/>
            <a:r>
              <a:rPr lang="nl-NL" dirty="0"/>
              <a:t>Extra </a:t>
            </a:r>
            <a:r>
              <a:rPr lang="nl-NL" dirty="0">
                <a:solidFill>
                  <a:schemeClr val="bg2"/>
                </a:solidFill>
              </a:rPr>
              <a:t>aandacht schenken </a:t>
            </a:r>
            <a:r>
              <a:rPr lang="nl-NL" dirty="0"/>
              <a:t>aan </a:t>
            </a:r>
            <a:r>
              <a:rPr lang="nl-NL" dirty="0">
                <a:solidFill>
                  <a:schemeClr val="bg2"/>
                </a:solidFill>
              </a:rPr>
              <a:t>nabestaanden</a:t>
            </a:r>
            <a:r>
              <a:rPr lang="nl-NL" dirty="0"/>
              <a:t> die zich in een </a:t>
            </a:r>
            <a:r>
              <a:rPr lang="nl-NL" dirty="0">
                <a:solidFill>
                  <a:schemeClr val="bg2"/>
                </a:solidFill>
              </a:rPr>
              <a:t>afhankelijkheidspositie</a:t>
            </a:r>
            <a:r>
              <a:rPr lang="nl-NL" dirty="0"/>
              <a:t> van de patiënt bevinden.</a:t>
            </a:r>
            <a:endParaRPr lang="nl-NL" dirty="0">
              <a:cs typeface="Arial"/>
            </a:endParaRPr>
          </a:p>
          <a:p>
            <a:pPr marL="423545" lvl="1" indent="-251460">
              <a:buNone/>
            </a:pPr>
            <a:endParaRPr lang="nl-NL" sz="1200" dirty="0"/>
          </a:p>
          <a:p>
            <a:pPr marL="423545" lvl="1" indent="-251460">
              <a:buNone/>
            </a:pPr>
            <a:r>
              <a:rPr lang="nl-NL" sz="900" dirty="0"/>
              <a:t>bron: Kwaliteitskader palliatieve zorg Nederland. IKNL/</a:t>
            </a:r>
            <a:r>
              <a:rPr lang="nl-NL" sz="900" dirty="0" err="1"/>
              <a:t>Palliactief</a:t>
            </a:r>
            <a:r>
              <a:rPr lang="nl-NL" sz="900" dirty="0"/>
              <a:t>, 2017</a:t>
            </a:r>
            <a:endParaRPr lang="nl-NL" sz="900" dirty="0">
              <a:cs typeface="Arial"/>
            </a:endParaRPr>
          </a:p>
          <a:p>
            <a:pPr marL="179705" lvl="4"/>
            <a:endParaRPr lang="nl-NL" dirty="0">
              <a:solidFill>
                <a:schemeClr val="tx1">
                  <a:lumMod val="10000"/>
                </a:schemeClr>
              </a:solidFill>
              <a:cs typeface="Arial"/>
            </a:endParaRPr>
          </a:p>
          <a:p>
            <a:pPr marL="423545" lvl="1" indent="-251460"/>
            <a:endParaRPr lang="nl-NL" dirty="0">
              <a:cs typeface="Arial"/>
            </a:endParaRPr>
          </a:p>
        </p:txBody>
      </p:sp>
      <p:pic>
        <p:nvPicPr>
          <p:cNvPr id="4" name="Afbeelding 3">
            <a:extLst>
              <a:ext uri="{FF2B5EF4-FFF2-40B4-BE49-F238E27FC236}">
                <a16:creationId xmlns:a16="http://schemas.microsoft.com/office/drawing/2014/main" id="{D2C001E6-9618-4463-A612-1A066C9F8C26}"/>
              </a:ext>
            </a:extLst>
          </p:cNvPr>
          <p:cNvPicPr>
            <a:picLocks noChangeAspect="1"/>
          </p:cNvPicPr>
          <p:nvPr/>
        </p:nvPicPr>
        <p:blipFill>
          <a:blip r:embed="rId3"/>
          <a:stretch>
            <a:fillRect/>
          </a:stretch>
        </p:blipFill>
        <p:spPr>
          <a:xfrm>
            <a:off x="7071246" y="4789781"/>
            <a:ext cx="1310754" cy="1298561"/>
          </a:xfrm>
          <a:prstGeom prst="rect">
            <a:avLst/>
          </a:prstGeom>
        </p:spPr>
      </p:pic>
    </p:spTree>
    <p:extLst>
      <p:ext uri="{BB962C8B-B14F-4D97-AF65-F5344CB8AC3E}">
        <p14:creationId xmlns:p14="http://schemas.microsoft.com/office/powerpoint/2010/main" val="128046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8AE5E-AAEA-4FE1-AEEE-C36D304557B9}"/>
              </a:ext>
            </a:extLst>
          </p:cNvPr>
          <p:cNvSpPr>
            <a:spLocks noGrp="1"/>
          </p:cNvSpPr>
          <p:nvPr>
            <p:ph type="title"/>
          </p:nvPr>
        </p:nvSpPr>
        <p:spPr/>
        <p:txBody>
          <a:bodyPr/>
          <a:lstStyle/>
          <a:p>
            <a:r>
              <a:rPr lang="nl-NL" dirty="0"/>
              <a:t>Rouwmodel</a:t>
            </a:r>
            <a:br>
              <a:rPr lang="nl-NL" dirty="0"/>
            </a:br>
            <a:endParaRPr lang="nl-NL" dirty="0"/>
          </a:p>
        </p:txBody>
      </p:sp>
      <p:pic>
        <p:nvPicPr>
          <p:cNvPr id="4" name="Tijdelijke aanduiding voor inhoud 3">
            <a:extLst>
              <a:ext uri="{FF2B5EF4-FFF2-40B4-BE49-F238E27FC236}">
                <a16:creationId xmlns:a16="http://schemas.microsoft.com/office/drawing/2014/main" id="{28C6B055-2CA1-4A7B-84E0-1B02EAD0939C}"/>
              </a:ext>
            </a:extLst>
          </p:cNvPr>
          <p:cNvPicPr>
            <a:picLocks noGrp="1" noChangeAspect="1"/>
          </p:cNvPicPr>
          <p:nvPr>
            <p:ph idx="1"/>
          </p:nvPr>
        </p:nvPicPr>
        <p:blipFill>
          <a:blip r:embed="rId3"/>
          <a:stretch>
            <a:fillRect/>
          </a:stretch>
        </p:blipFill>
        <p:spPr>
          <a:xfrm>
            <a:off x="1123955" y="2128713"/>
            <a:ext cx="7069069" cy="4467347"/>
          </a:xfrm>
          <a:prstGeom prst="rect">
            <a:avLst/>
          </a:prstGeom>
        </p:spPr>
      </p:pic>
      <p:sp>
        <p:nvSpPr>
          <p:cNvPr id="3" name="Tekstvak 2">
            <a:extLst>
              <a:ext uri="{FF2B5EF4-FFF2-40B4-BE49-F238E27FC236}">
                <a16:creationId xmlns:a16="http://schemas.microsoft.com/office/drawing/2014/main" id="{4B34BC66-01FF-4AE7-82BB-9AD06352E09B}"/>
              </a:ext>
            </a:extLst>
          </p:cNvPr>
          <p:cNvSpPr txBox="1"/>
          <p:nvPr/>
        </p:nvSpPr>
        <p:spPr>
          <a:xfrm>
            <a:off x="471343" y="1706881"/>
            <a:ext cx="4405457" cy="461665"/>
          </a:xfrm>
          <a:prstGeom prst="rect">
            <a:avLst/>
          </a:prstGeom>
          <a:noFill/>
        </p:spPr>
        <p:txBody>
          <a:bodyPr wrap="square" rtlCol="0">
            <a:spAutoFit/>
          </a:bodyPr>
          <a:lstStyle/>
          <a:p>
            <a:r>
              <a:rPr lang="nl-NL" sz="2400" dirty="0">
                <a:solidFill>
                  <a:schemeClr val="tx2"/>
                </a:solidFill>
              </a:rPr>
              <a:t>Welk model hanteer jij?</a:t>
            </a:r>
          </a:p>
        </p:txBody>
      </p:sp>
    </p:spTree>
    <p:extLst>
      <p:ext uri="{BB962C8B-B14F-4D97-AF65-F5344CB8AC3E}">
        <p14:creationId xmlns:p14="http://schemas.microsoft.com/office/powerpoint/2010/main" val="84251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523E-EC77-4D69-A270-0A337B3714FE}"/>
              </a:ext>
            </a:extLst>
          </p:cNvPr>
          <p:cNvSpPr>
            <a:spLocks noGrp="1"/>
          </p:cNvSpPr>
          <p:nvPr>
            <p:ph type="title"/>
          </p:nvPr>
        </p:nvSpPr>
        <p:spPr/>
        <p:txBody>
          <a:bodyPr/>
          <a:lstStyle/>
          <a:p>
            <a:r>
              <a:rPr lang="nl-NL" dirty="0">
                <a:cs typeface="Arial"/>
              </a:rPr>
              <a:t>Niet-normatieve rouw</a:t>
            </a:r>
            <a:br>
              <a:rPr lang="nl-NL" dirty="0">
                <a:cs typeface="Arial"/>
              </a:rPr>
            </a:br>
            <a:r>
              <a:rPr lang="nl-NL" dirty="0">
                <a:cs typeface="Arial"/>
              </a:rPr>
              <a:t>Internationaal versus Nederland</a:t>
            </a:r>
            <a:endParaRPr lang="nl-NL" dirty="0"/>
          </a:p>
        </p:txBody>
      </p:sp>
      <p:sp>
        <p:nvSpPr>
          <p:cNvPr id="3" name="Tijdelijke aanduiding voor inhoud 2">
            <a:extLst>
              <a:ext uri="{FF2B5EF4-FFF2-40B4-BE49-F238E27FC236}">
                <a16:creationId xmlns:a16="http://schemas.microsoft.com/office/drawing/2014/main" id="{88F3E613-69B3-406B-85A2-D85428FE268B}"/>
              </a:ext>
            </a:extLst>
          </p:cNvPr>
          <p:cNvSpPr>
            <a:spLocks noGrp="1"/>
          </p:cNvSpPr>
          <p:nvPr>
            <p:ph idx="1"/>
          </p:nvPr>
        </p:nvSpPr>
        <p:spPr>
          <a:xfrm>
            <a:off x="292822" y="1625879"/>
            <a:ext cx="7900202" cy="4462463"/>
          </a:xfrm>
        </p:spPr>
        <p:txBody>
          <a:bodyPr/>
          <a:lstStyle/>
          <a:p>
            <a:pPr marL="143510" indent="-179705"/>
            <a:r>
              <a:rPr lang="nl-NL" dirty="0">
                <a:cs typeface="Arial"/>
              </a:rPr>
              <a:t>Internationale literatuur:</a:t>
            </a:r>
          </a:p>
          <a:p>
            <a:pPr marL="423373" lvl="1" indent="-179705"/>
            <a:r>
              <a:rPr lang="nl-NL" dirty="0">
                <a:cs typeface="Arial"/>
              </a:rPr>
              <a:t> circa 10 procent van de rouwende geconfronteerd met niet-normatieve rouw </a:t>
            </a:r>
            <a:r>
              <a:rPr lang="nl-NL" sz="1800" dirty="0">
                <a:cs typeface="Arial"/>
              </a:rPr>
              <a:t>(Thomas, 2014)</a:t>
            </a:r>
            <a:endParaRPr lang="nl-NL" sz="1800" dirty="0"/>
          </a:p>
          <a:p>
            <a:pPr marL="143510" indent="-179705"/>
            <a:r>
              <a:rPr lang="nl-NL" dirty="0">
                <a:cs typeface="Arial"/>
              </a:rPr>
              <a:t>Nederlandse experts: </a:t>
            </a:r>
          </a:p>
          <a:p>
            <a:pPr marL="423373" lvl="1" indent="-179705"/>
            <a:r>
              <a:rPr lang="nl-NL" dirty="0">
                <a:cs typeface="Arial"/>
              </a:rPr>
              <a:t>10 procent voor Nederland aan hoge kant = circa 5 procent = 28.000 personen per jaar.</a:t>
            </a:r>
          </a:p>
          <a:p>
            <a:pPr marL="143510" indent="-179705"/>
            <a:endParaRPr lang="nl-NL" dirty="0">
              <a:cs typeface="Arial"/>
            </a:endParaRPr>
          </a:p>
          <a:p>
            <a:pPr marL="143510" indent="-179705"/>
            <a:r>
              <a:rPr lang="nl-NL" dirty="0">
                <a:cs typeface="Arial"/>
              </a:rPr>
              <a:t>DSM-5: normatieve rouw is diagnose met kans op chronische psychiatrische aandoeningen zoals depressie en posttraumatische stressstoornis. </a:t>
            </a:r>
          </a:p>
          <a:p>
            <a:pPr marL="0" indent="0">
              <a:buNone/>
            </a:pPr>
            <a:r>
              <a:rPr lang="nl-NL" sz="900" dirty="0">
                <a:highlight>
                  <a:srgbClr val="FFFFFF"/>
                </a:highlight>
                <a:cs typeface="Arial"/>
              </a:rPr>
              <a:t>Bron: Thomas. JPSM, 2014</a:t>
            </a:r>
          </a:p>
        </p:txBody>
      </p:sp>
    </p:spTree>
    <p:extLst>
      <p:ext uri="{BB962C8B-B14F-4D97-AF65-F5344CB8AC3E}">
        <p14:creationId xmlns:p14="http://schemas.microsoft.com/office/powerpoint/2010/main" val="402753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035DE-ABDE-4D48-BDA5-4364FAE64453}"/>
              </a:ext>
            </a:extLst>
          </p:cNvPr>
          <p:cNvSpPr>
            <a:spLocks noGrp="1"/>
          </p:cNvSpPr>
          <p:nvPr>
            <p:ph type="title"/>
          </p:nvPr>
        </p:nvSpPr>
        <p:spPr/>
        <p:txBody>
          <a:bodyPr/>
          <a:lstStyle/>
          <a:p>
            <a:r>
              <a:rPr lang="nl-NL" dirty="0"/>
              <a:t>Risicofactoren ontwikkeling anticiperende rouw bij naasten</a:t>
            </a:r>
          </a:p>
        </p:txBody>
      </p:sp>
      <p:sp>
        <p:nvSpPr>
          <p:cNvPr id="3" name="Tijdelijke aanduiding voor inhoud 2">
            <a:extLst>
              <a:ext uri="{FF2B5EF4-FFF2-40B4-BE49-F238E27FC236}">
                <a16:creationId xmlns:a16="http://schemas.microsoft.com/office/drawing/2014/main" id="{6233483D-5767-4F24-9906-5CB657AB6313}"/>
              </a:ext>
            </a:extLst>
          </p:cNvPr>
          <p:cNvSpPr>
            <a:spLocks noGrp="1"/>
          </p:cNvSpPr>
          <p:nvPr>
            <p:ph idx="1"/>
          </p:nvPr>
        </p:nvSpPr>
        <p:spPr/>
        <p:txBody>
          <a:bodyPr/>
          <a:lstStyle/>
          <a:p>
            <a:r>
              <a:rPr lang="nl-NL" dirty="0"/>
              <a:t> Kenmerken naasten/nabestaanden:</a:t>
            </a:r>
          </a:p>
          <a:p>
            <a:pPr lvl="1"/>
            <a:r>
              <a:rPr lang="nl-NL" dirty="0"/>
              <a:t>leeftijd</a:t>
            </a:r>
          </a:p>
          <a:p>
            <a:pPr lvl="1"/>
            <a:r>
              <a:rPr lang="nl-NL" dirty="0"/>
              <a:t>geslacht</a:t>
            </a:r>
          </a:p>
          <a:p>
            <a:pPr lvl="1"/>
            <a:r>
              <a:rPr lang="nl-NL" dirty="0"/>
              <a:t>lichamelijke en/of psychische problemen</a:t>
            </a:r>
          </a:p>
          <a:p>
            <a:pPr lvl="1"/>
            <a:r>
              <a:rPr lang="nl-NL" dirty="0"/>
              <a:t>relatie met de overledene</a:t>
            </a:r>
          </a:p>
          <a:p>
            <a:r>
              <a:rPr lang="nl-NL" dirty="0"/>
              <a:t>Periode van ziekte en overlijden</a:t>
            </a:r>
          </a:p>
          <a:p>
            <a:r>
              <a:rPr lang="nl-NL" dirty="0"/>
              <a:t>Periode na het overlijden</a:t>
            </a:r>
          </a:p>
          <a:p>
            <a:endParaRPr lang="nl-NL" dirty="0"/>
          </a:p>
          <a:p>
            <a:endParaRPr lang="nl-NL" dirty="0"/>
          </a:p>
          <a:p>
            <a:pPr marL="0" indent="0">
              <a:buNone/>
            </a:pPr>
            <a:r>
              <a:rPr lang="nl-NL" sz="900" dirty="0"/>
              <a:t>bron: </a:t>
            </a:r>
            <a:r>
              <a:rPr lang="nl-NL" sz="900" dirty="0">
                <a:hlinkClick r:id="rId3"/>
              </a:rPr>
              <a:t>richtlijn Rouw 2.0. 2010 Pallialine</a:t>
            </a:r>
            <a:endParaRPr lang="nl-NL" sz="900" dirty="0">
              <a:cs typeface="Arial"/>
            </a:endParaRPr>
          </a:p>
          <a:p>
            <a:endParaRPr lang="nl-NL" dirty="0"/>
          </a:p>
        </p:txBody>
      </p:sp>
      <p:pic>
        <p:nvPicPr>
          <p:cNvPr id="4" name="Afbeelding 3">
            <a:extLst>
              <a:ext uri="{FF2B5EF4-FFF2-40B4-BE49-F238E27FC236}">
                <a16:creationId xmlns:a16="http://schemas.microsoft.com/office/drawing/2014/main" id="{F63097C4-B55D-4EFE-A8EE-DDBDC62B5BB1}"/>
              </a:ext>
            </a:extLst>
          </p:cNvPr>
          <p:cNvPicPr>
            <a:picLocks noChangeAspect="1"/>
          </p:cNvPicPr>
          <p:nvPr/>
        </p:nvPicPr>
        <p:blipFill>
          <a:blip r:embed="rId4"/>
          <a:stretch>
            <a:fillRect/>
          </a:stretch>
        </p:blipFill>
        <p:spPr>
          <a:xfrm>
            <a:off x="5279827" y="3995057"/>
            <a:ext cx="3093380" cy="2303440"/>
          </a:xfrm>
          <a:prstGeom prst="rect">
            <a:avLst/>
          </a:prstGeom>
        </p:spPr>
      </p:pic>
    </p:spTree>
    <p:extLst>
      <p:ext uri="{BB962C8B-B14F-4D97-AF65-F5344CB8AC3E}">
        <p14:creationId xmlns:p14="http://schemas.microsoft.com/office/powerpoint/2010/main" val="2742072805"/>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ctiviteitenplan xmlns="c63ed0a4-ab18-4dd8-8186-4df2f6b0551e">1a B-learning</activiteitenplan>
    <titel_x0020_film xmlns="c63ed0a4-ab18-4dd8-8186-4df2f6b0551e">Workshop verlies, verdriet, rouw</titel_x0020_fil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6257D5F8096B4C9D46C35F3E0323B7" ma:contentTypeVersion="10" ma:contentTypeDescription="Een nieuw document maken." ma:contentTypeScope="" ma:versionID="04f14acacf71837bb604ed7e84ea85f4">
  <xsd:schema xmlns:xsd="http://www.w3.org/2001/XMLSchema" xmlns:xs="http://www.w3.org/2001/XMLSchema" xmlns:p="http://schemas.microsoft.com/office/2006/metadata/properties" xmlns:ns2="c63ed0a4-ab18-4dd8-8186-4df2f6b0551e" xmlns:ns3="ea945723-82b9-4727-8c49-998e271cfa53" targetNamespace="http://schemas.microsoft.com/office/2006/metadata/properties" ma:root="true" ma:fieldsID="141213a22f7dbf9641ac80cf314cfe92" ns2:_="" ns3:_="">
    <xsd:import namespace="c63ed0a4-ab18-4dd8-8186-4df2f6b0551e"/>
    <xsd:import namespace="ea945723-82b9-4727-8c49-998e271cfa53"/>
    <xsd:element name="properties">
      <xsd:complexType>
        <xsd:sequence>
          <xsd:element name="documentManagement">
            <xsd:complexType>
              <xsd:all>
                <xsd:element ref="ns2:MediaServiceMetadata" minOccurs="0"/>
                <xsd:element ref="ns2:MediaServiceFastMetadata" minOccurs="0"/>
                <xsd:element ref="ns2:activiteitenplan"/>
                <xsd:element ref="ns2:titel_x0020_film"/>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d0a4-ab18-4dd8-8186-4df2f6b05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eitenplan" ma:index="10" ma:displayName="activiteitenplan" ma:format="Dropdown" ma:internalName="activiteitenplan">
      <xsd:simpleType>
        <xsd:restriction base="dms:Choice">
          <xsd:enumeration value="Jaarplan"/>
          <xsd:enumeration value="1a B-learning"/>
          <xsd:enumeration value="1b animatiefilm"/>
          <xsd:enumeration value="2 Train-de-trainer B-learning"/>
          <xsd:enumeration value="4 Evenwichtige zorgverlener"/>
          <xsd:enumeration value="5a PaTz consulenten"/>
          <xsd:enumeration value="6 Trainen PZNL medewerkers"/>
          <xsd:enumeration value="7a Toetsingskader"/>
          <xsd:enumeration value="8 Specialist PZ inzichtelijk"/>
          <xsd:enumeration value="9 Digiplatform"/>
          <xsd:enumeration value="10 ophalen en brengen ervaringen/uitkomsten PZNL"/>
          <xsd:enumeration value="11 Implementeren uitkomsten palliantie projecten"/>
          <xsd:enumeration value="12 Landelijke samenwerking op inhoud"/>
          <xsd:enumeration value="16 initieel onderwijs generalisten PZ"/>
          <xsd:enumeration value="17 Deelname aan projecten m.b.t. scholing generalist/specialist PZ"/>
          <xsd:enumeration value="18 Bij- en Nascholing generalisten"/>
          <xsd:enumeration value="Overig"/>
        </xsd:restriction>
      </xsd:simpleType>
    </xsd:element>
    <xsd:element name="titel_x0020_film" ma:index="11" ma:displayName="beschrijving" ma:format="Dropdown" ma:internalName="titel_x0020_film">
      <xsd:simpleType>
        <xsd:restriction base="dms:Choice">
          <xsd:enumeration value="Wat is palliatieve zorg"/>
          <xsd:enumeration value="Markeren"/>
          <xsd:enumeration value="Delier"/>
          <xsd:enumeration value="Zingeving"/>
          <xsd:enumeration value="Kwaliteitskader"/>
          <xsd:enumeration value="algemene projectinformatie animaiefilm"/>
          <xsd:enumeration value="Workshop Zorg rondom einde leven"/>
          <xsd:enumeration value="Workshop verlies, verdriet, rouw"/>
          <xsd:enumeration value="Workshop slechtnieuwsgesprek"/>
          <xsd:enumeration value="Workshop introductie pz"/>
          <xsd:enumeration value="Workshop gezamenlijke besluitvorming"/>
          <xsd:enumeration value="Workshop effectief communiceren"/>
          <xsd:enumeration value="Workshop complexe omstandigheden"/>
          <xsd:enumeration value="Workshop krassen op de ziel"/>
          <xsd:enumeration value="B-learning algemeen"/>
          <xsd:enumeration value="Algemeen Evenwichtige zorgverlener"/>
          <xsd:enumeration value="Artikel"/>
          <xsd:enumeration value="NCPZ"/>
          <xsd:enumeration value="congres kwaliteitskader april"/>
          <xsd:enumeration value="train-de-trainer"/>
          <xsd:enumeration value="workshops"/>
          <xsd:enumeration value="algmeen"/>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222F6-6FA3-4BA5-895A-E875E4BF050A}">
  <ds:schemaRefs>
    <ds:schemaRef ds:uri="http://www.w3.org/XML/1998/namespace"/>
    <ds:schemaRef ds:uri="http://purl.org/dc/dcmitype/"/>
    <ds:schemaRef ds:uri="http://purl.org/dc/elements/1.1/"/>
    <ds:schemaRef ds:uri="http://schemas.microsoft.com/office/2006/documentManagement/types"/>
    <ds:schemaRef ds:uri="c63ed0a4-ab18-4dd8-8186-4df2f6b0551e"/>
    <ds:schemaRef ds:uri="http://schemas.microsoft.com/office/2006/metadata/properties"/>
    <ds:schemaRef ds:uri="http://schemas.openxmlformats.org/package/2006/metadata/core-properties"/>
    <ds:schemaRef ds:uri="http://purl.org/dc/terms/"/>
    <ds:schemaRef ds:uri="http://schemas.microsoft.com/office/infopath/2007/PartnerControls"/>
    <ds:schemaRef ds:uri="ea945723-82b9-4727-8c49-998e271cfa53"/>
  </ds:schemaRefs>
</ds:datastoreItem>
</file>

<file path=customXml/itemProps2.xml><?xml version="1.0" encoding="utf-8"?>
<ds:datastoreItem xmlns:ds="http://schemas.openxmlformats.org/officeDocument/2006/customXml" ds:itemID="{71AA8B76-4097-429F-835A-7261B0EFE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d0a4-ab18-4dd8-8186-4df2f6b0551e"/>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4DFA31-7DA4-4071-A1B6-A7EC75CEE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3060</Words>
  <Application>Microsoft Office PowerPoint</Application>
  <PresentationFormat>Diavoorstelling (4:3)</PresentationFormat>
  <Paragraphs>224</Paragraphs>
  <Slides>17</Slides>
  <Notes>17</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Presentatie IKNL</vt:lpstr>
      <vt:lpstr>Disclaimer</vt:lpstr>
      <vt:lpstr>Workshop   Verlies, verdriet en rouw</vt:lpstr>
      <vt:lpstr>In gesprek met naasten</vt:lpstr>
      <vt:lpstr>Programma In gesprek met naasten</vt:lpstr>
      <vt:lpstr>Kwaliteitskader palliatieve zorg Nederland</vt:lpstr>
      <vt:lpstr>Kwaliteitskader palliatieve zorg Nederland - domein 8 Verlies en rouw - standaard</vt:lpstr>
      <vt:lpstr>Rouwmodel </vt:lpstr>
      <vt:lpstr>Niet-normatieve rouw Internationaal versus Nederland</vt:lpstr>
      <vt:lpstr>Risicofactoren ontwikkeling anticiperende rouw bij naasten</vt:lpstr>
      <vt:lpstr>Kwaliteitskader palliatieve zorg Nederland - Criteria verlies en rouw</vt:lpstr>
      <vt:lpstr>Wat doe jij?</vt:lpstr>
      <vt:lpstr>Meetinstrument: landelijke rouwvragenlijst ©</vt:lpstr>
      <vt:lpstr>Reflectievragen  Nagesprek nabestaanden  </vt:lpstr>
      <vt:lpstr>Reflectievragen Handelswijze voorkomen van niet-normatieve rouw</vt:lpstr>
      <vt:lpstr>Evaluatie workshop</vt:lpstr>
      <vt:lpstr>Bronvermeldingen Verlies, verdriet en rouw</vt:lpstr>
      <vt:lpstr>Einddia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gezamenlijke besluitvorming</dc:title>
  <dc:creator>Marieke Giesen</dc:creator>
  <dc:description/>
  <cp:lastModifiedBy>Anke van de Vegte</cp:lastModifiedBy>
  <cp:revision>433</cp:revision>
  <dcterms:created xsi:type="dcterms:W3CDTF">1601-01-01T00:00:00Z</dcterms:created>
  <dcterms:modified xsi:type="dcterms:W3CDTF">2023-09-27T10:19:36Z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0x0101005A6257D5F8096B4C9D46C35F3E0323B7</vt:lpwstr>
  </property>
</Properties>
</file>