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70" r:id="rId6"/>
  </p:sldMasterIdLst>
  <p:notesMasterIdLst>
    <p:notesMasterId r:id="rId17"/>
  </p:notesMasterIdLst>
  <p:sldIdLst>
    <p:sldId id="258" r:id="rId7"/>
    <p:sldId id="260" r:id="rId8"/>
    <p:sldId id="261"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65D"/>
    <a:srgbClr val="A8D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78"/>
  </p:normalViewPr>
  <p:slideViewPr>
    <p:cSldViewPr snapToGrid="0" snapToObjects="1">
      <p:cViewPr varScale="1">
        <p:scale>
          <a:sx n="144" d="100"/>
          <a:sy n="144" d="100"/>
        </p:scale>
        <p:origin x="486"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F70D9-0B91-104E-AEBC-CEA4A1A54DC4}" type="datetimeFigureOut">
              <a:rPr lang="nl-NL" smtClean="0"/>
              <a:t>24-5-2017</a:t>
            </a:fld>
            <a:endParaRPr lang="nl-NL"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5440E-115D-5446-A953-3799AF44D070}" type="slidenum">
              <a:rPr lang="nl-NL" smtClean="0"/>
              <a:t>‹nr.›</a:t>
            </a:fld>
            <a:endParaRPr lang="nl-NL" dirty="0"/>
          </a:p>
        </p:txBody>
      </p:sp>
    </p:spTree>
    <p:extLst>
      <p:ext uri="{BB962C8B-B14F-4D97-AF65-F5344CB8AC3E}">
        <p14:creationId xmlns:p14="http://schemas.microsoft.com/office/powerpoint/2010/main" val="95422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10768" y="3240000"/>
            <a:ext cx="7704582" cy="2042889"/>
          </a:xfrm>
        </p:spPr>
        <p:txBody>
          <a:bodyPr>
            <a:normAutofit/>
          </a:bodyPr>
          <a:lstStyle>
            <a:lvl1pPr marL="0" indent="0" algn="l">
              <a:buNone/>
              <a:defRPr sz="3200" baseline="0">
                <a:latin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Naam spreker en datum</a:t>
            </a:r>
          </a:p>
        </p:txBody>
      </p:sp>
      <p:sp>
        <p:nvSpPr>
          <p:cNvPr id="8" name="Titel 7"/>
          <p:cNvSpPr>
            <a:spLocks noGrp="1"/>
          </p:cNvSpPr>
          <p:nvPr>
            <p:ph type="title"/>
          </p:nvPr>
        </p:nvSpPr>
        <p:spPr>
          <a:xfrm>
            <a:off x="810768" y="827999"/>
            <a:ext cx="7704582" cy="2201301"/>
          </a:xfrm>
        </p:spPr>
        <p:txBody>
          <a:bodyPr>
            <a:normAutofit/>
          </a:bodyPr>
          <a:lstStyle>
            <a:lvl1pPr>
              <a:defRPr sz="5400" baseline="0"/>
            </a:lvl1pPr>
          </a:lstStyle>
          <a:p>
            <a:r>
              <a:rPr lang="nl-NL" smtClean="0"/>
              <a:t>Klik om de stijl te bewerken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828000" y="626400"/>
            <a:ext cx="7705350" cy="1061293"/>
          </a:xfrm>
        </p:spPr>
        <p:txBody>
          <a:body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828000" y="1825625"/>
            <a:ext cx="3745171" cy="4351338"/>
          </a:xfrm>
        </p:spPr>
        <p:txBody>
          <a:bodyPr/>
          <a:lstStyle>
            <a:lvl1pPr marL="0" indent="0">
              <a:buClr>
                <a:schemeClr val="bg1"/>
              </a:buClr>
              <a:buSzPct val="25000"/>
              <a:buFont typeface="Arial" charset="0"/>
              <a:buChar char="•"/>
              <a:defRPr baseline="0">
                <a:solidFill>
                  <a:srgbClr val="1A365D"/>
                </a:solidFill>
                <a:latin typeface="+mj-lt"/>
              </a:defRPr>
            </a:lvl1pPr>
            <a:lvl2pPr marL="252000">
              <a:defRPr baseline="0">
                <a:latin typeface="+mj-lt"/>
              </a:defRPr>
            </a:lvl2pPr>
            <a:lvl3pPr marL="464400" indent="-212400">
              <a:buSzPct val="60000"/>
              <a:buFont typeface="Courier New" charset="0"/>
              <a:buChar char="o"/>
              <a:defRPr baseline="0">
                <a:latin typeface="+mj-lt"/>
              </a:defRPr>
            </a:lvl3pPr>
          </a:lstStyle>
          <a:p>
            <a:pPr lvl="0"/>
            <a:r>
              <a:rPr lang="nl-NL" dirty="0" smtClean="0"/>
              <a:t>Klik om de tekststijl van het model te bewerken</a:t>
            </a:r>
          </a:p>
          <a:p>
            <a:pPr lvl="1"/>
            <a:r>
              <a:rPr lang="nl-NL" dirty="0" smtClean="0"/>
              <a:t>Tweede niveau</a:t>
            </a:r>
          </a:p>
          <a:p>
            <a:pPr lvl="2"/>
            <a:r>
              <a:rPr lang="nl-NL" dirty="0" smtClean="0"/>
              <a:t>Derde niveau</a:t>
            </a:r>
          </a:p>
        </p:txBody>
      </p:sp>
      <p:sp>
        <p:nvSpPr>
          <p:cNvPr id="4" name="Tijdelijke aanduiding voor inhoud 3"/>
          <p:cNvSpPr>
            <a:spLocks noGrp="1"/>
          </p:cNvSpPr>
          <p:nvPr>
            <p:ph sz="half" idx="2"/>
          </p:nvPr>
        </p:nvSpPr>
        <p:spPr>
          <a:xfrm>
            <a:off x="4768344" y="1825625"/>
            <a:ext cx="3747006" cy="4351338"/>
          </a:xfrm>
        </p:spPr>
        <p:txBody>
          <a:bodyPr/>
          <a:lstStyle>
            <a:lvl1pPr marL="0" indent="0">
              <a:buClr>
                <a:schemeClr val="bg1"/>
              </a:buClr>
              <a:buSzPct val="25000"/>
              <a:buFont typeface="Arial" charset="0"/>
              <a:buChar char="•"/>
              <a:defRPr baseline="0">
                <a:latin typeface="+mj-lt"/>
              </a:defRPr>
            </a:lvl1pPr>
            <a:lvl2pPr marL="252000">
              <a:defRPr baseline="0">
                <a:latin typeface="+mj-lt"/>
              </a:defRPr>
            </a:lvl2pPr>
            <a:lvl3pPr marL="464400" indent="-212400">
              <a:buSzPct val="60000"/>
              <a:buFont typeface="Courier New" charset="0"/>
              <a:buChar char="o"/>
              <a:defRPr baseline="0">
                <a:latin typeface="+mj-lt"/>
              </a:defRPr>
            </a:lvl3pPr>
          </a:lstStyle>
          <a:p>
            <a:pPr lvl="0"/>
            <a:r>
              <a:rPr lang="nl-NL" dirty="0" smtClean="0"/>
              <a:t>Klik om de tekststijl van het model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2255922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28000" y="626400"/>
            <a:ext cx="7705350" cy="1061293"/>
          </a:xfrm>
        </p:spPr>
        <p:txBody>
          <a:bodyPr/>
          <a:lstStyle/>
          <a:p>
            <a:r>
              <a:rPr lang="nl-NL" dirty="0" smtClean="0"/>
              <a:t>Titelstijl van model bewerken</a:t>
            </a:r>
            <a:endParaRPr lang="nl-NL" dirty="0"/>
          </a:p>
        </p:txBody>
      </p:sp>
    </p:spTree>
    <p:extLst>
      <p:ext uri="{BB962C8B-B14F-4D97-AF65-F5344CB8AC3E}">
        <p14:creationId xmlns:p14="http://schemas.microsoft.com/office/powerpoint/2010/main" val="1880518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983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8000" y="828000"/>
            <a:ext cx="7886700" cy="1233673"/>
          </a:xfrm>
        </p:spPr>
        <p:txBody>
          <a:bodyPr lIns="0" tIns="0" rIns="0" bIns="0" anchor="t" anchorCtr="0">
            <a:normAutofit/>
          </a:bodyPr>
          <a:lstStyle>
            <a:lvl1pPr>
              <a:defRPr sz="3600" b="1" i="0" baseline="0">
                <a:solidFill>
                  <a:srgbClr val="1A365D"/>
                </a:solidFill>
                <a:latin typeface="calibri" charset="0"/>
              </a:defRPr>
            </a:lvl1pPr>
          </a:lstStyle>
          <a:p>
            <a:r>
              <a:rPr lang="nl-NL" dirty="0" smtClean="0"/>
              <a:t>Tekstkop</a:t>
            </a:r>
            <a:endParaRPr lang="nl-NL" dirty="0"/>
          </a:p>
        </p:txBody>
      </p:sp>
      <p:sp>
        <p:nvSpPr>
          <p:cNvPr id="3" name="Tijdelijke aanduiding voor inhoud 2"/>
          <p:cNvSpPr>
            <a:spLocks noGrp="1"/>
          </p:cNvSpPr>
          <p:nvPr>
            <p:ph idx="1" hasCustomPrompt="1"/>
          </p:nvPr>
        </p:nvSpPr>
        <p:spPr>
          <a:xfrm>
            <a:off x="810000" y="2052000"/>
            <a:ext cx="7886700" cy="4351338"/>
          </a:xfrm>
        </p:spPr>
        <p:txBody>
          <a:bodyPr lIns="0" tIns="0" rIns="0" bIns="0"/>
          <a:lstStyle>
            <a:lvl1pPr marL="0" indent="0">
              <a:spcBef>
                <a:spcPts val="0"/>
              </a:spcBef>
              <a:buClr>
                <a:schemeClr val="bg1"/>
              </a:buClr>
              <a:buSzPct val="25000"/>
              <a:buFont typeface="Arial" charset="0"/>
              <a:buChar char="•"/>
              <a:defRPr sz="2800" baseline="0">
                <a:solidFill>
                  <a:srgbClr val="1A365D"/>
                </a:solidFill>
                <a:latin typeface="calibri" charset="0"/>
              </a:defRPr>
            </a:lvl1pPr>
            <a:lvl2pPr marL="252000">
              <a:buClr>
                <a:srgbClr val="1A365D"/>
              </a:buClr>
              <a:defRPr sz="2600" baseline="0">
                <a:solidFill>
                  <a:srgbClr val="1A365D"/>
                </a:solidFill>
                <a:latin typeface="calibri" charset="0"/>
              </a:defRPr>
            </a:lvl2pPr>
            <a:lvl3pPr marL="486000" indent="-234000">
              <a:buSzPct val="60000"/>
              <a:buFont typeface="Courier New" charset="0"/>
              <a:buChar char="o"/>
              <a:defRPr sz="2400" b="0" i="1" baseline="0">
                <a:solidFill>
                  <a:srgbClr val="1A365D"/>
                </a:solidFill>
                <a:latin typeface="calibri" charset="0"/>
              </a:defRPr>
            </a:lvl3pPr>
            <a:lvl4pPr>
              <a:defRPr baseline="0">
                <a:solidFill>
                  <a:srgbClr val="1A365D"/>
                </a:solidFill>
                <a:latin typeface="calibri" charset="0"/>
              </a:defRPr>
            </a:lvl4pPr>
            <a:lvl5pPr>
              <a:defRPr baseline="0">
                <a:solidFill>
                  <a:srgbClr val="1A365D"/>
                </a:solidFill>
                <a:latin typeface="calibri" charset="0"/>
              </a:defRPr>
            </a:lvl5pPr>
          </a:lstStyle>
          <a:p>
            <a:pPr lvl="0"/>
            <a:r>
              <a:rPr lang="nl-NL" dirty="0" smtClean="0"/>
              <a:t>Maximaal 7 woorden per regel</a:t>
            </a:r>
          </a:p>
          <a:p>
            <a:pPr lvl="1"/>
            <a:r>
              <a:rPr lang="nl-NL" dirty="0" smtClean="0"/>
              <a:t>Opsomming 1</a:t>
            </a:r>
          </a:p>
          <a:p>
            <a:pPr lvl="2"/>
            <a:r>
              <a:rPr lang="nl-NL" dirty="0" smtClean="0"/>
              <a:t>Opsomming 2</a:t>
            </a:r>
          </a:p>
        </p:txBody>
      </p:sp>
      <p:grpSp>
        <p:nvGrpSpPr>
          <p:cNvPr id="7" name="Groeperen 6"/>
          <p:cNvGrpSpPr/>
          <p:nvPr userDrawn="1"/>
        </p:nvGrpSpPr>
        <p:grpSpPr>
          <a:xfrm>
            <a:off x="6243724" y="4589025"/>
            <a:ext cx="3185213" cy="2532590"/>
            <a:chOff x="7228982" y="4544296"/>
            <a:chExt cx="2006771" cy="1595601"/>
          </a:xfrm>
          <a:solidFill>
            <a:srgbClr val="A8D5F4">
              <a:alpha val="30000"/>
            </a:srgbClr>
          </a:solidFill>
        </p:grpSpPr>
        <p:sp>
          <p:nvSpPr>
            <p:cNvPr id="8" name="Ovaal 7"/>
            <p:cNvSpPr/>
            <p:nvPr userDrawn="1"/>
          </p:nvSpPr>
          <p:spPr>
            <a:xfrm>
              <a:off x="8045191" y="454429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9" name="Ovaal 8"/>
            <p:cNvSpPr/>
            <p:nvPr userDrawn="1"/>
          </p:nvSpPr>
          <p:spPr>
            <a:xfrm>
              <a:off x="8045191"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0" name="Ovaal 9"/>
            <p:cNvSpPr/>
            <p:nvPr userDrawn="1"/>
          </p:nvSpPr>
          <p:spPr>
            <a:xfrm>
              <a:off x="7228982"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1" name="Ovaal 10"/>
            <p:cNvSpPr/>
            <p:nvPr userDrawn="1"/>
          </p:nvSpPr>
          <p:spPr>
            <a:xfrm>
              <a:off x="8867537"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2" name="Ovaal 11"/>
            <p:cNvSpPr/>
            <p:nvPr userDrawn="1"/>
          </p:nvSpPr>
          <p:spPr>
            <a:xfrm>
              <a:off x="8456362" y="4955468"/>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3" name="Ovaal 12"/>
            <p:cNvSpPr/>
            <p:nvPr userDrawn="1"/>
          </p:nvSpPr>
          <p:spPr>
            <a:xfrm>
              <a:off x="7634020" y="4955468"/>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4" name="Ovaal 13"/>
            <p:cNvSpPr/>
            <p:nvPr userDrawn="1"/>
          </p:nvSpPr>
          <p:spPr>
            <a:xfrm>
              <a:off x="8456362" y="5771681"/>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5" name="Ovaal 14"/>
            <p:cNvSpPr/>
            <p:nvPr userDrawn="1"/>
          </p:nvSpPr>
          <p:spPr>
            <a:xfrm>
              <a:off x="7634020" y="5771681"/>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grpSp>
    </p:spTree>
    <p:extLst>
      <p:ext uri="{BB962C8B-B14F-4D97-AF65-F5344CB8AC3E}">
        <p14:creationId xmlns:p14="http://schemas.microsoft.com/office/powerpoint/2010/main" val="1617790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 7"/>
          <p:cNvSpPr/>
          <p:nvPr userDrawn="1"/>
        </p:nvSpPr>
        <p:spPr>
          <a:xfrm>
            <a:off x="0" y="0"/>
            <a:ext cx="9144000" cy="5730240"/>
          </a:xfrm>
          <a:prstGeom prst="rect">
            <a:avLst/>
          </a:prstGeom>
          <a:solidFill>
            <a:srgbClr val="A8D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p:cNvSpPr>
            <a:spLocks noGrp="1"/>
          </p:cNvSpPr>
          <p:nvPr>
            <p:ph type="title"/>
          </p:nvPr>
        </p:nvSpPr>
        <p:spPr>
          <a:xfrm>
            <a:off x="810768" y="627254"/>
            <a:ext cx="7704582" cy="1939162"/>
          </a:xfrm>
          <a:prstGeom prst="rect">
            <a:avLst/>
          </a:prstGeom>
        </p:spPr>
        <p:txBody>
          <a:bodyPr vert="horz" lIns="0" tIns="0" rIns="0" bIns="0" rtlCol="0" anchor="t" anchorCtr="0">
            <a:normAutofit/>
          </a:bodyPr>
          <a:lstStyle/>
          <a:p>
            <a:r>
              <a:rPr lang="nl-NL" dirty="0" smtClean="0"/>
              <a:t>Titelstijl regel 1</a:t>
            </a:r>
            <a:br>
              <a:rPr lang="nl-NL" dirty="0" smtClean="0"/>
            </a:br>
            <a:r>
              <a:rPr lang="nl-NL" dirty="0" smtClean="0"/>
              <a:t>regel 2</a:t>
            </a:r>
            <a:br>
              <a:rPr lang="nl-NL" dirty="0" smtClean="0"/>
            </a:br>
            <a:r>
              <a:rPr lang="nl-NL" dirty="0" smtClean="0"/>
              <a:t>regel 3</a:t>
            </a:r>
            <a:endParaRPr lang="en-US" dirty="0"/>
          </a:p>
        </p:txBody>
      </p:sp>
      <p:sp>
        <p:nvSpPr>
          <p:cNvPr id="3" name="Text Placeholder 2"/>
          <p:cNvSpPr>
            <a:spLocks noGrp="1"/>
          </p:cNvSpPr>
          <p:nvPr>
            <p:ph type="body" idx="1"/>
          </p:nvPr>
        </p:nvSpPr>
        <p:spPr>
          <a:xfrm>
            <a:off x="810768" y="2743200"/>
            <a:ext cx="7704582" cy="2987040"/>
          </a:xfrm>
          <a:prstGeom prst="rect">
            <a:avLst/>
          </a:prstGeom>
        </p:spPr>
        <p:txBody>
          <a:bodyPr vert="horz" lIns="0" tIns="0" rIns="0" bIns="0" rtlCol="0">
            <a:normAutofit/>
          </a:bodyPr>
          <a:lstStyle/>
          <a:p>
            <a:pPr lvl="0"/>
            <a:r>
              <a:rPr lang="nl-NL" dirty="0" smtClean="0"/>
              <a:t>Spreker/andere informatie/leeg</a:t>
            </a:r>
          </a:p>
        </p:txBody>
      </p:sp>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452" y="5475098"/>
            <a:ext cx="4031996" cy="4031996"/>
          </a:xfrm>
          <a:prstGeom prst="rect">
            <a:avLst/>
          </a:prstGeom>
        </p:spPr>
      </p:pic>
      <p:grpSp>
        <p:nvGrpSpPr>
          <p:cNvPr id="5" name="Groeperen 4"/>
          <p:cNvGrpSpPr/>
          <p:nvPr userDrawn="1"/>
        </p:nvGrpSpPr>
        <p:grpSpPr>
          <a:xfrm>
            <a:off x="4473475" y="2094139"/>
            <a:ext cx="5151807" cy="4096246"/>
            <a:chOff x="7228982" y="4544296"/>
            <a:chExt cx="2006771" cy="1595601"/>
          </a:xfrm>
          <a:solidFill>
            <a:schemeClr val="lt1">
              <a:alpha val="40000"/>
            </a:schemeClr>
          </a:solidFill>
        </p:grpSpPr>
        <p:sp>
          <p:nvSpPr>
            <p:cNvPr id="10" name="Ovaal 9"/>
            <p:cNvSpPr/>
            <p:nvPr userDrawn="1"/>
          </p:nvSpPr>
          <p:spPr>
            <a:xfrm>
              <a:off x="8045191" y="454429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2" name="Ovaal 11"/>
            <p:cNvSpPr/>
            <p:nvPr userDrawn="1"/>
          </p:nvSpPr>
          <p:spPr>
            <a:xfrm>
              <a:off x="8045191"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3" name="Ovaal 12"/>
            <p:cNvSpPr/>
            <p:nvPr userDrawn="1"/>
          </p:nvSpPr>
          <p:spPr>
            <a:xfrm>
              <a:off x="7228982"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4" name="Ovaal 13"/>
            <p:cNvSpPr/>
            <p:nvPr userDrawn="1"/>
          </p:nvSpPr>
          <p:spPr>
            <a:xfrm>
              <a:off x="8867537"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5" name="Ovaal 14"/>
            <p:cNvSpPr/>
            <p:nvPr userDrawn="1"/>
          </p:nvSpPr>
          <p:spPr>
            <a:xfrm>
              <a:off x="8456362" y="4955468"/>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6" name="Ovaal 15"/>
            <p:cNvSpPr/>
            <p:nvPr userDrawn="1"/>
          </p:nvSpPr>
          <p:spPr>
            <a:xfrm>
              <a:off x="7634020" y="4955468"/>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7" name="Ovaal 16"/>
            <p:cNvSpPr/>
            <p:nvPr userDrawn="1"/>
          </p:nvSpPr>
          <p:spPr>
            <a:xfrm>
              <a:off x="8456362" y="5771681"/>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8" name="Ovaal 17"/>
            <p:cNvSpPr/>
            <p:nvPr userDrawn="1"/>
          </p:nvSpPr>
          <p:spPr>
            <a:xfrm>
              <a:off x="7634020" y="5771681"/>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grpSp>
    </p:spTree>
    <p:extLst>
      <p:ext uri="{BB962C8B-B14F-4D97-AF65-F5344CB8AC3E}">
        <p14:creationId xmlns:p14="http://schemas.microsoft.com/office/powerpoint/2010/main" val="1782701971"/>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defTabSz="914400" rtl="0" eaLnBrk="1" latinLnBrk="0" hangingPunct="1">
        <a:lnSpc>
          <a:spcPct val="90000"/>
        </a:lnSpc>
        <a:spcBef>
          <a:spcPct val="0"/>
        </a:spcBef>
        <a:buNone/>
        <a:defRPr sz="4000" b="1" kern="1200" baseline="0">
          <a:solidFill>
            <a:srgbClr val="1A365D"/>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baseline="0">
          <a:solidFill>
            <a:srgbClr val="1A365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10000" y="626400"/>
            <a:ext cx="7705350" cy="1061293"/>
          </a:xfrm>
          <a:prstGeom prst="rect">
            <a:avLst/>
          </a:prstGeom>
        </p:spPr>
        <p:txBody>
          <a:bodyPr vert="horz" lIns="0" tIns="0" rIns="0" bIns="0" rtlCol="0" anchor="t" anchorCtr="0">
            <a:normAutofit/>
          </a:bodyPr>
          <a:lstStyle/>
          <a:p>
            <a:r>
              <a:rPr lang="nl-NL" dirty="0" smtClean="0"/>
              <a:t>Tekstkop</a:t>
            </a:r>
            <a:br>
              <a:rPr lang="nl-NL" dirty="0" smtClean="0"/>
            </a:br>
            <a:endParaRPr lang="nl-NL" dirty="0"/>
          </a:p>
        </p:txBody>
      </p:sp>
      <p:sp>
        <p:nvSpPr>
          <p:cNvPr id="3" name="Tijdelijke aanduiding voor tekst 2"/>
          <p:cNvSpPr>
            <a:spLocks noGrp="1"/>
          </p:cNvSpPr>
          <p:nvPr>
            <p:ph type="body" idx="1"/>
          </p:nvPr>
        </p:nvSpPr>
        <p:spPr>
          <a:xfrm>
            <a:off x="810000" y="1687693"/>
            <a:ext cx="7705350" cy="4489270"/>
          </a:xfrm>
          <a:prstGeom prst="rect">
            <a:avLst/>
          </a:prstGeom>
        </p:spPr>
        <p:txBody>
          <a:bodyPr vert="horz" wrap="square" lIns="0" tIns="0" rIns="0" bIns="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p:txBody>
      </p:sp>
      <p:grpSp>
        <p:nvGrpSpPr>
          <p:cNvPr id="7" name="Groeperen 6"/>
          <p:cNvGrpSpPr/>
          <p:nvPr userDrawn="1"/>
        </p:nvGrpSpPr>
        <p:grpSpPr>
          <a:xfrm>
            <a:off x="6243724" y="4589025"/>
            <a:ext cx="3185213" cy="2532590"/>
            <a:chOff x="7228982" y="4544296"/>
            <a:chExt cx="2006771" cy="1595601"/>
          </a:xfrm>
          <a:solidFill>
            <a:srgbClr val="A8D5F4">
              <a:alpha val="30000"/>
            </a:srgbClr>
          </a:solidFill>
        </p:grpSpPr>
        <p:sp>
          <p:nvSpPr>
            <p:cNvPr id="8" name="Ovaal 7"/>
            <p:cNvSpPr/>
            <p:nvPr userDrawn="1"/>
          </p:nvSpPr>
          <p:spPr>
            <a:xfrm>
              <a:off x="8045191" y="454429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9" name="Ovaal 8"/>
            <p:cNvSpPr/>
            <p:nvPr userDrawn="1"/>
          </p:nvSpPr>
          <p:spPr>
            <a:xfrm>
              <a:off x="8045191"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0" name="Ovaal 9"/>
            <p:cNvSpPr/>
            <p:nvPr userDrawn="1"/>
          </p:nvSpPr>
          <p:spPr>
            <a:xfrm>
              <a:off x="7228982"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1" name="Ovaal 10"/>
            <p:cNvSpPr/>
            <p:nvPr userDrawn="1"/>
          </p:nvSpPr>
          <p:spPr>
            <a:xfrm>
              <a:off x="8867537" y="5360506"/>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2" name="Ovaal 11"/>
            <p:cNvSpPr/>
            <p:nvPr userDrawn="1"/>
          </p:nvSpPr>
          <p:spPr>
            <a:xfrm>
              <a:off x="8456362" y="4955468"/>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3" name="Ovaal 12"/>
            <p:cNvSpPr/>
            <p:nvPr userDrawn="1"/>
          </p:nvSpPr>
          <p:spPr>
            <a:xfrm>
              <a:off x="7634020" y="4955468"/>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4" name="Ovaal 13"/>
            <p:cNvSpPr/>
            <p:nvPr userDrawn="1"/>
          </p:nvSpPr>
          <p:spPr>
            <a:xfrm>
              <a:off x="8456362" y="5771681"/>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sp>
          <p:nvSpPr>
            <p:cNvPr id="15" name="Ovaal 14"/>
            <p:cNvSpPr/>
            <p:nvPr userDrawn="1"/>
          </p:nvSpPr>
          <p:spPr>
            <a:xfrm>
              <a:off x="7634020" y="5771681"/>
              <a:ext cx="368216" cy="36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grpSp>
    </p:spTree>
    <p:extLst>
      <p:ext uri="{BB962C8B-B14F-4D97-AF65-F5344CB8AC3E}">
        <p14:creationId xmlns:p14="http://schemas.microsoft.com/office/powerpoint/2010/main" val="751447147"/>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baseline="0">
          <a:solidFill>
            <a:srgbClr val="1A365D"/>
          </a:solidFill>
          <a:latin typeface="calibri" charset="0"/>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rgbClr val="1A365D"/>
          </a:solidFill>
          <a:latin typeface="+mn-lt"/>
          <a:ea typeface="+mn-ea"/>
          <a:cs typeface="+mn-cs"/>
        </a:defRPr>
      </a:lvl1pPr>
      <a:lvl2pPr marL="0" indent="-228600" algn="l" defTabSz="914400" rtl="0" eaLnBrk="1" latinLnBrk="0" hangingPunct="1">
        <a:lnSpc>
          <a:spcPct val="90000"/>
        </a:lnSpc>
        <a:spcBef>
          <a:spcPts val="500"/>
        </a:spcBef>
        <a:buSzPct val="100000"/>
        <a:buFont typeface="Arial" charset="0"/>
        <a:buChar char="•"/>
        <a:defRPr sz="2000" kern="1200" baseline="0">
          <a:solidFill>
            <a:srgbClr val="1A365D"/>
          </a:solidFill>
          <a:latin typeface="Calibri" charset="0"/>
          <a:ea typeface="+mn-ea"/>
          <a:cs typeface="+mn-cs"/>
        </a:defRPr>
      </a:lvl2pPr>
      <a:lvl3pPr marL="252000" indent="0" algn="l" defTabSz="914400" rtl="0" eaLnBrk="1" latinLnBrk="0" hangingPunct="1">
        <a:lnSpc>
          <a:spcPct val="90000"/>
        </a:lnSpc>
        <a:spcBef>
          <a:spcPts val="500"/>
        </a:spcBef>
        <a:buFontTx/>
        <a:buNone/>
        <a:defRPr sz="1600" i="1" kern="1200" baseline="0">
          <a:solidFill>
            <a:srgbClr val="1A365D"/>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baseline="0">
          <a:solidFill>
            <a:srgbClr val="1A365D"/>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baseline="0">
          <a:solidFill>
            <a:srgbClr val="1A365D"/>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EFBB3-2B07-1F41-898E-255785DC3724}" type="datetimeFigureOut">
              <a:rPr lang="nl-NL" smtClean="0"/>
              <a:t>24-5-2017</a:t>
            </a:fld>
            <a:endParaRPr lang="nl-NL" dirty="0"/>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4BD2B-E289-AE41-BDC0-3E3B27A2A681}" type="slidenum">
              <a:rPr lang="nl-NL" smtClean="0"/>
              <a:t>‹nr.›</a:t>
            </a:fld>
            <a:endParaRPr lang="nl-NL" dirty="0"/>
          </a:p>
        </p:txBody>
      </p:sp>
    </p:spTree>
    <p:extLst>
      <p:ext uri="{BB962C8B-B14F-4D97-AF65-F5344CB8AC3E}">
        <p14:creationId xmlns:p14="http://schemas.microsoft.com/office/powerpoint/2010/main" val="1847666212"/>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nl-NL" altLang="nl-NL" dirty="0" smtClean="0">
                <a:latin typeface="Cambria" panose="02040503050406030204" pitchFamily="18" charset="0"/>
              </a:rPr>
              <a:t/>
            </a:r>
            <a:br>
              <a:rPr lang="nl-NL" altLang="nl-NL" dirty="0" smtClean="0">
                <a:latin typeface="Cambria" panose="02040503050406030204" pitchFamily="18" charset="0"/>
              </a:rPr>
            </a:br>
            <a:r>
              <a:rPr lang="nl-NL" altLang="nl-NL" dirty="0" smtClean="0">
                <a:latin typeface="Cambria" panose="02040503050406030204" pitchFamily="18" charset="0"/>
              </a:rPr>
              <a:t/>
            </a:r>
            <a:br>
              <a:rPr lang="nl-NL" altLang="nl-NL" dirty="0" smtClean="0">
                <a:latin typeface="Cambria" panose="02040503050406030204" pitchFamily="18" charset="0"/>
              </a:rPr>
            </a:br>
            <a:r>
              <a:rPr lang="nl-NL" altLang="nl-NL" dirty="0" smtClean="0">
                <a:latin typeface="Cambria" panose="02040503050406030204" pitchFamily="18" charset="0"/>
              </a:rPr>
              <a:t/>
            </a:r>
            <a:br>
              <a:rPr lang="nl-NL" altLang="nl-NL" dirty="0" smtClean="0">
                <a:latin typeface="Cambria" panose="02040503050406030204" pitchFamily="18" charset="0"/>
              </a:rPr>
            </a:br>
            <a:r>
              <a:rPr lang="nl-NL" altLang="nl-NL" dirty="0" smtClean="0">
                <a:latin typeface="Cambria" panose="02040503050406030204" pitchFamily="18" charset="0"/>
              </a:rPr>
              <a:t>   </a:t>
            </a:r>
            <a:br>
              <a:rPr lang="nl-NL" altLang="nl-NL" dirty="0" smtClean="0">
                <a:latin typeface="Cambria" panose="02040503050406030204" pitchFamily="18" charset="0"/>
              </a:rPr>
            </a:br>
            <a:r>
              <a:rPr lang="nl-NL" altLang="nl-NL" dirty="0">
                <a:latin typeface="Cambria" panose="02040503050406030204" pitchFamily="18" charset="0"/>
              </a:rPr>
              <a:t> </a:t>
            </a:r>
            <a:r>
              <a:rPr lang="nl-NL" altLang="nl-NL" dirty="0" smtClean="0">
                <a:latin typeface="Cambria" panose="02040503050406030204" pitchFamily="18" charset="0"/>
              </a:rPr>
              <a:t>   </a:t>
            </a:r>
            <a:r>
              <a:rPr lang="nl-NL" altLang="nl-NL" dirty="0" smtClean="0">
                <a:latin typeface="Calibri" panose="020F0502020204030204" pitchFamily="34" charset="0"/>
              </a:rPr>
              <a:t>ZORGPAD Stervensfase</a:t>
            </a:r>
            <a:r>
              <a:rPr lang="nl-NL" altLang="nl-NL" dirty="0" smtClean="0">
                <a:latin typeface="Cambria" panose="02040503050406030204" pitchFamily="18" charset="0"/>
              </a:rPr>
              <a:t/>
            </a:r>
            <a:br>
              <a:rPr lang="nl-NL" altLang="nl-NL" dirty="0" smtClean="0">
                <a:latin typeface="Cambria" panose="02040503050406030204" pitchFamily="18" charset="0"/>
              </a:rPr>
            </a:br>
            <a:r>
              <a:rPr lang="nl-NL" altLang="nl-NL" dirty="0" smtClean="0">
                <a:latin typeface="Calibri" panose="020F0502020204030204" pitchFamily="34" charset="0"/>
              </a:rPr>
              <a:t>      </a:t>
            </a:r>
            <a:r>
              <a:rPr lang="nl-NL" altLang="nl-NL" sz="2000" i="1" dirty="0" smtClean="0">
                <a:latin typeface="Calibri" panose="020F0502020204030204" pitchFamily="34" charset="0"/>
              </a:rPr>
              <a:t>een optimale kwaliteit van leven in de stervensfase </a:t>
            </a:r>
            <a:endParaRPr lang="nl-NL" altLang="nl-NL" dirty="0" smtClean="0">
              <a:latin typeface="Calibri" panose="020F0502020204030204" pitchFamily="34" charset="0"/>
            </a:endParaRPr>
          </a:p>
        </p:txBody>
      </p:sp>
      <p:sp>
        <p:nvSpPr>
          <p:cNvPr id="2051" name="Rectangle 3"/>
          <p:cNvSpPr>
            <a:spLocks noGrp="1" noChangeArrowheads="1"/>
          </p:cNvSpPr>
          <p:nvPr>
            <p:ph type="subTitle" idx="1"/>
          </p:nvPr>
        </p:nvSpPr>
        <p:spPr>
          <a:xfrm>
            <a:off x="1137425" y="5159298"/>
            <a:ext cx="5850674" cy="245326"/>
          </a:xfrm>
        </p:spPr>
        <p:txBody>
          <a:bodyPr>
            <a:normAutofit/>
          </a:bodyPr>
          <a:lstStyle/>
          <a:p>
            <a:pPr algn="ctr" eaLnBrk="1" hangingPunct="1"/>
            <a:r>
              <a:rPr lang="nl-NL" altLang="nl-NL" sz="1200" i="1" dirty="0" smtClean="0">
                <a:latin typeface="+mj-lt"/>
              </a:rPr>
              <a:t>Petra de Kruijf, geestelijk verzorger WZA, projectleider ZSF</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186" y="323153"/>
            <a:ext cx="5709424" cy="2845981"/>
          </a:xfrm>
          <a:prstGeom prst="rect">
            <a:avLst/>
          </a:prstGeom>
        </p:spPr>
      </p:pic>
    </p:spTree>
    <p:extLst>
      <p:ext uri="{BB962C8B-B14F-4D97-AF65-F5344CB8AC3E}">
        <p14:creationId xmlns:p14="http://schemas.microsoft.com/office/powerpoint/2010/main" val="215631474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2400" dirty="0" smtClean="0"/>
              <a:t>Breng jij mij weg tot aan de brug</a:t>
            </a:r>
            <a:br>
              <a:rPr lang="nl-NL" sz="2400" dirty="0" smtClean="0"/>
            </a:br>
            <a:r>
              <a:rPr lang="nl-NL" sz="2400" dirty="0" smtClean="0"/>
              <a:t>en ga dan niet alleen terug.</a:t>
            </a:r>
            <a:br>
              <a:rPr lang="nl-NL" sz="2400" dirty="0" smtClean="0"/>
            </a:br>
            <a:r>
              <a:rPr lang="nl-NL" sz="2400" dirty="0" smtClean="0"/>
              <a:t>Zwaai jij mij na als ik er over ga?</a:t>
            </a:r>
            <a:br>
              <a:rPr lang="nl-NL" sz="2400" dirty="0" smtClean="0"/>
            </a:br>
            <a:r>
              <a:rPr lang="nl-NL" sz="2400" dirty="0" smtClean="0"/>
              <a:t>Een heel klein duwtje in mijn rug</a:t>
            </a:r>
            <a:br>
              <a:rPr lang="nl-NL" sz="2400" dirty="0" smtClean="0"/>
            </a:br>
            <a:r>
              <a:rPr lang="nl-NL" sz="2400" dirty="0" smtClean="0"/>
              <a:t>is alles wat ik nog verlang van jou.</a:t>
            </a:r>
            <a:br>
              <a:rPr lang="nl-NL" sz="2400" dirty="0" smtClean="0"/>
            </a:br>
            <a:r>
              <a:rPr lang="nl-NL" sz="2400" dirty="0" smtClean="0"/>
              <a:t/>
            </a:r>
            <a:br>
              <a:rPr lang="nl-NL" sz="2400" dirty="0" smtClean="0"/>
            </a:br>
            <a:r>
              <a:rPr lang="nl-NL" sz="2400" dirty="0" smtClean="0"/>
              <a:t>Dank voor je liefde en je trouw.</a:t>
            </a:r>
            <a:br>
              <a:rPr lang="nl-NL" sz="2400" dirty="0" smtClean="0"/>
            </a:br>
            <a:r>
              <a:rPr lang="nl-NL" sz="2400" dirty="0" smtClean="0"/>
              <a:t>Ik ga nu gauw, want het begin is reeds in zicht….</a:t>
            </a:r>
            <a:br>
              <a:rPr lang="nl-NL" sz="2400" dirty="0" smtClean="0"/>
            </a:br>
            <a:r>
              <a:rPr lang="nl-NL" sz="2400" dirty="0" smtClean="0"/>
              <a:t>Ik voel de warmte van het licht. </a:t>
            </a:r>
            <a:endParaRPr lang="nl-NL" sz="24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660" y="3536869"/>
            <a:ext cx="5709424" cy="2845981"/>
          </a:xfrm>
          <a:prstGeom prst="rect">
            <a:avLst/>
          </a:prstGeom>
        </p:spPr>
      </p:pic>
    </p:spTree>
    <p:extLst>
      <p:ext uri="{BB962C8B-B14F-4D97-AF65-F5344CB8AC3E}">
        <p14:creationId xmlns:p14="http://schemas.microsoft.com/office/powerpoint/2010/main" val="429471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Breng jij mij weg tot aan de brug….  </a:t>
            </a:r>
            <a:r>
              <a:rPr lang="nl-NL" sz="1200" i="1" dirty="0" smtClean="0"/>
              <a:t>door Toine Lacet</a:t>
            </a: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a:t/>
            </a:r>
            <a:br>
              <a:rPr lang="nl-NL" dirty="0"/>
            </a:br>
            <a:r>
              <a:rPr lang="nl-NL" dirty="0" smtClean="0"/>
              <a:t/>
            </a:r>
            <a:br>
              <a:rPr lang="nl-NL" dirty="0" smtClean="0"/>
            </a:br>
            <a:r>
              <a:rPr lang="nl-NL" dirty="0"/>
              <a:t/>
            </a:r>
            <a:br>
              <a:rPr lang="nl-NL" dirty="0"/>
            </a:br>
            <a:r>
              <a:rPr lang="nl-NL" sz="2700" dirty="0" smtClean="0"/>
              <a:t>Breng jij mij weg tot aan de brug?</a:t>
            </a:r>
            <a:br>
              <a:rPr lang="nl-NL" sz="2700" dirty="0" smtClean="0"/>
            </a:br>
            <a:r>
              <a:rPr lang="nl-NL" sz="2700" dirty="0" smtClean="0"/>
              <a:t>Ik ben zo bang om daar alleen te staan</a:t>
            </a:r>
            <a:br>
              <a:rPr lang="nl-NL" sz="2700" dirty="0" smtClean="0"/>
            </a:br>
            <a:r>
              <a:rPr lang="nl-NL" sz="2700" dirty="0" smtClean="0"/>
              <a:t>Als we daar zijn, ga dan niet direct terug</a:t>
            </a:r>
            <a:br>
              <a:rPr lang="nl-NL" sz="2700" dirty="0" smtClean="0"/>
            </a:br>
            <a:r>
              <a:rPr lang="nl-NL" sz="2700" dirty="0" smtClean="0"/>
              <a:t>Maar wacht totdat ik overga.</a:t>
            </a:r>
            <a:br>
              <a:rPr lang="nl-NL" sz="2700" dirty="0" smtClean="0"/>
            </a:br>
            <a:r>
              <a:rPr lang="nl-NL" sz="2700" dirty="0" smtClean="0"/>
              <a:t>En zwaai me na.</a:t>
            </a:r>
            <a:br>
              <a:rPr lang="nl-NL" sz="2700" dirty="0" smtClean="0"/>
            </a:br>
            <a:r>
              <a:rPr lang="nl-NL" sz="2700" dirty="0" smtClean="0"/>
              <a:t>Dan voel ik mij heel veilig en vertrouwd.</a:t>
            </a:r>
            <a:br>
              <a:rPr lang="nl-NL" sz="2700" dirty="0" smtClean="0"/>
            </a:br>
            <a:r>
              <a:rPr lang="nl-NL" sz="2700" dirty="0"/>
              <a:t/>
            </a:r>
            <a:br>
              <a:rPr lang="nl-NL" sz="2700" dirty="0"/>
            </a:br>
            <a:r>
              <a:rPr lang="nl-NL" sz="1200" dirty="0" smtClean="0"/>
              <a:t>  </a:t>
            </a:r>
            <a:br>
              <a:rPr lang="nl-NL" sz="1200" dirty="0" smtClean="0"/>
            </a:br>
            <a:r>
              <a:rPr lang="nl-NL" dirty="0" smtClean="0"/>
              <a:t/>
            </a:r>
            <a:br>
              <a:rPr lang="nl-NL" dirty="0" smtClean="0"/>
            </a:br>
            <a:r>
              <a:rPr lang="nl-NL" dirty="0"/>
              <a:t/>
            </a:r>
            <a:br>
              <a:rPr lang="nl-NL" dirty="0"/>
            </a:br>
            <a:r>
              <a:rPr lang="nl-NL" dirty="0" smtClean="0"/>
              <a:t/>
            </a:r>
            <a:br>
              <a:rPr lang="nl-NL" dirty="0" smtClean="0"/>
            </a:b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00" y="1805378"/>
            <a:ext cx="2609385" cy="1300702"/>
          </a:xfrm>
          <a:prstGeom prst="rect">
            <a:avLst/>
          </a:prstGeom>
        </p:spPr>
      </p:pic>
    </p:spTree>
    <p:extLst>
      <p:ext uri="{BB962C8B-B14F-4D97-AF65-F5344CB8AC3E}">
        <p14:creationId xmlns:p14="http://schemas.microsoft.com/office/powerpoint/2010/main" val="107415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80000"/>
              </a:lnSpc>
            </a:pPr>
            <a:r>
              <a:rPr lang="nl-NL" altLang="nl-NL" sz="4800" dirty="0" smtClean="0">
                <a:latin typeface="Cambria" panose="02040503050406030204" pitchFamily="18" charset="0"/>
              </a:rPr>
              <a:t>                </a:t>
            </a:r>
            <a:r>
              <a:rPr lang="nl-NL" altLang="nl-NL" sz="4900" dirty="0" smtClean="0">
                <a:latin typeface="+mj-lt"/>
              </a:rPr>
              <a:t>HET </a:t>
            </a:r>
            <a:r>
              <a:rPr lang="nl-NL" altLang="nl-NL" sz="4900" dirty="0">
                <a:latin typeface="+mj-lt"/>
              </a:rPr>
              <a:t>DOEL </a:t>
            </a:r>
            <a:r>
              <a:rPr lang="nl-NL" altLang="nl-NL" sz="5400" dirty="0">
                <a:latin typeface="+mj-lt"/>
              </a:rPr>
              <a:t/>
            </a:r>
            <a:br>
              <a:rPr lang="nl-NL" altLang="nl-NL" sz="5400" dirty="0">
                <a:latin typeface="+mj-lt"/>
              </a:rPr>
            </a:br>
            <a:r>
              <a:rPr lang="nl-NL" altLang="nl-NL" dirty="0">
                <a:latin typeface="+mj-lt"/>
              </a:rPr>
              <a:t>VAN HET ZORGPAD STERVENSFASE</a:t>
            </a:r>
            <a:r>
              <a:rPr lang="nl-NL" altLang="nl-NL" sz="5400" dirty="0">
                <a:latin typeface="+mj-lt"/>
              </a:rPr>
              <a:t> </a:t>
            </a:r>
            <a:r>
              <a:rPr lang="nl-NL" altLang="nl-NL" sz="5400" dirty="0" smtClean="0">
                <a:latin typeface="+mj-lt"/>
              </a:rPr>
              <a:t/>
            </a:r>
            <a:br>
              <a:rPr lang="nl-NL" altLang="nl-NL" sz="5400" dirty="0" smtClean="0">
                <a:latin typeface="+mj-lt"/>
              </a:rPr>
            </a:br>
            <a:r>
              <a:rPr lang="nl-NL" altLang="nl-NL" sz="5400" dirty="0">
                <a:latin typeface="+mn-lt"/>
              </a:rPr>
              <a:t/>
            </a:r>
            <a:br>
              <a:rPr lang="nl-NL" altLang="nl-NL" sz="5400" dirty="0">
                <a:latin typeface="+mn-lt"/>
              </a:rPr>
            </a:br>
            <a:r>
              <a:rPr lang="nl-NL" altLang="nl-NL" sz="2700" dirty="0">
                <a:latin typeface="+mn-lt"/>
              </a:rPr>
              <a:t>Optimale kwaliteit van zorg voor stervenden en </a:t>
            </a:r>
            <a:br>
              <a:rPr lang="nl-NL" altLang="nl-NL" sz="2700" dirty="0">
                <a:latin typeface="+mn-lt"/>
              </a:rPr>
            </a:br>
            <a:r>
              <a:rPr lang="nl-NL" altLang="nl-NL" sz="2700" dirty="0">
                <a:latin typeface="+mn-lt"/>
              </a:rPr>
              <a:t>		hun naasten</a:t>
            </a:r>
            <a:br>
              <a:rPr lang="nl-NL" altLang="nl-NL" sz="2700" dirty="0">
                <a:latin typeface="+mn-lt"/>
              </a:rPr>
            </a:br>
            <a:r>
              <a:rPr lang="nl-NL" altLang="nl-NL" sz="2700" dirty="0">
                <a:latin typeface="+mn-lt"/>
              </a:rPr>
              <a:t> Optimale kwaliteit van leven in stervensfase </a:t>
            </a:r>
            <a:br>
              <a:rPr lang="nl-NL" altLang="nl-NL" sz="2700" dirty="0">
                <a:latin typeface="+mn-lt"/>
              </a:rPr>
            </a:br>
            <a:r>
              <a:rPr lang="nl-NL" altLang="nl-NL" sz="2700" dirty="0">
                <a:latin typeface="+mn-lt"/>
              </a:rPr>
              <a:t/>
            </a:r>
            <a:br>
              <a:rPr lang="nl-NL" altLang="nl-NL" sz="2700" dirty="0">
                <a:latin typeface="+mn-lt"/>
              </a:rPr>
            </a:br>
            <a:r>
              <a:rPr lang="nl-NL" altLang="nl-NL" sz="2700" dirty="0">
                <a:solidFill>
                  <a:srgbClr val="A70076"/>
                </a:solidFill>
                <a:latin typeface="+mn-lt"/>
              </a:rPr>
              <a:t>Nevendoelen</a:t>
            </a:r>
            <a:br>
              <a:rPr lang="nl-NL" altLang="nl-NL" sz="2700" dirty="0">
                <a:solidFill>
                  <a:srgbClr val="A70076"/>
                </a:solidFill>
                <a:latin typeface="+mn-lt"/>
              </a:rPr>
            </a:br>
            <a:r>
              <a:rPr lang="nl-NL" altLang="nl-NL" sz="2700" dirty="0">
                <a:latin typeface="+mn-lt"/>
              </a:rPr>
              <a:t>-  Optimale multidisciplinaire samenwerking rond vaststellen </a:t>
            </a:r>
            <a:r>
              <a:rPr lang="nl-NL" altLang="nl-NL" sz="2700" dirty="0" smtClean="0">
                <a:latin typeface="+mn-lt"/>
              </a:rPr>
              <a:t> </a:t>
            </a:r>
            <a:br>
              <a:rPr lang="nl-NL" altLang="nl-NL" sz="2700" dirty="0" smtClean="0">
                <a:latin typeface="+mn-lt"/>
              </a:rPr>
            </a:br>
            <a:r>
              <a:rPr lang="nl-NL" altLang="nl-NL" sz="2700" dirty="0">
                <a:latin typeface="+mn-lt"/>
              </a:rPr>
              <a:t> </a:t>
            </a:r>
            <a:r>
              <a:rPr lang="nl-NL" altLang="nl-NL" sz="2700" dirty="0" smtClean="0">
                <a:latin typeface="+mn-lt"/>
              </a:rPr>
              <a:t>   stervensfase</a:t>
            </a:r>
            <a:r>
              <a:rPr lang="nl-NL" altLang="nl-NL" sz="2700" dirty="0">
                <a:latin typeface="+mn-lt"/>
              </a:rPr>
              <a:t/>
            </a:r>
            <a:br>
              <a:rPr lang="nl-NL" altLang="nl-NL" sz="2700" dirty="0">
                <a:latin typeface="+mn-lt"/>
              </a:rPr>
            </a:br>
            <a:r>
              <a:rPr lang="nl-NL" altLang="nl-NL" sz="2700" dirty="0">
                <a:latin typeface="+mn-lt"/>
              </a:rPr>
              <a:t>-  Bewustzijn van en vertrouwdheid met het stervensproces</a:t>
            </a:r>
            <a:br>
              <a:rPr lang="nl-NL" altLang="nl-NL" sz="2700" dirty="0">
                <a:latin typeface="+mn-lt"/>
              </a:rPr>
            </a:br>
            <a:r>
              <a:rPr lang="nl-NL" altLang="nl-NL" sz="2700" dirty="0">
                <a:latin typeface="+mn-lt"/>
              </a:rPr>
              <a:t>-  Optimale communicatie met de naasten</a:t>
            </a:r>
            <a:br>
              <a:rPr lang="nl-NL" altLang="nl-NL" sz="2700" dirty="0">
                <a:latin typeface="+mn-lt"/>
              </a:rPr>
            </a:br>
            <a:r>
              <a:rPr lang="nl-NL" altLang="nl-NL" sz="2700" dirty="0">
                <a:latin typeface="+mn-lt"/>
              </a:rPr>
              <a:t>-  Vastleggen van de juiste zorg die al wordt gegeven</a:t>
            </a:r>
            <a:br>
              <a:rPr lang="nl-NL" altLang="nl-NL" sz="2700" dirty="0">
                <a:latin typeface="+mn-lt"/>
              </a:rPr>
            </a:br>
            <a:r>
              <a:rPr lang="nl-NL" altLang="nl-NL" sz="2700" dirty="0">
                <a:latin typeface="+mn-lt"/>
              </a:rPr>
              <a:t>-  Evaluatie/verbeteren van de zorg</a:t>
            </a:r>
            <a:br>
              <a:rPr lang="nl-NL" altLang="nl-NL" sz="2700" dirty="0">
                <a:latin typeface="+mn-lt"/>
              </a:rPr>
            </a:br>
            <a:r>
              <a:rPr lang="nl-NL" altLang="nl-NL" sz="2700" dirty="0">
                <a:latin typeface="+mn-lt"/>
              </a:rPr>
              <a:t/>
            </a:r>
            <a:br>
              <a:rPr lang="nl-NL" altLang="nl-NL" sz="2700" dirty="0">
                <a:latin typeface="+mn-lt"/>
              </a:rPr>
            </a:br>
            <a:r>
              <a:rPr lang="nl-NL" altLang="nl-NL" sz="2700" dirty="0" smtClean="0">
                <a:latin typeface="+mn-lt"/>
              </a:rPr>
              <a:t/>
            </a:r>
            <a:br>
              <a:rPr lang="nl-NL" altLang="nl-NL" sz="2700" dirty="0" smtClean="0">
                <a:latin typeface="+mn-lt"/>
              </a:rPr>
            </a:br>
            <a:r>
              <a:rPr lang="nl-NL" altLang="nl-NL" sz="2700" dirty="0">
                <a:latin typeface="+mj-lt"/>
              </a:rPr>
              <a:t/>
            </a:r>
            <a:br>
              <a:rPr lang="nl-NL" altLang="nl-NL" sz="2700" dirty="0">
                <a:latin typeface="+mj-lt"/>
              </a:rPr>
            </a:br>
            <a:endParaRPr lang="nl-NL" sz="2700" dirty="0">
              <a:latin typeface="+mj-lt"/>
            </a:endParaRPr>
          </a:p>
        </p:txBody>
      </p:sp>
      <p:pic>
        <p:nvPicPr>
          <p:cNvPr id="3" name="Picture 4" descr="klapro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474" y="684406"/>
            <a:ext cx="6953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12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900" dirty="0" smtClean="0"/>
              <a:t>Kwaliteit begint met markeren</a:t>
            </a:r>
            <a:br>
              <a:rPr lang="nl-NL" sz="4900" dirty="0" smtClean="0"/>
            </a:br>
            <a:r>
              <a:rPr lang="nl-NL" sz="4900" dirty="0"/>
              <a:t/>
            </a:r>
            <a:br>
              <a:rPr lang="nl-NL" sz="4900" dirty="0"/>
            </a:br>
            <a:r>
              <a:rPr lang="nl-NL" dirty="0" smtClean="0"/>
              <a:t/>
            </a:r>
            <a:br>
              <a:rPr lang="nl-NL" dirty="0" smtClean="0"/>
            </a:br>
            <a:r>
              <a:rPr lang="nl-NL" altLang="nl-NL" sz="2700" dirty="0">
                <a:latin typeface="+mn-lt"/>
              </a:rPr>
              <a:t>Wanneer spreek je van terminale zorg?</a:t>
            </a:r>
            <a:br>
              <a:rPr lang="nl-NL" altLang="nl-NL" sz="2700" dirty="0">
                <a:latin typeface="+mn-lt"/>
              </a:rPr>
            </a:br>
            <a:r>
              <a:rPr lang="nl-NL" altLang="nl-NL" sz="2700" dirty="0">
                <a:latin typeface="+mn-lt"/>
              </a:rPr>
              <a:t/>
            </a:r>
            <a:br>
              <a:rPr lang="nl-NL" altLang="nl-NL" sz="2700" dirty="0">
                <a:latin typeface="+mn-lt"/>
              </a:rPr>
            </a:br>
            <a:r>
              <a:rPr lang="nl-NL" altLang="nl-NL" sz="2700" dirty="0" smtClean="0">
                <a:latin typeface="+mn-lt"/>
              </a:rPr>
              <a:t>Wanneer </a:t>
            </a:r>
            <a:r>
              <a:rPr lang="nl-NL" altLang="nl-NL" sz="2700" dirty="0">
                <a:latin typeface="+mn-lt"/>
              </a:rPr>
              <a:t>bereikt iemand </a:t>
            </a:r>
            <a:br>
              <a:rPr lang="nl-NL" altLang="nl-NL" sz="2700" dirty="0">
                <a:latin typeface="+mn-lt"/>
              </a:rPr>
            </a:br>
            <a:r>
              <a:rPr lang="nl-NL" altLang="nl-NL" sz="2700" dirty="0">
                <a:latin typeface="+mn-lt"/>
              </a:rPr>
              <a:t>de terminale fase?</a:t>
            </a:r>
            <a:br>
              <a:rPr lang="nl-NL" altLang="nl-NL" sz="2700" dirty="0">
                <a:latin typeface="+mn-lt"/>
              </a:rPr>
            </a:br>
            <a:r>
              <a:rPr lang="nl-NL" altLang="nl-NL" sz="2700" dirty="0">
                <a:latin typeface="+mn-lt"/>
              </a:rPr>
              <a:t/>
            </a:r>
            <a:br>
              <a:rPr lang="nl-NL" altLang="nl-NL" sz="2700" dirty="0">
                <a:latin typeface="+mn-lt"/>
              </a:rPr>
            </a:br>
            <a:r>
              <a:rPr lang="nl-NL" altLang="nl-NL" sz="2700" dirty="0">
                <a:latin typeface="+mn-lt"/>
              </a:rPr>
              <a:t>Waar wil de patiënt sterven?</a:t>
            </a:r>
            <a:r>
              <a:rPr lang="nl-NL" altLang="nl-NL" sz="2700" dirty="0" smtClean="0">
                <a:latin typeface="+mn-lt"/>
              </a:rPr>
              <a:t/>
            </a:r>
            <a:br>
              <a:rPr lang="nl-NL" altLang="nl-NL" sz="2700" dirty="0" smtClean="0">
                <a:latin typeface="+mn-lt"/>
              </a:rPr>
            </a:br>
            <a:r>
              <a:rPr lang="nl-NL" altLang="nl-NL" sz="2700" dirty="0">
                <a:latin typeface="+mn-lt"/>
              </a:rPr>
              <a:t/>
            </a:r>
            <a:br>
              <a:rPr lang="nl-NL" altLang="nl-NL" sz="2700" dirty="0">
                <a:latin typeface="+mn-lt"/>
              </a:rPr>
            </a:br>
            <a:r>
              <a:rPr lang="nl-NL" altLang="nl-NL" sz="2700" dirty="0" smtClean="0">
                <a:latin typeface="+mn-lt"/>
              </a:rPr>
              <a:t>Wie </a:t>
            </a:r>
            <a:r>
              <a:rPr lang="nl-NL" altLang="nl-NL" sz="2700" dirty="0">
                <a:latin typeface="+mn-lt"/>
              </a:rPr>
              <a:t>moet er gewaarschuwd worden?</a:t>
            </a:r>
            <a:br>
              <a:rPr lang="nl-NL" altLang="nl-NL" sz="2700" dirty="0">
                <a:latin typeface="+mn-lt"/>
              </a:rPr>
            </a:br>
            <a:r>
              <a:rPr lang="nl-NL" altLang="nl-NL" sz="2700" dirty="0">
                <a:latin typeface="+mn-lt"/>
              </a:rPr>
              <a:t/>
            </a:r>
            <a:br>
              <a:rPr lang="nl-NL" altLang="nl-NL" sz="2700" dirty="0">
                <a:latin typeface="+mn-lt"/>
              </a:rPr>
            </a:br>
            <a:r>
              <a:rPr lang="nl-NL" altLang="nl-NL" sz="2700" dirty="0" smtClean="0">
                <a:latin typeface="+mn-lt"/>
              </a:rPr>
              <a:t>Wat </a:t>
            </a:r>
            <a:r>
              <a:rPr lang="nl-NL" altLang="nl-NL" sz="2700" dirty="0">
                <a:latin typeface="+mn-lt"/>
              </a:rPr>
              <a:t>moet er geregeld worden?</a:t>
            </a:r>
            <a:br>
              <a:rPr lang="nl-NL" altLang="nl-NL" sz="2700" dirty="0">
                <a:latin typeface="+mn-lt"/>
              </a:rPr>
            </a:br>
            <a:r>
              <a:rPr lang="nl-NL" altLang="nl-NL" sz="2700" dirty="0">
                <a:latin typeface="+mn-lt"/>
              </a:rPr>
              <a:t/>
            </a:r>
            <a:br>
              <a:rPr lang="nl-NL" altLang="nl-NL" sz="2700" dirty="0">
                <a:latin typeface="+mn-lt"/>
              </a:rPr>
            </a:br>
            <a:r>
              <a:rPr lang="nl-NL" altLang="nl-NL" sz="2700" dirty="0">
                <a:latin typeface="Cambria" panose="02040503050406030204" pitchFamily="18" charset="0"/>
              </a:rPr>
              <a:t/>
            </a:r>
            <a:br>
              <a:rPr lang="nl-NL" altLang="nl-NL" sz="2700" dirty="0">
                <a:latin typeface="Cambria" panose="02040503050406030204" pitchFamily="18" charset="0"/>
              </a:rPr>
            </a:br>
            <a:endParaRPr lang="nl-NL" sz="2700" dirty="0"/>
          </a:p>
        </p:txBody>
      </p:sp>
      <p:pic>
        <p:nvPicPr>
          <p:cNvPr id="3" name="Picture 4" descr="29"/>
          <p:cNvPicPr>
            <a:picLocks noChangeAspect="1" noChangeArrowheads="1"/>
          </p:cNvPicPr>
          <p:nvPr/>
        </p:nvPicPr>
        <p:blipFill>
          <a:blip r:embed="rId2">
            <a:extLst>
              <a:ext uri="{28A0092B-C50C-407E-A947-70E740481C1C}">
                <a14:useLocalDpi xmlns:a14="http://schemas.microsoft.com/office/drawing/2010/main" val="0"/>
              </a:ext>
            </a:extLst>
          </a:blip>
          <a:srcRect l="34949" r="29066"/>
          <a:stretch>
            <a:fillRect/>
          </a:stretch>
        </p:blipFill>
        <p:spPr bwMode="auto">
          <a:xfrm>
            <a:off x="6588125" y="1916113"/>
            <a:ext cx="18891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44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altLang="nl-NL" sz="4400" dirty="0">
                <a:latin typeface="+mn-lt"/>
              </a:rPr>
              <a:t>Wat is het </a:t>
            </a:r>
            <a:r>
              <a:rPr lang="nl-NL" altLang="nl-NL" sz="4400" dirty="0" smtClean="0">
                <a:latin typeface="+mn-lt"/>
              </a:rPr>
              <a:t/>
            </a:r>
            <a:br>
              <a:rPr lang="nl-NL" altLang="nl-NL" sz="4400" dirty="0" smtClean="0">
                <a:latin typeface="+mn-lt"/>
              </a:rPr>
            </a:br>
            <a:r>
              <a:rPr lang="nl-NL" altLang="nl-NL" sz="4400" dirty="0" smtClean="0">
                <a:latin typeface="+mn-lt"/>
              </a:rPr>
              <a:t>ZORGPAD </a:t>
            </a:r>
            <a:r>
              <a:rPr lang="nl-NL" altLang="nl-NL" sz="4400" dirty="0">
                <a:latin typeface="+mn-lt"/>
              </a:rPr>
              <a:t>STERVENSFASE? </a:t>
            </a:r>
            <a:r>
              <a:rPr lang="nl-NL" altLang="nl-NL" sz="4400" dirty="0" smtClean="0">
                <a:latin typeface="+mn-lt"/>
              </a:rPr>
              <a:t/>
            </a:r>
            <a:br>
              <a:rPr lang="nl-NL" altLang="nl-NL" sz="4400" dirty="0" smtClean="0">
                <a:latin typeface="+mn-lt"/>
              </a:rPr>
            </a:br>
            <a:r>
              <a:rPr lang="nl-NL" altLang="nl-NL" sz="4400" dirty="0" smtClean="0">
                <a:latin typeface="+mn-lt"/>
              </a:rPr>
              <a:t/>
            </a:r>
            <a:br>
              <a:rPr lang="nl-NL" altLang="nl-NL" sz="4400" dirty="0" smtClean="0">
                <a:latin typeface="+mn-lt"/>
              </a:rPr>
            </a:br>
            <a:r>
              <a:rPr lang="nl-NL" altLang="nl-NL" sz="2400" dirty="0" smtClean="0">
                <a:latin typeface="+mn-lt"/>
              </a:rPr>
              <a:t>*	patiëntendossier</a:t>
            </a:r>
            <a:r>
              <a:rPr lang="nl-NL" altLang="nl-NL" sz="2400" dirty="0">
                <a:latin typeface="+mn-lt"/>
              </a:rPr>
              <a:t/>
            </a:r>
            <a:br>
              <a:rPr lang="nl-NL" altLang="nl-NL" sz="2400" dirty="0">
                <a:latin typeface="+mn-lt"/>
              </a:rPr>
            </a:br>
            <a:r>
              <a:rPr lang="nl-NL" altLang="nl-NL" sz="2400" dirty="0" smtClean="0">
                <a:latin typeface="+mn-lt"/>
              </a:rPr>
              <a:t/>
            </a:r>
            <a:br>
              <a:rPr lang="nl-NL" altLang="nl-NL" sz="2400" dirty="0" smtClean="0">
                <a:latin typeface="+mn-lt"/>
              </a:rPr>
            </a:br>
            <a:r>
              <a:rPr lang="nl-NL" altLang="nl-NL" sz="2400" dirty="0" smtClean="0">
                <a:latin typeface="+mn-lt"/>
              </a:rPr>
              <a:t>*   	checklist</a:t>
            </a:r>
            <a:r>
              <a:rPr lang="nl-NL" altLang="nl-NL" sz="2400" dirty="0">
                <a:latin typeface="+mn-lt"/>
              </a:rPr>
              <a:t/>
            </a:r>
            <a:br>
              <a:rPr lang="nl-NL" altLang="nl-NL" sz="2400" dirty="0">
                <a:latin typeface="+mn-lt"/>
              </a:rPr>
            </a:br>
            <a:r>
              <a:rPr lang="nl-NL" altLang="nl-NL" sz="2400" dirty="0" smtClean="0">
                <a:latin typeface="+mn-lt"/>
              </a:rPr>
              <a:t/>
            </a:r>
            <a:br>
              <a:rPr lang="nl-NL" altLang="nl-NL" sz="2400" dirty="0" smtClean="0">
                <a:latin typeface="+mn-lt"/>
              </a:rPr>
            </a:br>
            <a:r>
              <a:rPr lang="nl-NL" altLang="nl-NL" sz="2400" dirty="0" smtClean="0">
                <a:latin typeface="+mn-lt"/>
              </a:rPr>
              <a:t>*           een </a:t>
            </a:r>
            <a:r>
              <a:rPr lang="nl-NL" altLang="nl-NL" sz="2400" dirty="0">
                <a:latin typeface="+mn-lt"/>
              </a:rPr>
              <a:t>evaluatie-instrument</a:t>
            </a:r>
            <a:r>
              <a:rPr lang="nl-NL" altLang="nl-NL" sz="2400" dirty="0"/>
              <a:t/>
            </a:r>
            <a:br>
              <a:rPr lang="nl-NL" altLang="nl-NL" sz="2400" dirty="0"/>
            </a:br>
            <a:endParaRPr lang="nl-NL" sz="2400" dirty="0">
              <a:latin typeface="+mn-lt"/>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025" y="4157779"/>
            <a:ext cx="3743325" cy="1962150"/>
          </a:xfrm>
          <a:prstGeom prst="rect">
            <a:avLst/>
          </a:prstGeom>
        </p:spPr>
      </p:pic>
    </p:spTree>
    <p:extLst>
      <p:ext uri="{BB962C8B-B14F-4D97-AF65-F5344CB8AC3E}">
        <p14:creationId xmlns:p14="http://schemas.microsoft.com/office/powerpoint/2010/main" val="407263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ltLang="nl-NL" sz="4400" dirty="0">
                <a:latin typeface="+mn-lt"/>
              </a:rPr>
              <a:t>Hoe is het </a:t>
            </a:r>
            <a:r>
              <a:rPr lang="nl-NL" altLang="nl-NL" sz="4400" dirty="0" smtClean="0">
                <a:latin typeface="+mn-lt"/>
              </a:rPr>
              <a:t>opgebouwd?</a:t>
            </a:r>
            <a:br>
              <a:rPr lang="nl-NL" altLang="nl-NL" sz="4400" dirty="0" smtClean="0">
                <a:latin typeface="+mn-lt"/>
              </a:rPr>
            </a:br>
            <a:r>
              <a:rPr lang="nl-NL" altLang="nl-NL" sz="4400" dirty="0">
                <a:latin typeface="+mn-lt"/>
              </a:rPr>
              <a:t/>
            </a:r>
            <a:br>
              <a:rPr lang="nl-NL" altLang="nl-NL" sz="4400" dirty="0">
                <a:latin typeface="+mn-lt"/>
              </a:rPr>
            </a:br>
            <a:r>
              <a:rPr lang="nl-NL" altLang="nl-NL" sz="4400" dirty="0" smtClean="0">
                <a:latin typeface="+mn-lt"/>
              </a:rPr>
              <a:t/>
            </a:r>
            <a:br>
              <a:rPr lang="nl-NL" altLang="nl-NL" sz="4400" dirty="0" smtClean="0">
                <a:latin typeface="+mn-lt"/>
              </a:rPr>
            </a:br>
            <a:r>
              <a:rPr lang="nl-NL" altLang="nl-NL" sz="2700" dirty="0">
                <a:latin typeface="+mn-lt"/>
                <a:cs typeface="Tahoma" panose="020B0604030504040204" pitchFamily="34" charset="0"/>
              </a:rPr>
              <a:t>Deel 1: uitgangspositie, startsituatie</a:t>
            </a:r>
            <a:br>
              <a:rPr lang="nl-NL" altLang="nl-NL" sz="2700" dirty="0">
                <a:latin typeface="+mn-lt"/>
                <a:cs typeface="Tahoma" panose="020B0604030504040204" pitchFamily="34" charset="0"/>
              </a:rPr>
            </a:b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Deel </a:t>
            </a:r>
            <a:r>
              <a:rPr lang="nl-NL" altLang="nl-NL" sz="2700" dirty="0">
                <a:latin typeface="+mn-lt"/>
                <a:cs typeface="Tahoma" panose="020B0604030504040204" pitchFamily="34" charset="0"/>
              </a:rPr>
              <a:t>2: rapportage en beoordeling </a:t>
            </a:r>
            <a:br>
              <a:rPr lang="nl-NL" altLang="nl-NL" sz="2700" dirty="0">
                <a:latin typeface="+mn-lt"/>
                <a:cs typeface="Tahoma" panose="020B0604030504040204" pitchFamily="34" charset="0"/>
              </a:rPr>
            </a:b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Deel </a:t>
            </a:r>
            <a:r>
              <a:rPr lang="nl-NL" altLang="nl-NL" sz="2700" dirty="0">
                <a:latin typeface="+mn-lt"/>
                <a:cs typeface="Tahoma" panose="020B0604030504040204" pitchFamily="34" charset="0"/>
              </a:rPr>
              <a:t>3: overlijden  </a:t>
            </a:r>
            <a:br>
              <a:rPr lang="nl-NL" altLang="nl-NL" sz="2700" dirty="0">
                <a:latin typeface="+mn-lt"/>
                <a:cs typeface="Tahoma" panose="020B0604030504040204" pitchFamily="34" charset="0"/>
              </a:rPr>
            </a:br>
            <a:r>
              <a:rPr lang="nl-NL" altLang="nl-NL" sz="2700" dirty="0">
                <a:latin typeface="+mn-lt"/>
              </a:rPr>
              <a:t/>
            </a:r>
            <a:br>
              <a:rPr lang="nl-NL" altLang="nl-NL" sz="2700" dirty="0">
                <a:latin typeface="+mn-lt"/>
              </a:rPr>
            </a:br>
            <a:r>
              <a:rPr lang="nl-NL" altLang="nl-NL" sz="4400" dirty="0" smtClean="0">
                <a:latin typeface="+mn-lt"/>
              </a:rPr>
              <a:t/>
            </a:r>
            <a:br>
              <a:rPr lang="nl-NL" altLang="nl-NL" sz="4400" dirty="0" smtClean="0">
                <a:latin typeface="+mn-lt"/>
              </a:rPr>
            </a:br>
            <a:endParaRPr lang="nl-NL" sz="4400" dirty="0">
              <a:latin typeface="+mn-lt"/>
            </a:endParaRPr>
          </a:p>
        </p:txBody>
      </p:sp>
      <p:pic>
        <p:nvPicPr>
          <p:cNvPr id="3" name="Picture 4" descr="bouwste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626400"/>
            <a:ext cx="152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2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000" y="626400"/>
            <a:ext cx="7565151" cy="555629"/>
          </a:xfrm>
        </p:spPr>
        <p:txBody>
          <a:bodyPr>
            <a:normAutofit fontScale="90000"/>
          </a:bodyPr>
          <a:lstStyle/>
          <a:p>
            <a:r>
              <a:rPr lang="nl-NL" sz="4900" dirty="0" smtClean="0"/>
              <a:t>DEEL 1</a:t>
            </a:r>
            <a:r>
              <a:rPr lang="nl-NL" dirty="0" smtClean="0"/>
              <a:t/>
            </a:r>
            <a:br>
              <a:rPr lang="nl-NL" dirty="0" smtClean="0"/>
            </a:br>
            <a:r>
              <a:rPr lang="nl-NL" dirty="0" smtClean="0"/>
              <a:t/>
            </a:r>
            <a:br>
              <a:rPr lang="nl-NL" dirty="0" smtClean="0"/>
            </a:br>
            <a:r>
              <a:rPr lang="nl-NL" altLang="nl-NL" sz="2700" dirty="0">
                <a:latin typeface="+mn-lt"/>
                <a:cs typeface="Tahoma" panose="020B0604030504040204" pitchFamily="34" charset="0"/>
              </a:rPr>
              <a:t>Na beoordeling dat de stervensfase is aangebroken wordt het </a:t>
            </a:r>
            <a:r>
              <a:rPr lang="nl-NL" altLang="nl-NL" sz="2700" dirty="0" err="1">
                <a:latin typeface="+mn-lt"/>
                <a:cs typeface="Tahoma" panose="020B0604030504040204" pitchFamily="34" charset="0"/>
              </a:rPr>
              <a:t>zorgpad</a:t>
            </a:r>
            <a:r>
              <a:rPr lang="nl-NL" altLang="nl-NL" sz="2700" dirty="0">
                <a:latin typeface="+mn-lt"/>
                <a:cs typeface="Tahoma" panose="020B0604030504040204" pitchFamily="34" charset="0"/>
              </a:rPr>
              <a:t> SF gestart. </a:t>
            </a:r>
            <a:r>
              <a:rPr lang="nl-NL" altLang="nl-NL" sz="2000" b="0" i="1" dirty="0">
                <a:latin typeface="+mn-lt"/>
                <a:cs typeface="Tahoma" panose="020B0604030504040204" pitchFamily="34" charset="0"/>
              </a:rPr>
              <a:t>(meestal na MDO of na de </a:t>
            </a:r>
            <a:r>
              <a:rPr lang="nl-NL" altLang="nl-NL" sz="2000" b="0" i="1" dirty="0" smtClean="0">
                <a:latin typeface="+mn-lt"/>
                <a:cs typeface="Tahoma" panose="020B0604030504040204" pitchFamily="34" charset="0"/>
              </a:rPr>
              <a:t>artsenvisite)</a:t>
            </a:r>
            <a:br>
              <a:rPr lang="nl-NL" altLang="nl-NL" sz="2000" b="0" i="1" dirty="0" smtClean="0">
                <a:latin typeface="+mn-lt"/>
                <a:cs typeface="Tahoma" panose="020B0604030504040204" pitchFamily="34" charset="0"/>
              </a:rPr>
            </a:br>
            <a:r>
              <a:rPr lang="nl-NL" altLang="nl-NL" sz="2000" b="0" i="1" dirty="0" smtClean="0">
                <a:latin typeface="+mn-lt"/>
                <a:cs typeface="Tahoma" panose="020B0604030504040204" pitchFamily="34" charset="0"/>
              </a:rPr>
              <a:t/>
            </a:r>
            <a:br>
              <a:rPr lang="nl-NL" altLang="nl-NL" sz="2000" b="0" i="1" dirty="0" smtClean="0">
                <a:latin typeface="+mn-lt"/>
                <a:cs typeface="Tahoma" panose="020B0604030504040204" pitchFamily="34" charset="0"/>
              </a:rPr>
            </a:br>
            <a:r>
              <a:rPr lang="nl-NL" altLang="nl-NL" sz="2700" dirty="0" smtClean="0">
                <a:latin typeface="+mn-lt"/>
                <a:cs typeface="Tahoma" panose="020B0604030504040204" pitchFamily="34" charset="0"/>
              </a:rPr>
              <a:t>Familie </a:t>
            </a:r>
            <a:r>
              <a:rPr lang="nl-NL" altLang="nl-NL" sz="2000" b="0" i="1" dirty="0">
                <a:latin typeface="+mn-lt"/>
                <a:cs typeface="Tahoma" panose="020B0604030504040204" pitchFamily="34" charset="0"/>
              </a:rPr>
              <a:t>(en/of) </a:t>
            </a:r>
            <a:r>
              <a:rPr lang="nl-NL" altLang="nl-NL" sz="2700" dirty="0">
                <a:latin typeface="+mn-lt"/>
                <a:cs typeface="Tahoma" panose="020B0604030504040204" pitchFamily="34" charset="0"/>
              </a:rPr>
              <a:t>patiënt wordt ingelicht </a:t>
            </a:r>
            <a:r>
              <a:rPr lang="nl-NL" altLang="nl-NL" sz="2700" dirty="0" smtClean="0">
                <a:latin typeface="+mn-lt"/>
                <a:cs typeface="Tahoma" panose="020B0604030504040204" pitchFamily="34" charset="0"/>
              </a:rPr>
              <a:t>door de arts dat </a:t>
            </a:r>
            <a:r>
              <a:rPr lang="nl-NL" altLang="nl-NL" sz="2700" dirty="0">
                <a:latin typeface="+mn-lt"/>
                <a:cs typeface="Tahoma" panose="020B0604030504040204" pitchFamily="34" charset="0"/>
              </a:rPr>
              <a:t>begonnen wordt met het </a:t>
            </a:r>
            <a:r>
              <a:rPr lang="nl-NL" altLang="nl-NL" sz="2700" dirty="0" err="1">
                <a:latin typeface="+mn-lt"/>
                <a:cs typeface="Tahoma" panose="020B0604030504040204" pitchFamily="34" charset="0"/>
              </a:rPr>
              <a:t>zorgpad</a:t>
            </a:r>
            <a:r>
              <a:rPr lang="nl-NL" altLang="nl-NL" sz="2700" dirty="0">
                <a:latin typeface="+mn-lt"/>
                <a:cs typeface="Tahoma" panose="020B0604030504040204" pitchFamily="34" charset="0"/>
              </a:rPr>
              <a:t> stervensfase. </a:t>
            </a:r>
            <a:br>
              <a:rPr lang="nl-NL" altLang="nl-NL" sz="2700" dirty="0">
                <a:latin typeface="+mn-lt"/>
                <a:cs typeface="Tahoma" panose="020B0604030504040204" pitchFamily="34" charset="0"/>
              </a:rPr>
            </a:b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Met hem/haar wordt de code beperking (D) besproken en overlegd welke </a:t>
            </a:r>
            <a:r>
              <a:rPr lang="nl-NL" altLang="nl-NL" sz="2700" dirty="0">
                <a:latin typeface="+mn-lt"/>
                <a:cs typeface="Tahoma" panose="020B0604030504040204" pitchFamily="34" charset="0"/>
              </a:rPr>
              <a:t>medicatie </a:t>
            </a:r>
            <a:r>
              <a:rPr lang="nl-NL" altLang="nl-NL" sz="2700" dirty="0" smtClean="0">
                <a:latin typeface="+mn-lt"/>
                <a:cs typeface="Tahoma" panose="020B0604030504040204" pitchFamily="34" charset="0"/>
              </a:rPr>
              <a:t>gestopt kan worden.</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Het belang van eerdere gesprekken over </a:t>
            </a:r>
            <a:r>
              <a:rPr lang="nl-NL" altLang="nl-NL" sz="2700" dirty="0">
                <a:latin typeface="+mn-lt"/>
                <a:cs typeface="Tahoma" panose="020B0604030504040204" pitchFamily="34" charset="0"/>
              </a:rPr>
              <a:t>laatste </a:t>
            </a:r>
            <a:r>
              <a:rPr lang="nl-NL" altLang="nl-NL" sz="2700" dirty="0" smtClean="0">
                <a:latin typeface="+mn-lt"/>
                <a:cs typeface="Tahoma" panose="020B0604030504040204" pitchFamily="34" charset="0"/>
              </a:rPr>
              <a:t>fase geeft een meerwaarde. (palliatief team en/of huisarts)  </a:t>
            </a:r>
            <a:r>
              <a:rPr lang="nl-NL" altLang="nl-NL" sz="2700" dirty="0">
                <a:latin typeface="+mn-lt"/>
                <a:cs typeface="Tahoma" panose="020B0604030504040204" pitchFamily="34" charset="0"/>
              </a:rPr>
              <a:t/>
            </a:r>
            <a:br>
              <a:rPr lang="nl-NL" altLang="nl-NL" sz="2700" dirty="0">
                <a:latin typeface="+mn-lt"/>
                <a:cs typeface="Tahoma" panose="020B0604030504040204" pitchFamily="34" charset="0"/>
              </a:rPr>
            </a:b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De verpleegkundige start daarna deel 1 op en bespreekt de vragen zo mogelijk samen met familie/patiënt.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De </a:t>
            </a:r>
            <a:r>
              <a:rPr lang="nl-NL" altLang="nl-NL" sz="2700" dirty="0">
                <a:latin typeface="+mn-lt"/>
                <a:cs typeface="Tahoma" panose="020B0604030504040204" pitchFamily="34" charset="0"/>
              </a:rPr>
              <a:t>reguliere verpleegkundige rapportage </a:t>
            </a:r>
            <a:r>
              <a:rPr lang="nl-NL" altLang="nl-NL" sz="2700" dirty="0" smtClean="0">
                <a:latin typeface="+mn-lt"/>
                <a:cs typeface="Tahoma" panose="020B0604030504040204" pitchFamily="34" charset="0"/>
              </a:rPr>
              <a:t>stopt.</a:t>
            </a:r>
            <a:endParaRPr lang="nl-NL" sz="2700" dirty="0">
              <a:latin typeface="+mn-lt"/>
            </a:endParaRPr>
          </a:p>
        </p:txBody>
      </p:sp>
    </p:spTree>
    <p:extLst>
      <p:ext uri="{BB962C8B-B14F-4D97-AF65-F5344CB8AC3E}">
        <p14:creationId xmlns:p14="http://schemas.microsoft.com/office/powerpoint/2010/main" val="154033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000" y="626401"/>
            <a:ext cx="7490810" cy="615102"/>
          </a:xfrm>
        </p:spPr>
        <p:txBody>
          <a:bodyPr>
            <a:normAutofit fontScale="90000"/>
          </a:bodyPr>
          <a:lstStyle/>
          <a:p>
            <a:r>
              <a:rPr lang="nl-NL" sz="4400" dirty="0" smtClean="0"/>
              <a:t>DEEL 2</a:t>
            </a:r>
            <a:br>
              <a:rPr lang="nl-NL" sz="4400" dirty="0" smtClean="0"/>
            </a:br>
            <a:r>
              <a:rPr lang="nl-NL" sz="4400" dirty="0"/>
              <a:t/>
            </a:r>
            <a:br>
              <a:rPr lang="nl-NL" sz="4400" dirty="0"/>
            </a:br>
            <a:r>
              <a:rPr lang="nl-NL" altLang="nl-NL" sz="2700" dirty="0" smtClean="0">
                <a:latin typeface="+mn-lt"/>
                <a:cs typeface="Tahoma" panose="020B0604030504040204" pitchFamily="34" charset="0"/>
              </a:rPr>
              <a:t>In </a:t>
            </a:r>
            <a:r>
              <a:rPr lang="nl-NL" altLang="nl-NL" sz="2700" dirty="0">
                <a:latin typeface="+mn-lt"/>
                <a:cs typeface="Tahoma" panose="020B0604030504040204" pitchFamily="34" charset="0"/>
              </a:rPr>
              <a:t>deel 2, de rapportage, is </a:t>
            </a:r>
            <a:r>
              <a:rPr lang="nl-NL" altLang="nl-NL" sz="2700" dirty="0" smtClean="0">
                <a:latin typeface="+mn-lt"/>
                <a:cs typeface="Tahoma" panose="020B0604030504040204" pitchFamily="34" charset="0"/>
              </a:rPr>
              <a:t>er een </a:t>
            </a:r>
            <a:r>
              <a:rPr lang="nl-NL" altLang="nl-NL" sz="2700" dirty="0">
                <a:latin typeface="+mn-lt"/>
                <a:cs typeface="Tahoma" panose="020B0604030504040204" pitchFamily="34" charset="0"/>
              </a:rPr>
              <a:t>beoordeling te volgen met betrekking tot symptoomlast (pijnscore, </a:t>
            </a:r>
            <a:r>
              <a:rPr lang="nl-NL" altLang="nl-NL" sz="2700" dirty="0" smtClean="0">
                <a:latin typeface="+mn-lt"/>
                <a:cs typeface="Tahoma" panose="020B0604030504040204" pitchFamily="34" charset="0"/>
              </a:rPr>
              <a:t>mictie, verzorging). </a:t>
            </a:r>
            <a:br>
              <a:rPr lang="nl-NL" altLang="nl-NL" sz="2700" dirty="0" smtClean="0">
                <a:latin typeface="+mn-lt"/>
                <a:cs typeface="Tahoma" panose="020B0604030504040204" pitchFamily="34" charset="0"/>
              </a:rPr>
            </a:br>
            <a:r>
              <a:rPr lang="nl-NL" altLang="nl-NL" sz="2700" dirty="0">
                <a:latin typeface="+mn-lt"/>
                <a:cs typeface="Tahoma" panose="020B0604030504040204" pitchFamily="34" charset="0"/>
              </a:rPr>
              <a:t/>
            </a:r>
            <a:br>
              <a:rPr lang="nl-NL" altLang="nl-NL" sz="2700" dirty="0">
                <a:latin typeface="+mn-lt"/>
                <a:cs typeface="Tahoma" panose="020B0604030504040204" pitchFamily="34" charset="0"/>
              </a:rPr>
            </a:br>
            <a:r>
              <a:rPr lang="nl-NL" altLang="nl-NL" sz="2700" dirty="0" smtClean="0">
                <a:latin typeface="+mn-lt"/>
                <a:cs typeface="Tahoma" panose="020B0604030504040204" pitchFamily="34" charset="0"/>
              </a:rPr>
              <a:t>Ook </a:t>
            </a:r>
            <a:r>
              <a:rPr lang="nl-NL" altLang="nl-NL" sz="2700" dirty="0">
                <a:latin typeface="+mn-lt"/>
                <a:cs typeface="Tahoma" panose="020B0604030504040204" pitchFamily="34" charset="0"/>
              </a:rPr>
              <a:t>op gebied van psychosociale en existentiële problematiek  wordt gescreend.   </a:t>
            </a:r>
            <a:br>
              <a:rPr lang="nl-NL" altLang="nl-NL" sz="2700" dirty="0">
                <a:latin typeface="+mn-lt"/>
                <a:cs typeface="Tahoma" panose="020B0604030504040204" pitchFamily="34" charset="0"/>
              </a:rPr>
            </a:b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De </a:t>
            </a:r>
            <a:r>
              <a:rPr lang="nl-NL" altLang="nl-NL" sz="2700" dirty="0">
                <a:latin typeface="+mn-lt"/>
                <a:cs typeface="Tahoma" panose="020B0604030504040204" pitchFamily="34" charset="0"/>
              </a:rPr>
              <a:t>beoordeling wordt een aantal keren per dag herhaald. </a:t>
            </a:r>
            <a:r>
              <a:rPr lang="nl-NL" altLang="nl-NL" sz="2700" dirty="0" smtClean="0">
                <a:latin typeface="+mn-lt"/>
                <a:cs typeface="Tahoma" panose="020B0604030504040204" pitchFamily="34" charset="0"/>
              </a:rPr>
              <a:t> </a:t>
            </a:r>
            <a:r>
              <a:rPr lang="nl-NL" altLang="nl-NL" sz="2700" dirty="0">
                <a:latin typeface="+mn-lt"/>
                <a:cs typeface="Tahoma" panose="020B0604030504040204" pitchFamily="34" charset="0"/>
              </a:rPr>
              <a:t>B= behaald </a:t>
            </a: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A=anders</a:t>
            </a:r>
            <a:r>
              <a:rPr lang="nl-NL" altLang="nl-NL" sz="2700" dirty="0">
                <a:latin typeface="+mn-lt"/>
                <a:cs typeface="Tahoma" panose="020B0604030504040204" pitchFamily="34" charset="0"/>
              </a:rPr>
              <a:t>. </a:t>
            </a: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Bij </a:t>
            </a:r>
            <a:r>
              <a:rPr lang="nl-NL" altLang="nl-NL" sz="2700" dirty="0">
                <a:latin typeface="+mn-lt"/>
                <a:cs typeface="Tahoma" panose="020B0604030504040204" pitchFamily="34" charset="0"/>
              </a:rPr>
              <a:t>“anders” kan direct gehandeld </a:t>
            </a:r>
            <a:r>
              <a:rPr lang="nl-NL" altLang="nl-NL" sz="2700" dirty="0" smtClean="0">
                <a:latin typeface="+mn-lt"/>
                <a:cs typeface="Tahoma" panose="020B0604030504040204" pitchFamily="34" charset="0"/>
              </a:rPr>
              <a:t>worden.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Bij iedere verpleegkundige dienst wordt gerapporteerd.</a:t>
            </a:r>
            <a:br>
              <a:rPr lang="nl-NL" altLang="nl-NL" sz="2700" dirty="0" smtClean="0">
                <a:latin typeface="+mn-lt"/>
                <a:cs typeface="Tahoma" panose="020B0604030504040204" pitchFamily="34" charset="0"/>
              </a:rPr>
            </a:br>
            <a:r>
              <a:rPr lang="nl-NL" altLang="nl-NL" sz="2700" dirty="0" smtClean="0">
                <a:latin typeface="+mn-lt"/>
                <a:cs typeface="Tahoma" panose="020B0604030504040204" pitchFamily="34" charset="0"/>
              </a:rPr>
              <a:t> </a:t>
            </a:r>
            <a:r>
              <a:rPr lang="nl-NL" altLang="nl-NL" sz="2700" dirty="0">
                <a:latin typeface="+mn-lt"/>
                <a:cs typeface="Tahoma" panose="020B0604030504040204" pitchFamily="34" charset="0"/>
              </a:rPr>
              <a:t/>
            </a:r>
            <a:br>
              <a:rPr lang="nl-NL" altLang="nl-NL" sz="2700" dirty="0">
                <a:latin typeface="+mn-lt"/>
                <a:cs typeface="Tahoma" panose="020B0604030504040204" pitchFamily="34" charset="0"/>
              </a:rPr>
            </a:br>
            <a:endParaRPr lang="nl-NL" sz="2700" dirty="0">
              <a:latin typeface="+mn-lt"/>
            </a:endParaRPr>
          </a:p>
        </p:txBody>
      </p:sp>
    </p:spTree>
    <p:extLst>
      <p:ext uri="{BB962C8B-B14F-4D97-AF65-F5344CB8AC3E}">
        <p14:creationId xmlns:p14="http://schemas.microsoft.com/office/powerpoint/2010/main" val="150063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8000" y="626401"/>
            <a:ext cx="7565151" cy="577932"/>
          </a:xfrm>
        </p:spPr>
        <p:txBody>
          <a:bodyPr>
            <a:normAutofit fontScale="90000"/>
          </a:bodyPr>
          <a:lstStyle/>
          <a:p>
            <a:r>
              <a:rPr lang="nl-NL" sz="4400" dirty="0" smtClean="0"/>
              <a:t>DEEL 3</a:t>
            </a:r>
            <a:br>
              <a:rPr lang="nl-NL" sz="4400" dirty="0" smtClean="0"/>
            </a:br>
            <a:r>
              <a:rPr lang="nl-NL" sz="4400" dirty="0" smtClean="0"/>
              <a:t/>
            </a:r>
            <a:br>
              <a:rPr lang="nl-NL" sz="4400" dirty="0" smtClean="0"/>
            </a:br>
            <a:r>
              <a:rPr lang="nl-NL" sz="2400" dirty="0" smtClean="0"/>
              <a:t>Als een patiënt toch nog naar huis/ hospice gaat wordt er een kopie van het </a:t>
            </a:r>
            <a:r>
              <a:rPr lang="nl-NL" sz="2400" dirty="0" err="1" smtClean="0"/>
              <a:t>zorgpad</a:t>
            </a:r>
            <a:r>
              <a:rPr lang="nl-NL" sz="2400" dirty="0" smtClean="0"/>
              <a:t> stervensfase meegegeven.  </a:t>
            </a:r>
            <a:br>
              <a:rPr lang="nl-NL" sz="2400" dirty="0" smtClean="0"/>
            </a:br>
            <a:r>
              <a:rPr lang="nl-NL" sz="2400" dirty="0" smtClean="0"/>
              <a:t/>
            </a:r>
            <a:br>
              <a:rPr lang="nl-NL" sz="2400" dirty="0" smtClean="0"/>
            </a:br>
            <a:r>
              <a:rPr lang="nl-NL" sz="2400" dirty="0" smtClean="0"/>
              <a:t>Als een patiënt is overleden wordt hiervan melding gemaakt naar de geestelijk verzorger.</a:t>
            </a:r>
            <a:br>
              <a:rPr lang="nl-NL" sz="2400" dirty="0" smtClean="0"/>
            </a:br>
            <a:r>
              <a:rPr lang="nl-NL" sz="2400" dirty="0" smtClean="0"/>
              <a:t/>
            </a:r>
            <a:br>
              <a:rPr lang="nl-NL" sz="2400" dirty="0" smtClean="0"/>
            </a:br>
            <a:r>
              <a:rPr lang="nl-NL" sz="2400" dirty="0" smtClean="0"/>
              <a:t>Zij zorgt voor een condoleancekaart die naar familie/ nabestaanden gestuurd wordt met een uitnodiging </a:t>
            </a:r>
            <a:br>
              <a:rPr lang="nl-NL" sz="2400" dirty="0" smtClean="0"/>
            </a:br>
            <a:r>
              <a:rPr lang="nl-NL" sz="2400" dirty="0" smtClean="0"/>
              <a:t>voor de gedenkdag in november.</a:t>
            </a:r>
            <a:br>
              <a:rPr lang="nl-NL" sz="2400" dirty="0" smtClean="0"/>
            </a:br>
            <a:r>
              <a:rPr lang="nl-NL" sz="2400" dirty="0" smtClean="0"/>
              <a:t/>
            </a:r>
            <a:br>
              <a:rPr lang="nl-NL" sz="2400" dirty="0" smtClean="0"/>
            </a:br>
            <a:r>
              <a:rPr lang="nl-NL" sz="2400" dirty="0"/>
              <a:t/>
            </a:r>
            <a:br>
              <a:rPr lang="nl-NL" sz="2400" dirty="0"/>
            </a:br>
            <a:r>
              <a:rPr lang="nl-NL" sz="2400" dirty="0" smtClean="0"/>
              <a:t>    </a:t>
            </a:r>
            <a:endParaRPr lang="nl-NL" sz="4400"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259" y="3029225"/>
            <a:ext cx="1775534" cy="3154073"/>
          </a:xfrm>
          <a:prstGeom prst="rect">
            <a:avLst/>
          </a:prstGeom>
        </p:spPr>
      </p:pic>
    </p:spTree>
    <p:extLst>
      <p:ext uri="{BB962C8B-B14F-4D97-AF65-F5344CB8AC3E}">
        <p14:creationId xmlns:p14="http://schemas.microsoft.com/office/powerpoint/2010/main" val="3000375829"/>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nieuwe huisstijl WZA_ALG.pptx" id="{54FD517B-E89E-4E99-B3AE-B1AD5845A1D0}" vid="{17137DC5-1521-4CCB-B520-DACAFD4F7041}"/>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nieuwe huisstijl WZA_ALG.pptx" id="{54FD517B-E89E-4E99-B3AE-B1AD5845A1D0}" vid="{EA706142-8844-4474-BDA9-4C18257E41F8}"/>
    </a:ext>
  </a:ext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nieuwe huisstijl WZA_ALG.pptx" id="{54FD517B-E89E-4E99-B3AE-B1AD5845A1D0}" vid="{1CA4FE5E-39C6-4F3F-B282-FD1494046673}"/>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8CFB569E81CF4E838F68A78F03B113" ma:contentTypeVersion="0" ma:contentTypeDescription="Een nieuw document maken." ma:contentTypeScope="" ma:versionID="1768621f323db60663806f108e3b2bf4">
  <xsd:schema xmlns:xsd="http://www.w3.org/2001/XMLSchema" xmlns:xs="http://www.w3.org/2001/XMLSchema" xmlns:p="http://schemas.microsoft.com/office/2006/metadata/properties" targetNamespace="http://schemas.microsoft.com/office/2006/metadata/properties" ma:root="true" ma:fieldsID="a17e5968c79d9fe2fc9f8835eee23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4639A3-7A5A-43FA-B579-6863BC772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B50AE45-2962-4A00-8B1E-5EFDFD0AB2C1}">
  <ds:schemaRefs>
    <ds:schemaRef ds:uri="http://schemas.microsoft.com/sharepoint/v3/contenttype/forms"/>
  </ds:schemaRefs>
</ds:datastoreItem>
</file>

<file path=customXml/itemProps3.xml><?xml version="1.0" encoding="utf-8"?>
<ds:datastoreItem xmlns:ds="http://schemas.openxmlformats.org/officeDocument/2006/customXml" ds:itemID="{7404DD61-E114-4ED5-A7F4-F0C92D059D1F}">
  <ds:schemaRef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Huisstijl WZA_ALG</Template>
  <TotalTime>70</TotalTime>
  <Words>51</Words>
  <Application>Microsoft Office PowerPoint</Application>
  <PresentationFormat>Diavoorstelling (4:3)</PresentationFormat>
  <Paragraphs>11</Paragraphs>
  <Slides>10</Slides>
  <Notes>0</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10</vt:i4>
      </vt:variant>
    </vt:vector>
  </HeadingPairs>
  <TitlesOfParts>
    <vt:vector size="20" baseType="lpstr">
      <vt:lpstr>Arial</vt:lpstr>
      <vt:lpstr>Calibri</vt:lpstr>
      <vt:lpstr>Calibri</vt:lpstr>
      <vt:lpstr>Calibri Light</vt:lpstr>
      <vt:lpstr>Cambria</vt:lpstr>
      <vt:lpstr>Courier New</vt:lpstr>
      <vt:lpstr>Tahoma</vt:lpstr>
      <vt:lpstr>Office-thema</vt:lpstr>
      <vt:lpstr>Aangepast ontwerp</vt:lpstr>
      <vt:lpstr>1_Aangepast ontwerp</vt:lpstr>
      <vt:lpstr>           ZORGPAD Stervensfase       een optimale kwaliteit van leven in de stervensfase </vt:lpstr>
      <vt:lpstr>Breng jij mij weg tot aan de brug….  door Toine Lacet       Breng jij mij weg tot aan de brug? Ik ben zo bang om daar alleen te staan Als we daar zijn, ga dan niet direct terug Maar wacht totdat ik overga. En zwaai me na. Dan voel ik mij heel veilig en vertrouwd.        </vt:lpstr>
      <vt:lpstr>                HET DOEL  VAN HET ZORGPAD STERVENSFASE   Optimale kwaliteit van zorg voor stervenden en    hun naasten  Optimale kwaliteit van leven in stervensfase   Nevendoelen -  Optimale multidisciplinaire samenwerking rond vaststellen       stervensfase -  Bewustzijn van en vertrouwdheid met het stervensproces -  Optimale communicatie met de naasten -  Vastleggen van de juiste zorg die al wordt gegeven -  Evaluatie/verbeteren van de zorg    </vt:lpstr>
      <vt:lpstr>Kwaliteit begint met markeren   Wanneer spreek je van terminale zorg?  Wanneer bereikt iemand  de terminale fase?  Waar wil de patiënt sterven?  Wie moet er gewaarschuwd worden?  Wat moet er geregeld worden?   </vt:lpstr>
      <vt:lpstr>Wat is het  ZORGPAD STERVENSFASE?   * patiëntendossier  *    checklist  *           een evaluatie-instrument </vt:lpstr>
      <vt:lpstr>Hoe is het opgebouwd?   Deel 1: uitgangspositie, startsituatie   Deel 2: rapportage en beoordeling    Deel 3: overlijden     </vt:lpstr>
      <vt:lpstr>DEEL 1  Na beoordeling dat de stervensfase is aangebroken wordt het zorgpad SF gestart. (meestal na MDO of na de artsenvisite)  Familie (en/of) patiënt wordt ingelicht door de arts dat begonnen wordt met het zorgpad stervensfase.   Met hem/haar wordt de code beperking (D) besproken en overlegd welke medicatie gestopt kan worden. Het belang van eerdere gesprekken over laatste fase geeft een meerwaarde. (palliatief team en/of huisarts)    De verpleegkundige start daarna deel 1 op en bespreekt de vragen zo mogelijk samen met familie/patiënt.  De reguliere verpleegkundige rapportage stopt.</vt:lpstr>
      <vt:lpstr>DEEL 2  In deel 2, de rapportage, is er een beoordeling te volgen met betrekking tot symptoomlast (pijnscore, mictie, verzorging).   Ook op gebied van psychosociale en existentiële problematiek  wordt gescreend.     De beoordeling wordt een aantal keren per dag herhaald.  B= behaald  A=anders.  Bij “anders” kan direct gehandeld worden.    Bij iedere verpleegkundige dienst wordt gerapporteerd.   </vt:lpstr>
      <vt:lpstr>DEEL 3  Als een patiënt toch nog naar huis/ hospice gaat wordt er een kopie van het zorgpad stervensfase meegegeven.    Als een patiënt is overleden wordt hiervan melding gemaakt naar de geestelijk verzorger.  Zij zorgt voor een condoleancekaart die naar familie/ nabestaanden gestuurd wordt met een uitnodiging  voor de gedenkdag in november.       </vt:lpstr>
      <vt:lpstr>Breng jij mij weg tot aan de brug en ga dan niet alleen terug. Zwaai jij mij na als ik er over ga? Een heel klein duwtje in mijn rug is alles wat ik nog verlang van jou.  Dank voor je liefde en je trouw. Ik ga nu gauw, want het begin is reeds in zicht…. Ik voel de warmte van het licht. </vt:lpstr>
    </vt:vector>
  </TitlesOfParts>
  <Company>Wilhelmina Ziekenhuis Assen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ZORGPAD Stervensfase       een optimale kwaliteit van leven in de stervensfase</dc:title>
  <dc:creator>Kruijf Petra de</dc:creator>
  <cp:lastModifiedBy>Bos Mirjam</cp:lastModifiedBy>
  <cp:revision>10</cp:revision>
  <dcterms:created xsi:type="dcterms:W3CDTF">2017-04-18T12:32:36Z</dcterms:created>
  <dcterms:modified xsi:type="dcterms:W3CDTF">2017-05-24T07:51:58Z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0x010100888CFB569E81CF4E838F68A78F03B113</vt:lpwstr>
  </property>
</Properties>
</file>