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handoutMasterIdLst>
    <p:handoutMasterId r:id="rId32"/>
  </p:handoutMasterIdLst>
  <p:sldIdLst>
    <p:sldId id="308" r:id="rId5"/>
    <p:sldId id="258" r:id="rId6"/>
    <p:sldId id="273" r:id="rId7"/>
    <p:sldId id="304" r:id="rId8"/>
    <p:sldId id="307" r:id="rId9"/>
    <p:sldId id="275" r:id="rId10"/>
    <p:sldId id="274" r:id="rId11"/>
    <p:sldId id="261" r:id="rId12"/>
    <p:sldId id="263" r:id="rId13"/>
    <p:sldId id="264" r:id="rId14"/>
    <p:sldId id="271" r:id="rId15"/>
    <p:sldId id="298" r:id="rId16"/>
    <p:sldId id="265" r:id="rId17"/>
    <p:sldId id="277" r:id="rId18"/>
    <p:sldId id="266" r:id="rId19"/>
    <p:sldId id="299" r:id="rId20"/>
    <p:sldId id="303" r:id="rId21"/>
    <p:sldId id="278" r:id="rId22"/>
    <p:sldId id="272" r:id="rId23"/>
    <p:sldId id="300" r:id="rId24"/>
    <p:sldId id="301" r:id="rId25"/>
    <p:sldId id="268" r:id="rId26"/>
    <p:sldId id="269" r:id="rId27"/>
    <p:sldId id="270" r:id="rId28"/>
    <p:sldId id="294" r:id="rId29"/>
    <p:sldId id="302" r:id="rId30"/>
  </p:sldIdLst>
  <p:sldSz cx="9144000" cy="6858000" type="screen4x3"/>
  <p:notesSz cx="6858000" cy="17526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ke van de Vegte" initials="AvdV" lastIdx="1" clrIdx="0">
    <p:extLst>
      <p:ext uri="{19B8F6BF-5375-455C-9EA6-DF929625EA0E}">
        <p15:presenceInfo xmlns:p15="http://schemas.microsoft.com/office/powerpoint/2012/main" userId="S-1-5-21-449839047-1208861870-363802428-34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2" end="3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6D8C"/>
    <a:srgbClr val="41C4ED"/>
    <a:srgbClr val="E784B2"/>
    <a:srgbClr val="D90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4BFAF-47E2-4FFB-8DB5-68EB1F22B883}" v="5" dt="2023-09-21T11:32:00.984"/>
    <p1510:client id="{1877663B-7741-1F64-68BF-2A7A46D05D7A}" v="6" dt="2023-09-27T10:16:15.644"/>
    <p1510:client id="{780AE45E-DFC2-9138-A687-8F38873C304D}" v="3" dt="2023-09-21T11:20:50.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74473" autoAdjust="0"/>
  </p:normalViewPr>
  <p:slideViewPr>
    <p:cSldViewPr snapToGrid="0">
      <p:cViewPr varScale="1">
        <p:scale>
          <a:sx n="50" d="100"/>
          <a:sy n="50" d="100"/>
        </p:scale>
        <p:origin x="1736" y="24"/>
      </p:cViewPr>
      <p:guideLst>
        <p:guide orient="horz" pos="2160"/>
        <p:guide pos="2880"/>
      </p:guideLst>
    </p:cSldViewPr>
  </p:slideViewPr>
  <p:notesTextViewPr>
    <p:cViewPr>
      <p:scale>
        <a:sx n="100" d="100"/>
        <a:sy n="100" d="100"/>
      </p:scale>
      <p:origin x="0" y="0"/>
    </p:cViewPr>
  </p:notesTextViewPr>
  <p:notesViewPr>
    <p:cSldViewPr snapToGrid="0">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ke van de Vegte" userId="S::a.vandevegte@iknl.nl::bd4a6814-9f37-40fa-a9f3-1ed2d4ee651c" providerId="AD" clId="Web-{1877663B-7741-1F64-68BF-2A7A46D05D7A}"/>
    <pc:docChg chg="modSld">
      <pc:chgData name="Anke van de Vegte" userId="S::a.vandevegte@iknl.nl::bd4a6814-9f37-40fa-a9f3-1ed2d4ee651c" providerId="AD" clId="Web-{1877663B-7741-1F64-68BF-2A7A46D05D7A}" dt="2023-09-27T10:16:15.410" v="4" actId="1076"/>
      <pc:docMkLst>
        <pc:docMk/>
      </pc:docMkLst>
      <pc:sldChg chg="modSp">
        <pc:chgData name="Anke van de Vegte" userId="S::a.vandevegte@iknl.nl::bd4a6814-9f37-40fa-a9f3-1ed2d4ee651c" providerId="AD" clId="Web-{1877663B-7741-1F64-68BF-2A7A46D05D7A}" dt="2023-09-27T10:16:15.410" v="4" actId="1076"/>
        <pc:sldMkLst>
          <pc:docMk/>
          <pc:sldMk cId="1329146459" sldId="308"/>
        </pc:sldMkLst>
        <pc:spChg chg="mod">
          <ac:chgData name="Anke van de Vegte" userId="S::a.vandevegte@iknl.nl::bd4a6814-9f37-40fa-a9f3-1ed2d4ee651c" providerId="AD" clId="Web-{1877663B-7741-1F64-68BF-2A7A46D05D7A}" dt="2023-09-27T10:16:13.894" v="3" actId="20577"/>
          <ac:spMkLst>
            <pc:docMk/>
            <pc:sldMk cId="1329146459" sldId="308"/>
            <ac:spMk id="3" creationId="{D49FB812-FFAE-402D-B68A-CEA8F0D4D07F}"/>
          </ac:spMkLst>
        </pc:spChg>
        <pc:picChg chg="mod">
          <ac:chgData name="Anke van de Vegte" userId="S::a.vandevegte@iknl.nl::bd4a6814-9f37-40fa-a9f3-1ed2d4ee651c" providerId="AD" clId="Web-{1877663B-7741-1F64-68BF-2A7A46D05D7A}" dt="2023-09-27T10:16:15.410" v="4" actId="1076"/>
          <ac:picMkLst>
            <pc:docMk/>
            <pc:sldMk cId="1329146459" sldId="308"/>
            <ac:picMk id="5" creationId="{050FE04F-0724-4C43-B275-DAB4D7426C42}"/>
          </ac:picMkLst>
        </pc:picChg>
      </pc:sldChg>
    </pc:docChg>
  </pc:docChgLst>
  <pc:docChgLst>
    <pc:chgData name="Anke van de Vegte" userId="S::a.vandevegte@iknl.nl::bd4a6814-9f37-40fa-a9f3-1ed2d4ee651c" providerId="AD" clId="Web-{780AE45E-DFC2-9138-A687-8F38873C304D}"/>
    <pc:docChg chg="modSld">
      <pc:chgData name="Anke van de Vegte" userId="S::a.vandevegte@iknl.nl::bd4a6814-9f37-40fa-a9f3-1ed2d4ee651c" providerId="AD" clId="Web-{780AE45E-DFC2-9138-A687-8F38873C304D}" dt="2023-09-21T11:21:19.696" v="7"/>
      <pc:docMkLst>
        <pc:docMk/>
      </pc:docMkLst>
      <pc:sldChg chg="addSp delSp modSp modNotes">
        <pc:chgData name="Anke van de Vegte" userId="S::a.vandevegte@iknl.nl::bd4a6814-9f37-40fa-a9f3-1ed2d4ee651c" providerId="AD" clId="Web-{780AE45E-DFC2-9138-A687-8F38873C304D}" dt="2023-09-21T11:21:19.696" v="7"/>
        <pc:sldMkLst>
          <pc:docMk/>
          <pc:sldMk cId="1329146459" sldId="308"/>
        </pc:sldMkLst>
        <pc:spChg chg="add del mod">
          <ac:chgData name="Anke van de Vegte" userId="S::a.vandevegte@iknl.nl::bd4a6814-9f37-40fa-a9f3-1ed2d4ee651c" providerId="AD" clId="Web-{780AE45E-DFC2-9138-A687-8F38873C304D}" dt="2023-09-21T11:20:50.477" v="3"/>
          <ac:spMkLst>
            <pc:docMk/>
            <pc:sldMk cId="1329146459" sldId="308"/>
            <ac:spMk id="6" creationId="{B4BB8644-E6D9-374F-285D-5C0C36FB2A90}"/>
          </ac:spMkLst>
        </pc:spChg>
      </pc:sldChg>
    </pc:docChg>
  </pc:docChgLst>
  <pc:docChgLst>
    <pc:chgData name="Anke van de Vegte" userId="bd4a6814-9f37-40fa-a9f3-1ed2d4ee651c" providerId="ADAL" clId="{0234BFAF-47E2-4FFB-8DB5-68EB1F22B883}"/>
    <pc:docChg chg="custSel delSld modSld">
      <pc:chgData name="Anke van de Vegte" userId="bd4a6814-9f37-40fa-a9f3-1ed2d4ee651c" providerId="ADAL" clId="{0234BFAF-47E2-4FFB-8DB5-68EB1F22B883}" dt="2023-09-21T11:33:42.877" v="378" actId="20577"/>
      <pc:docMkLst>
        <pc:docMk/>
      </pc:docMkLst>
      <pc:sldChg chg="modSp mod">
        <pc:chgData name="Anke van de Vegte" userId="bd4a6814-9f37-40fa-a9f3-1ed2d4ee651c" providerId="ADAL" clId="{0234BFAF-47E2-4FFB-8DB5-68EB1F22B883}" dt="2023-09-21T11:22:57.845" v="1" actId="6549"/>
        <pc:sldMkLst>
          <pc:docMk/>
          <pc:sldMk cId="2522728567" sldId="258"/>
        </pc:sldMkLst>
        <pc:spChg chg="mod">
          <ac:chgData name="Anke van de Vegte" userId="bd4a6814-9f37-40fa-a9f3-1ed2d4ee651c" providerId="ADAL" clId="{0234BFAF-47E2-4FFB-8DB5-68EB1F22B883}" dt="2023-09-21T11:22:57.845" v="1" actId="6549"/>
          <ac:spMkLst>
            <pc:docMk/>
            <pc:sldMk cId="2522728567" sldId="258"/>
            <ac:spMk id="8" creationId="{00000000-0000-0000-0000-000000000000}"/>
          </ac:spMkLst>
        </pc:spChg>
      </pc:sldChg>
      <pc:sldChg chg="modSp mod modNotesTx">
        <pc:chgData name="Anke van de Vegte" userId="bd4a6814-9f37-40fa-a9f3-1ed2d4ee651c" providerId="ADAL" clId="{0234BFAF-47E2-4FFB-8DB5-68EB1F22B883}" dt="2023-09-21T11:27:18.272" v="156" actId="20577"/>
        <pc:sldMkLst>
          <pc:docMk/>
          <pc:sldMk cId="4257255100" sldId="261"/>
        </pc:sldMkLst>
        <pc:spChg chg="mod">
          <ac:chgData name="Anke van de Vegte" userId="bd4a6814-9f37-40fa-a9f3-1ed2d4ee651c" providerId="ADAL" clId="{0234BFAF-47E2-4FFB-8DB5-68EB1F22B883}" dt="2023-09-21T11:25:30.711" v="59" actId="20577"/>
          <ac:spMkLst>
            <pc:docMk/>
            <pc:sldMk cId="4257255100" sldId="261"/>
            <ac:spMk id="3" creationId="{00000000-0000-0000-0000-000000000000}"/>
          </ac:spMkLst>
        </pc:spChg>
      </pc:sldChg>
      <pc:sldChg chg="modNotesTx">
        <pc:chgData name="Anke van de Vegte" userId="bd4a6814-9f37-40fa-a9f3-1ed2d4ee651c" providerId="ADAL" clId="{0234BFAF-47E2-4FFB-8DB5-68EB1F22B883}" dt="2023-09-21T11:28:26.043" v="196" actId="20577"/>
        <pc:sldMkLst>
          <pc:docMk/>
          <pc:sldMk cId="4155641983" sldId="263"/>
        </pc:sldMkLst>
      </pc:sldChg>
      <pc:sldChg chg="modNotesTx">
        <pc:chgData name="Anke van de Vegte" userId="bd4a6814-9f37-40fa-a9f3-1ed2d4ee651c" providerId="ADAL" clId="{0234BFAF-47E2-4FFB-8DB5-68EB1F22B883}" dt="2023-09-21T11:28:39.174" v="197" actId="20577"/>
        <pc:sldMkLst>
          <pc:docMk/>
          <pc:sldMk cId="1336237617" sldId="264"/>
        </pc:sldMkLst>
      </pc:sldChg>
      <pc:sldChg chg="modSp mod">
        <pc:chgData name="Anke van de Vegte" userId="bd4a6814-9f37-40fa-a9f3-1ed2d4ee651c" providerId="ADAL" clId="{0234BFAF-47E2-4FFB-8DB5-68EB1F22B883}" dt="2023-09-21T11:31:40.006" v="219" actId="6549"/>
        <pc:sldMkLst>
          <pc:docMk/>
          <pc:sldMk cId="607456875" sldId="269"/>
        </pc:sldMkLst>
        <pc:spChg chg="mod">
          <ac:chgData name="Anke van de Vegte" userId="bd4a6814-9f37-40fa-a9f3-1ed2d4ee651c" providerId="ADAL" clId="{0234BFAF-47E2-4FFB-8DB5-68EB1F22B883}" dt="2023-09-21T11:31:40.006" v="219" actId="6549"/>
          <ac:spMkLst>
            <pc:docMk/>
            <pc:sldMk cId="607456875" sldId="269"/>
            <ac:spMk id="3" creationId="{4EE6D56F-CEB4-4108-8A94-3644160BBC1E}"/>
          </ac:spMkLst>
        </pc:spChg>
      </pc:sldChg>
      <pc:sldChg chg="modNotesTx">
        <pc:chgData name="Anke van de Vegte" userId="bd4a6814-9f37-40fa-a9f3-1ed2d4ee651c" providerId="ADAL" clId="{0234BFAF-47E2-4FFB-8DB5-68EB1F22B883}" dt="2023-09-21T11:32:31.797" v="222" actId="6549"/>
        <pc:sldMkLst>
          <pc:docMk/>
          <pc:sldMk cId="3655600956" sldId="270"/>
        </pc:sldMkLst>
      </pc:sldChg>
      <pc:sldChg chg="modSp mod modNotesTx">
        <pc:chgData name="Anke van de Vegte" userId="bd4a6814-9f37-40fa-a9f3-1ed2d4ee651c" providerId="ADAL" clId="{0234BFAF-47E2-4FFB-8DB5-68EB1F22B883}" dt="2023-09-21T11:24:24.854" v="5" actId="6549"/>
        <pc:sldMkLst>
          <pc:docMk/>
          <pc:sldMk cId="3749919107" sldId="274"/>
        </pc:sldMkLst>
        <pc:spChg chg="mod">
          <ac:chgData name="Anke van de Vegte" userId="bd4a6814-9f37-40fa-a9f3-1ed2d4ee651c" providerId="ADAL" clId="{0234BFAF-47E2-4FFB-8DB5-68EB1F22B883}" dt="2023-09-21T11:23:23.126" v="2" actId="6549"/>
          <ac:spMkLst>
            <pc:docMk/>
            <pc:sldMk cId="3749919107" sldId="274"/>
            <ac:spMk id="3" creationId="{6B67D877-7C83-436D-B2BA-FB4BB8C40E4B}"/>
          </ac:spMkLst>
        </pc:spChg>
      </pc:sldChg>
      <pc:sldChg chg="modNotesTx">
        <pc:chgData name="Anke van de Vegte" userId="bd4a6814-9f37-40fa-a9f3-1ed2d4ee651c" providerId="ADAL" clId="{0234BFAF-47E2-4FFB-8DB5-68EB1F22B883}" dt="2023-09-21T11:30:14.397" v="203"/>
        <pc:sldMkLst>
          <pc:docMk/>
          <pc:sldMk cId="3824950863" sldId="278"/>
        </pc:sldMkLst>
      </pc:sldChg>
      <pc:sldChg chg="del">
        <pc:chgData name="Anke van de Vegte" userId="bd4a6814-9f37-40fa-a9f3-1ed2d4ee651c" providerId="ADAL" clId="{0234BFAF-47E2-4FFB-8DB5-68EB1F22B883}" dt="2023-09-21T11:27:42.318" v="158" actId="2696"/>
        <pc:sldMkLst>
          <pc:docMk/>
          <pc:sldMk cId="3194100597" sldId="296"/>
        </pc:sldMkLst>
      </pc:sldChg>
      <pc:sldChg chg="del">
        <pc:chgData name="Anke van de Vegte" userId="bd4a6814-9f37-40fa-a9f3-1ed2d4ee651c" providerId="ADAL" clId="{0234BFAF-47E2-4FFB-8DB5-68EB1F22B883}" dt="2023-09-21T11:27:52.910" v="159" actId="2696"/>
        <pc:sldMkLst>
          <pc:docMk/>
          <pc:sldMk cId="850302677" sldId="297"/>
        </pc:sldMkLst>
      </pc:sldChg>
      <pc:sldChg chg="modSp mod">
        <pc:chgData name="Anke van de Vegte" userId="bd4a6814-9f37-40fa-a9f3-1ed2d4ee651c" providerId="ADAL" clId="{0234BFAF-47E2-4FFB-8DB5-68EB1F22B883}" dt="2023-09-21T11:29:15.274" v="199" actId="5793"/>
        <pc:sldMkLst>
          <pc:docMk/>
          <pc:sldMk cId="782255193" sldId="298"/>
        </pc:sldMkLst>
        <pc:spChg chg="mod">
          <ac:chgData name="Anke van de Vegte" userId="bd4a6814-9f37-40fa-a9f3-1ed2d4ee651c" providerId="ADAL" clId="{0234BFAF-47E2-4FFB-8DB5-68EB1F22B883}" dt="2023-09-21T11:29:15.274" v="199" actId="5793"/>
          <ac:spMkLst>
            <pc:docMk/>
            <pc:sldMk cId="782255193" sldId="298"/>
            <ac:spMk id="3" creationId="{0638CD00-3F4E-440F-8AD6-E5328047D454}"/>
          </ac:spMkLst>
        </pc:spChg>
      </pc:sldChg>
      <pc:sldChg chg="modSp mod">
        <pc:chgData name="Anke van de Vegte" userId="bd4a6814-9f37-40fa-a9f3-1ed2d4ee651c" providerId="ADAL" clId="{0234BFAF-47E2-4FFB-8DB5-68EB1F22B883}" dt="2023-09-21T11:31:08.299" v="205" actId="6549"/>
        <pc:sldMkLst>
          <pc:docMk/>
          <pc:sldMk cId="382656270" sldId="300"/>
        </pc:sldMkLst>
        <pc:spChg chg="mod">
          <ac:chgData name="Anke van de Vegte" userId="bd4a6814-9f37-40fa-a9f3-1ed2d4ee651c" providerId="ADAL" clId="{0234BFAF-47E2-4FFB-8DB5-68EB1F22B883}" dt="2023-09-21T11:31:08.299" v="205" actId="6549"/>
          <ac:spMkLst>
            <pc:docMk/>
            <pc:sldMk cId="382656270" sldId="300"/>
            <ac:spMk id="3" creationId="{EA26B87C-750D-4E83-B221-F4B3F4D064D9}"/>
          </ac:spMkLst>
        </pc:spChg>
      </pc:sldChg>
      <pc:sldChg chg="modNotesTx">
        <pc:chgData name="Anke van de Vegte" userId="bd4a6814-9f37-40fa-a9f3-1ed2d4ee651c" providerId="ADAL" clId="{0234BFAF-47E2-4FFB-8DB5-68EB1F22B883}" dt="2023-09-21T11:33:42.877" v="378" actId="20577"/>
        <pc:sldMkLst>
          <pc:docMk/>
          <pc:sldMk cId="2255885147" sldId="302"/>
        </pc:sldMkLst>
      </pc:sldChg>
      <pc:sldChg chg="del">
        <pc:chgData name="Anke van de Vegte" userId="bd4a6814-9f37-40fa-a9f3-1ed2d4ee651c" providerId="ADAL" clId="{0234BFAF-47E2-4FFB-8DB5-68EB1F22B883}" dt="2023-09-21T11:30:18.884" v="204" actId="2696"/>
        <pc:sldMkLst>
          <pc:docMk/>
          <pc:sldMk cId="2158898786" sldId="305"/>
        </pc:sldMkLst>
      </pc:sldChg>
      <pc:sldChg chg="del">
        <pc:chgData name="Anke van de Vegte" userId="bd4a6814-9f37-40fa-a9f3-1ed2d4ee651c" providerId="ADAL" clId="{0234BFAF-47E2-4FFB-8DB5-68EB1F22B883}" dt="2023-09-21T11:32:07.558" v="220" actId="2696"/>
        <pc:sldMkLst>
          <pc:docMk/>
          <pc:sldMk cId="1701817996" sldId="306"/>
        </pc:sldMkLst>
      </pc:sldChg>
      <pc:sldChg chg="modNotesTx">
        <pc:chgData name="Anke van de Vegte" userId="bd4a6814-9f37-40fa-a9f3-1ed2d4ee651c" providerId="ADAL" clId="{0234BFAF-47E2-4FFB-8DB5-68EB1F22B883}" dt="2023-09-21T11:22:50.859" v="0" actId="790"/>
        <pc:sldMkLst>
          <pc:docMk/>
          <pc:sldMk cId="1329146459" sldId="308"/>
        </pc:sldMkLst>
      </pc:sldChg>
      <pc:sldChg chg="del modNotesTx">
        <pc:chgData name="Anke van de Vegte" userId="bd4a6814-9f37-40fa-a9f3-1ed2d4ee651c" providerId="ADAL" clId="{0234BFAF-47E2-4FFB-8DB5-68EB1F22B883}" dt="2023-09-21T11:32:51.399" v="224" actId="2696"/>
        <pc:sldMkLst>
          <pc:docMk/>
          <pc:sldMk cId="1296781538"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071D863-0726-4BEB-B71C-C412A072834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906DCC75-6A0E-4DF4-8D9B-6F796E6C051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FBE5AF0-28DB-4311-A887-855F396BBCCC}" type="datetime1">
              <a:rPr lang="nl-NL" smtClean="0"/>
              <a:t>27-9-2023</a:t>
            </a:fld>
            <a:endParaRPr lang="nl-NL"/>
          </a:p>
        </p:txBody>
      </p:sp>
      <p:sp>
        <p:nvSpPr>
          <p:cNvPr id="4" name="Tijdelijke aanduiding voor voettekst 3">
            <a:extLst>
              <a:ext uri="{FF2B5EF4-FFF2-40B4-BE49-F238E27FC236}">
                <a16:creationId xmlns:a16="http://schemas.microsoft.com/office/drawing/2014/main" id="{6D8CA339-8AD6-4FA2-A5FD-8B49737C516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nl-NL"/>
              <a:t>Workshop Slechtnieuwsgesprek, maart 2021          licentie: CC-BY-NC-SA</a:t>
            </a:r>
          </a:p>
        </p:txBody>
      </p:sp>
      <p:sp>
        <p:nvSpPr>
          <p:cNvPr id="5" name="Tijdelijke aanduiding voor dianummer 4">
            <a:extLst>
              <a:ext uri="{FF2B5EF4-FFF2-40B4-BE49-F238E27FC236}">
                <a16:creationId xmlns:a16="http://schemas.microsoft.com/office/drawing/2014/main" id="{E7A67CBF-10FA-4659-B151-41C98B93D82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16C28DD-2410-4F1E-927F-9E92C7709D6D}" type="slidenum">
              <a:rPr lang="nl-NL" smtClean="0"/>
              <a:t>‹nr.›</a:t>
            </a:fld>
            <a:endParaRPr lang="nl-NL"/>
          </a:p>
        </p:txBody>
      </p:sp>
    </p:spTree>
    <p:extLst>
      <p:ext uri="{BB962C8B-B14F-4D97-AF65-F5344CB8AC3E}">
        <p14:creationId xmlns:p14="http://schemas.microsoft.com/office/powerpoint/2010/main" val="38405467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92B03D69-837D-4E06-A689-35DC65758EEB}" type="datetime1">
              <a:rPr lang="nl-NL" smtClean="0"/>
              <a:t>27-9-2023</a:t>
            </a:fld>
            <a:endParaRPr lang="nl-NL"/>
          </a:p>
        </p:txBody>
      </p:sp>
      <p:sp>
        <p:nvSpPr>
          <p:cNvPr id="41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nl-NL"/>
              <a:t>Workshop Slechtnieuwsgesprek, maart 2021          licentie: CC-BY-NC-SA</a:t>
            </a:r>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9B46B4-AD66-4390-9C6B-EBAD2D34489B}" type="slidenum">
              <a:rPr lang="nl-NL"/>
              <a:pPr/>
              <a:t>‹nr.›</a:t>
            </a:fld>
            <a:endParaRPr lang="nl-NL"/>
          </a:p>
        </p:txBody>
      </p:sp>
    </p:spTree>
    <p:extLst>
      <p:ext uri="{BB962C8B-B14F-4D97-AF65-F5344CB8AC3E}">
        <p14:creationId xmlns:p14="http://schemas.microsoft.com/office/powerpoint/2010/main" val="1993896427"/>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a:latin typeface="Arial"/>
                <a:cs typeface="Arial"/>
              </a:rPr>
              <a:t>Noot </a:t>
            </a:r>
            <a:r>
              <a:rPr lang="en-US" b="1" dirty="0" err="1">
                <a:latin typeface="Arial"/>
                <a:cs typeface="Arial"/>
              </a:rPr>
              <a:t>september</a:t>
            </a:r>
            <a:r>
              <a:rPr lang="en-US" b="1" dirty="0">
                <a:latin typeface="Arial"/>
                <a:cs typeface="Arial"/>
              </a:rPr>
              <a:t> 2023 </a:t>
            </a:r>
            <a:endParaRPr lang="nl-NL" dirty="0">
              <a:latin typeface="Arial"/>
              <a:cs typeface="Arial"/>
            </a:endParaRPr>
          </a:p>
          <a:p>
            <a:r>
              <a:rPr lang="nl-NL" noProof="0" dirty="0">
                <a:latin typeface="Arial"/>
                <a:cs typeface="Arial"/>
              </a:rPr>
              <a:t>De e-learning Begin Goed Zorg Goed die beschikbaar was via MSD Academy en als basis werd gebruikt bij de ontwikkeling van deze workshop. Deze is sinds eind 2021 niet meer beschikbaar bij MSD. De workshop is aangepast en is nu inhoudelijk los van de e-learning te gebruiken als onderwijsmateriaal.</a:t>
            </a:r>
          </a:p>
        </p:txBody>
      </p:sp>
      <p:sp>
        <p:nvSpPr>
          <p:cNvPr id="4" name="Tijdelijke aanduiding voor voettekst 3"/>
          <p:cNvSpPr>
            <a:spLocks noGrp="1"/>
          </p:cNvSpPr>
          <p:nvPr>
            <p:ph type="ftr" sz="quarter" idx="4"/>
          </p:nvPr>
        </p:nvSpPr>
        <p:spPr/>
        <p:txBody>
          <a:bodyPr/>
          <a:lstStyle/>
          <a:p>
            <a:r>
              <a:rPr lang="nl-NL"/>
              <a:t>Workshop Slechtnieuwsgesprek,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a:pPr/>
              <a:t>1</a:t>
            </a:fld>
            <a:endParaRPr lang="nl-NL"/>
          </a:p>
        </p:txBody>
      </p:sp>
    </p:spTree>
    <p:extLst>
      <p:ext uri="{BB962C8B-B14F-4D97-AF65-F5344CB8AC3E}">
        <p14:creationId xmlns:p14="http://schemas.microsoft.com/office/powerpoint/2010/main" val="1034258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a:cs typeface="Arial"/>
              </a:rPr>
              <a:t>Inhoud</a:t>
            </a:r>
            <a:r>
              <a:rPr kumimoji="0" lang="nl-NL" sz="1200" b="0" i="0" u="none" strike="noStrike" kern="1200" cap="none" spc="0" normalizeH="0" baseline="0" noProof="0" dirty="0">
                <a:ln>
                  <a:noFill/>
                </a:ln>
                <a:solidFill>
                  <a:srgbClr val="000000"/>
                </a:solidFill>
                <a:effectLst/>
                <a:uLnTx/>
                <a:uFillTx/>
                <a:latin typeface="Arial"/>
                <a:cs typeface="Arial"/>
              </a:rPr>
              <a:t>: </a:t>
            </a:r>
            <a:r>
              <a:rPr lang="nl-NL" sz="1200" dirty="0">
                <a:latin typeface="Arial"/>
                <a:cs typeface="Arial"/>
              </a:rPr>
              <a:t>Bekend met deze zes stappen? Zo ja, wat is je ervaring er mee in de praktijk? Anders korte uitleg geven over de betekenis van de stappen (is in de e-learning besproken). Deze stappen vormen de leidraad voor het uitvoeren van een slechtnieuwsgesprek. Onder Setting valt onder meer de rol van de computer, hoe zit je ten opzichte van de patiënt. In hoeverre hou je hier rekening mee?</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t>Bespreken: Waar ligt voor jou je moeilijkheden? Bij welke stap(en) en waarom?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t>In het volgende, tweede onderdeel ‘Brengen van slecht nieuws’ wordt a.d.h.v. rollenspel de stappen van het model bekeken. De input hiervoor zijn de casussen van de deelnemers, afkomstig van de inventarisatie reflectievraag 1: Wat vind je het moeilijkste onderdeel bij het slechtnieuwsgesprek? Of de deelnemers brengen een praktijksituatie in waar zij moeite mee hebben. Of je brengt zelf een eigen praktijksituatie in. Als alternatief is een uitgeschreven casus beschikbaar (zie dia 15-17).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t>Volgende dia: openingsdia Brengen van slecht nieuws</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10</a:t>
            </a:fld>
            <a:endParaRPr lang="nl-NL"/>
          </a:p>
        </p:txBody>
      </p:sp>
      <p:sp>
        <p:nvSpPr>
          <p:cNvPr id="5" name="Tijdelijke aanduiding voor voettekst 4">
            <a:extLst>
              <a:ext uri="{FF2B5EF4-FFF2-40B4-BE49-F238E27FC236}">
                <a16:creationId xmlns:a16="http://schemas.microsoft.com/office/drawing/2014/main" id="{026CEF0C-738C-4C8D-9325-183EF92363B3}"/>
              </a:ext>
            </a:extLst>
          </p:cNvPr>
          <p:cNvSpPr>
            <a:spLocks noGrp="1"/>
          </p:cNvSpPr>
          <p:nvPr>
            <p:ph type="ftr" sz="quarter" idx="11"/>
          </p:nvPr>
        </p:nvSpPr>
        <p:spPr/>
        <p:txBody>
          <a:bodyPr/>
          <a:lstStyle/>
          <a:p>
            <a:r>
              <a:rPr lang="nl-NL"/>
              <a:t>Workshop Slechtnieuwsgesprek, maart 2021          licentie: CC-BY-NC-SA</a:t>
            </a:r>
          </a:p>
        </p:txBody>
      </p:sp>
    </p:spTree>
    <p:extLst>
      <p:ext uri="{BB962C8B-B14F-4D97-AF65-F5344CB8AC3E}">
        <p14:creationId xmlns:p14="http://schemas.microsoft.com/office/powerpoint/2010/main" val="1331916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Overgangsdia</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tweede onderdeel van deze workshop</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Focus hierbij is: Laat de emoties van patiënt komen</a:t>
            </a:r>
          </a:p>
          <a:p>
            <a:endParaRPr lang="nl-NL" sz="1200" dirty="0"/>
          </a:p>
          <a:p>
            <a:r>
              <a:rPr lang="nl-NL" sz="1200" dirty="0"/>
              <a:t>Volgende dia: Programma</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11</a:t>
            </a:fld>
            <a:endParaRPr lang="nl-NL"/>
          </a:p>
        </p:txBody>
      </p:sp>
      <p:sp>
        <p:nvSpPr>
          <p:cNvPr id="5" name="Tijdelijke aanduiding voor voettekst 4">
            <a:extLst>
              <a:ext uri="{FF2B5EF4-FFF2-40B4-BE49-F238E27FC236}">
                <a16:creationId xmlns:a16="http://schemas.microsoft.com/office/drawing/2014/main" id="{9AEEFE09-BB61-4B3B-9C65-17E7B88F1D0E}"/>
              </a:ext>
            </a:extLst>
          </p:cNvPr>
          <p:cNvSpPr>
            <a:spLocks noGrp="1"/>
          </p:cNvSpPr>
          <p:nvPr>
            <p:ph type="ftr" sz="quarter" idx="11"/>
          </p:nvPr>
        </p:nvSpPr>
        <p:spPr/>
        <p:txBody>
          <a:bodyPr/>
          <a:lstStyle/>
          <a:p>
            <a:r>
              <a:rPr lang="nl-NL"/>
              <a:t>Workshop Slechtnieuwsgesprek, maart 2021          licentie: CC-BY-NC-SA</a:t>
            </a:r>
          </a:p>
        </p:txBody>
      </p:sp>
    </p:spTree>
    <p:extLst>
      <p:ext uri="{BB962C8B-B14F-4D97-AF65-F5344CB8AC3E}">
        <p14:creationId xmlns:p14="http://schemas.microsoft.com/office/powerpoint/2010/main" val="424745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bespreken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Dit onderdeel is gericht op het oefenen van het brengen van slecht nieuws en dan vooral op hoe doe je het en wat kan je nog verbeteren. Het zes stappen model SPIKES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Baile</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2000) en NURSE: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Naming</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Understanding,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Respecting</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Supporting</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Exploring</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(Back, 2009) zijn hierbij de uitgangspunten.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Eerst een of meerdere praktijksituaties uitspelen, afkomstig van de deelnemers (of een eigen casus) uit het 1</a:t>
            </a:r>
            <a:r>
              <a:rPr kumimoji="0" lang="nl-NL" sz="1200" b="0" i="0" u="none" strike="noStrike" kern="1200" cap="none" spc="0" normalizeH="0" baseline="30000" noProof="0" dirty="0">
                <a:ln>
                  <a:noFill/>
                </a:ln>
                <a:solidFill>
                  <a:srgbClr val="000000"/>
                </a:solidFill>
                <a:effectLst/>
                <a:uLnTx/>
                <a:uFillTx/>
                <a:latin typeface="Arial" charset="0"/>
                <a:ea typeface="+mn-ea"/>
                <a:cs typeface="+mn-cs"/>
              </a:rPr>
              <a:t>e</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onderdeel: Wat vind je moeilijk en Welke type patiënt.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Als alternatief is casus Femke toegevoegd (dia 15-17) om te spelen en als zorgverlener (arts en verpleegkundige) te reageren op een emotionele patiënt en haar naaste.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rollenspel en kijkopdracht observanten</a:t>
            </a:r>
          </a:p>
        </p:txBody>
      </p:sp>
      <p:sp>
        <p:nvSpPr>
          <p:cNvPr id="4" name="Tijdelijke aanduiding voor voettekst 3"/>
          <p:cNvSpPr>
            <a:spLocks noGrp="1"/>
          </p:cNvSpPr>
          <p:nvPr>
            <p:ph type="ftr" sz="quarter" idx="10"/>
          </p:nvPr>
        </p:nvSpPr>
        <p:spPr/>
        <p:txBody>
          <a:bodyPr/>
          <a:lstStyle/>
          <a:p>
            <a:r>
              <a:rPr lang="nl-NL"/>
              <a:t>Workshop Slechtnieuwsgesprek,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12</a:t>
            </a:fld>
            <a:endParaRPr lang="nl-NL"/>
          </a:p>
        </p:txBody>
      </p:sp>
    </p:spTree>
    <p:extLst>
      <p:ext uri="{BB962C8B-B14F-4D97-AF65-F5344CB8AC3E}">
        <p14:creationId xmlns:p14="http://schemas.microsoft.com/office/powerpoint/2010/main" val="1734776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rollenspel met twee acteurs (rol van patiënt en rol van naaste)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Het rollenspel kan desgewenst meerdere keren gespeeld worden met verschillende deelnemers en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gedragstijlen</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/types. Dit kost wel meer tijd. Voor type emotionele patiënt is voorbeeld casus Femke om te gebruiken, zie dia 14- 16.</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Een patiënt kan verschillend worden neergezet, afhankelijk van de respons op de reflectievragen van de deelnemers  (uit 1</a:t>
            </a:r>
            <a:r>
              <a:rPr kumimoji="0" lang="nl-NL" sz="1200" b="0" i="0" u="none" strike="noStrike" kern="1200" cap="none" spc="0" normalizeH="0" baseline="30000" noProof="0" dirty="0">
                <a:ln>
                  <a:noFill/>
                </a:ln>
                <a:solidFill>
                  <a:srgbClr val="000000"/>
                </a:solidFill>
                <a:effectLst/>
                <a:uLnTx/>
                <a:uFillTx/>
                <a:latin typeface="Arial" charset="0"/>
                <a:ea typeface="+mn-ea"/>
                <a:cs typeface="+mn-cs"/>
              </a:rPr>
              <a:t>e</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onderdeel Voorbereiding Slechtnieuwsgesprek). Enkele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gedragstijlen</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en typen patiënten kunnen zijn: </a:t>
            </a:r>
            <a:r>
              <a:rPr kumimoji="0" lang="nl-NL" sz="1200" b="0" i="1" u="none" strike="noStrike" kern="1200" cap="none" spc="0" normalizeH="0" baseline="0" noProof="0" dirty="0">
                <a:ln>
                  <a:noFill/>
                </a:ln>
                <a:solidFill>
                  <a:srgbClr val="000000"/>
                </a:solidFill>
                <a:effectLst/>
                <a:uLnTx/>
                <a:uFillTx/>
                <a:latin typeface="Arial" charset="0"/>
                <a:ea typeface="+mn-ea"/>
                <a:cs typeface="+mn-cs"/>
              </a:rPr>
              <a:t>Wil alles weten type</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over prognose en verdere stappen-vraagt veel-kennisbron is internet -is hoog opgeleid; </a:t>
            </a:r>
            <a:r>
              <a:rPr kumimoji="0" lang="nl-NL" sz="1200" b="0" i="1" u="none" strike="noStrike" kern="1200" cap="none" spc="0" normalizeH="0" baseline="0" noProof="0" dirty="0">
                <a:ln>
                  <a:noFill/>
                </a:ln>
                <a:solidFill>
                  <a:srgbClr val="000000"/>
                </a:solidFill>
                <a:effectLst/>
                <a:uLnTx/>
                <a:uFillTx/>
                <a:latin typeface="Arial" charset="0"/>
                <a:ea typeface="+mn-ea"/>
                <a:cs typeface="+mn-cs"/>
              </a:rPr>
              <a:t>Stille</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laat weinig emotie zien-zegt nauwelijks iets-teruggetrokken houding; </a:t>
            </a:r>
            <a:r>
              <a:rPr kumimoji="0" lang="nl-NL" sz="1200" b="0" i="1" u="none" strike="noStrike" kern="1200" cap="none" spc="0" normalizeH="0" baseline="0" noProof="0" dirty="0">
                <a:ln>
                  <a:noFill/>
                </a:ln>
                <a:solidFill>
                  <a:srgbClr val="000000"/>
                </a:solidFill>
                <a:effectLst/>
                <a:uLnTx/>
                <a:uFillTx/>
                <a:latin typeface="Arial" charset="0"/>
                <a:ea typeface="+mn-ea"/>
                <a:cs typeface="+mn-cs"/>
              </a:rPr>
              <a:t>Jonge patiënt die weet wat hij wil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-positief ingesteld; </a:t>
            </a:r>
            <a:r>
              <a:rPr kumimoji="0" lang="nl-NL" sz="1200" b="0" i="1" u="none" strike="noStrike" kern="1200" cap="none" spc="0" normalizeH="0" baseline="0" noProof="0" dirty="0">
                <a:ln>
                  <a:noFill/>
                </a:ln>
                <a:solidFill>
                  <a:srgbClr val="000000"/>
                </a:solidFill>
                <a:effectLst/>
                <a:uLnTx/>
                <a:uFillTx/>
                <a:latin typeface="Arial" charset="0"/>
                <a:ea typeface="+mn-ea"/>
                <a:cs typeface="+mn-cs"/>
              </a:rPr>
              <a:t>Ouder iemand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toont veel emotie –zoekt sociale steun; </a:t>
            </a:r>
            <a:r>
              <a:rPr kumimoji="0" lang="nl-NL" sz="1200" b="0" i="1" u="none" strike="noStrike" kern="1200" cap="none" spc="0" normalizeH="0" baseline="0" noProof="0" dirty="0">
                <a:ln>
                  <a:noFill/>
                </a:ln>
                <a:solidFill>
                  <a:srgbClr val="000000"/>
                </a:solidFill>
                <a:effectLst/>
                <a:uLnTx/>
                <a:uFillTx/>
                <a:latin typeface="Arial" charset="0"/>
                <a:ea typeface="+mn-ea"/>
                <a:cs typeface="+mn-cs"/>
              </a:rPr>
              <a:t>Patiënt van Turkse afkomst </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-wil niet weten dat het slecht gaat-ontkent de situatie-</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allah</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bepaald-wil niets horen over zijn prognose – beheerst slecht de Nederlandse taal; etc. </a:t>
            </a:r>
            <a:endParaRPr kumimoji="0" lang="nl-NL" sz="1200" b="0" i="0" u="none" strike="noStrike" kern="1200" cap="none" spc="0" normalizeH="0" baseline="0" noProof="0" dirty="0">
              <a:ln>
                <a:noFill/>
              </a:ln>
              <a:solidFill>
                <a:srgbClr val="000000"/>
              </a:solidFill>
              <a:effectLst/>
              <a:uLnTx/>
              <a:uFillTx/>
              <a:latin typeface="Arial" charset="0"/>
              <a:ea typeface="+mn-ea"/>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Rol van naaste kan ook op deze wijze worden ingevuld.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geeft de kijkpunten voor de observanten aan. De nabespreking kan na alle rollenspelen.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Arial"/>
              </a:rPr>
              <a:t>Volgende dia: observatiepunten rollenspel; tevens nabespreking rollenspel</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13</a:t>
            </a:fld>
            <a:endParaRPr lang="nl-NL"/>
          </a:p>
        </p:txBody>
      </p:sp>
      <p:sp>
        <p:nvSpPr>
          <p:cNvPr id="5" name="Tijdelijke aanduiding voor voettekst 4">
            <a:extLst>
              <a:ext uri="{FF2B5EF4-FFF2-40B4-BE49-F238E27FC236}">
                <a16:creationId xmlns:a16="http://schemas.microsoft.com/office/drawing/2014/main" id="{783B451F-90A4-4D59-8B12-0226868AE27F}"/>
              </a:ext>
            </a:extLst>
          </p:cNvPr>
          <p:cNvSpPr>
            <a:spLocks noGrp="1"/>
          </p:cNvSpPr>
          <p:nvPr>
            <p:ph type="ftr" sz="quarter" idx="11"/>
          </p:nvPr>
        </p:nvSpPr>
        <p:spPr/>
        <p:txBody>
          <a:bodyPr/>
          <a:lstStyle/>
          <a:p>
            <a:r>
              <a:rPr lang="nl-NL"/>
              <a:t>Workshop Slechtnieuwsgesprek, maart 2021          licentie: CC-BY-NC-SA</a:t>
            </a:r>
          </a:p>
        </p:txBody>
      </p:sp>
    </p:spTree>
    <p:extLst>
      <p:ext uri="{BB962C8B-B14F-4D97-AF65-F5344CB8AC3E}">
        <p14:creationId xmlns:p14="http://schemas.microsoft.com/office/powerpoint/2010/main" val="3738725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Observanten laten lezen voor het rollenspel; vervolgens rollenspel(en) spelen en daarna nabespreking: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Punten voor de observanten. Na rollenspel dit bespreken nadat de spelers, acteurs hebben aangegeven aan hoe het ging. Observanten geven aan wat zij zagen tijdens het gesprek. Stappen van SPIKES herkend? En NURSE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Naming</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Understanding,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Respecting</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Supporting</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Exploring</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Voorbeelden?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Afsluiten met handvatten/tips. </a:t>
            </a:r>
            <a:r>
              <a:rPr kumimoji="0" lang="nl-NL" sz="1200" b="0" i="0" u="none" strike="noStrike" kern="1200" cap="none" spc="0" normalizeH="0" baseline="0" noProof="0" dirty="0">
                <a:ln>
                  <a:noFill/>
                </a:ln>
                <a:solidFill>
                  <a:srgbClr val="000000"/>
                </a:solidFill>
                <a:effectLst/>
                <a:uLnTx/>
                <a:uFillTx/>
                <a:latin typeface="Arial" charset="0"/>
                <a:ea typeface="+mn-ea"/>
                <a:cs typeface="Arial"/>
              </a:rPr>
              <a:t>Belangrijk bij het slechtnieuwsgesprek is niet te lang te dralen over het brengen van de boodschap. En het gesprek inleiden en de juiste sfeer brengen.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rollenspel casus Femke, accent op emotie</a:t>
            </a:r>
          </a:p>
        </p:txBody>
      </p:sp>
      <p:sp>
        <p:nvSpPr>
          <p:cNvPr id="4" name="Tijdelijke aanduiding voor voettekst 3"/>
          <p:cNvSpPr>
            <a:spLocks noGrp="1"/>
          </p:cNvSpPr>
          <p:nvPr>
            <p:ph type="ftr" sz="quarter" idx="10"/>
          </p:nvPr>
        </p:nvSpPr>
        <p:spPr/>
        <p:txBody>
          <a:bodyPr/>
          <a:lstStyle/>
          <a:p>
            <a:r>
              <a:rPr lang="nl-NL"/>
              <a:t>Workshop Slechtnieuwsgesprek,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14</a:t>
            </a:fld>
            <a:endParaRPr lang="nl-NL"/>
          </a:p>
        </p:txBody>
      </p:sp>
    </p:spTree>
    <p:extLst>
      <p:ext uri="{BB962C8B-B14F-4D97-AF65-F5344CB8AC3E}">
        <p14:creationId xmlns:p14="http://schemas.microsoft.com/office/powerpoint/2010/main" val="74095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rollenspel met twee acteurs in rollen van patiënt en naaste.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Te gebruiken als alternatief wanneer er geen casus uit de groep komt over de emotionele patiënt of je zelf er geen hebt.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vervolg casus Femke </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15</a:t>
            </a:fld>
            <a:endParaRPr lang="nl-NL"/>
          </a:p>
        </p:txBody>
      </p:sp>
      <p:sp>
        <p:nvSpPr>
          <p:cNvPr id="5" name="Tijdelijke aanduiding voor voettekst 4">
            <a:extLst>
              <a:ext uri="{FF2B5EF4-FFF2-40B4-BE49-F238E27FC236}">
                <a16:creationId xmlns:a16="http://schemas.microsoft.com/office/drawing/2014/main" id="{8C832C7A-AEB2-4A82-81ED-DB120475FE07}"/>
              </a:ext>
            </a:extLst>
          </p:cNvPr>
          <p:cNvSpPr>
            <a:spLocks noGrp="1"/>
          </p:cNvSpPr>
          <p:nvPr>
            <p:ph type="ftr" sz="quarter" idx="11"/>
          </p:nvPr>
        </p:nvSpPr>
        <p:spPr/>
        <p:txBody>
          <a:bodyPr/>
          <a:lstStyle/>
          <a:p>
            <a:r>
              <a:rPr lang="nl-NL"/>
              <a:t>Workshop Slechtnieuwsgesprek, maart 2021          licentie: CC-BY-NC-SA</a:t>
            </a:r>
          </a:p>
        </p:txBody>
      </p:sp>
    </p:spTree>
    <p:extLst>
      <p:ext uri="{BB962C8B-B14F-4D97-AF65-F5344CB8AC3E}">
        <p14:creationId xmlns:p14="http://schemas.microsoft.com/office/powerpoint/2010/main" val="2282953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dirty="0"/>
              <a:t>Werkvorm</a:t>
            </a:r>
            <a:r>
              <a:rPr lang="nl-NL" sz="1200" dirty="0"/>
              <a:t>: rollenspel</a:t>
            </a:r>
          </a:p>
          <a:p>
            <a:r>
              <a:rPr lang="nl-NL" sz="1200" u="sng" dirty="0"/>
              <a:t>Inhoud</a:t>
            </a:r>
            <a:r>
              <a:rPr lang="nl-NL" sz="1200" dirty="0"/>
              <a:t>: Te gebruiken als alternatief wanneer er geen casus uit de groep komt over de emotionele patiënt of je zelf er geen hebt.</a:t>
            </a:r>
          </a:p>
          <a:p>
            <a:endParaRPr lang="nl-NL"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rollen casus Femke</a:t>
            </a:r>
          </a:p>
        </p:txBody>
      </p:sp>
      <p:sp>
        <p:nvSpPr>
          <p:cNvPr id="4" name="Tijdelijke aanduiding voor voettekst 3"/>
          <p:cNvSpPr>
            <a:spLocks noGrp="1"/>
          </p:cNvSpPr>
          <p:nvPr>
            <p:ph type="ftr" sz="quarter" idx="10"/>
          </p:nvPr>
        </p:nvSpPr>
        <p:spPr/>
        <p:txBody>
          <a:bodyPr/>
          <a:lstStyle/>
          <a:p>
            <a:r>
              <a:rPr lang="nl-NL"/>
              <a:t>Workshop Slechtnieuwsgesprek,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16</a:t>
            </a:fld>
            <a:endParaRPr lang="nl-NL"/>
          </a:p>
        </p:txBody>
      </p:sp>
    </p:spTree>
    <p:extLst>
      <p:ext uri="{BB962C8B-B14F-4D97-AF65-F5344CB8AC3E}">
        <p14:creationId xmlns:p14="http://schemas.microsoft.com/office/powerpoint/2010/main" val="698347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rollenspel met twee acteurs in rollen van patiënt en naaste.</a:t>
            </a:r>
          </a:p>
          <a:p>
            <a:pPr marL="0" marR="0" lvl="0" indent="0" algn="l" defTabSz="914400" rtl="0" eaLnBrk="1" fontAlgn="base" latinLnBrk="0" hangingPunct="1">
              <a:lnSpc>
                <a:spcPts val="3000"/>
              </a:lnSpc>
              <a:spcBef>
                <a:spcPct val="0"/>
              </a:spcBef>
              <a:spcAft>
                <a:spcPct val="0"/>
              </a:spcAft>
              <a:buClrTx/>
              <a:buSzTx/>
              <a:buFont typeface="Arial" charset="0"/>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Kan een paar keer gedaan worden met verschillende deelnemers in de rollen arts en verpleegkundige. </a:t>
            </a:r>
            <a:r>
              <a:rPr kumimoji="0" lang="nl-NL" sz="1200" b="0" i="0" u="none" strike="noStrike" kern="0" cap="none" spc="0" normalizeH="0" baseline="0" noProof="0" dirty="0">
                <a:ln>
                  <a:noFill/>
                </a:ln>
                <a:solidFill>
                  <a:srgbClr val="000000"/>
                </a:solidFill>
                <a:effectLst/>
                <a:uLnTx/>
                <a:uFillTx/>
                <a:latin typeface="Arial"/>
                <a:ea typeface="+mn-ea"/>
                <a:cs typeface="+mn-cs"/>
              </a:rPr>
              <a:t>Femke (acteur) </a:t>
            </a:r>
            <a:r>
              <a:rPr kumimoji="0" lang="nl-NL" sz="1200" b="0" i="0" u="none" strike="noStrike" kern="0" cap="none" spc="0" normalizeH="0" baseline="0" noProof="0" dirty="0">
                <a:ln>
                  <a:noFill/>
                </a:ln>
                <a:solidFill>
                  <a:srgbClr val="000000"/>
                </a:solidFill>
                <a:effectLst/>
                <a:uLnTx/>
                <a:uFillTx/>
                <a:latin typeface="Arial"/>
              </a:rPr>
              <a:t>reageert met ongeloof, verbijstering, teleurstelling en verdriet. </a:t>
            </a:r>
            <a:r>
              <a:rPr kumimoji="0" lang="nl-NL" sz="1200" b="0" i="0" u="none" strike="noStrike" kern="0" cap="none" spc="0" normalizeH="0" baseline="0" noProof="0" dirty="0">
                <a:ln>
                  <a:noFill/>
                </a:ln>
                <a:solidFill>
                  <a:srgbClr val="000000"/>
                </a:solidFill>
                <a:effectLst/>
                <a:uLnTx/>
                <a:uFillTx/>
                <a:latin typeface="Arial"/>
                <a:ea typeface="+mn-ea"/>
                <a:cs typeface="+mn-cs"/>
              </a:rPr>
              <a:t>Frans (acteur) </a:t>
            </a:r>
            <a:r>
              <a:rPr kumimoji="0" lang="nl-NL" sz="1200" b="0" i="0" u="none" strike="noStrike" kern="0" cap="none" spc="0" normalizeH="0" baseline="0" noProof="0" dirty="0">
                <a:ln>
                  <a:noFill/>
                </a:ln>
                <a:solidFill>
                  <a:srgbClr val="000000"/>
                </a:solidFill>
                <a:effectLst/>
                <a:uLnTx/>
                <a:uFillTx/>
                <a:latin typeface="Arial"/>
              </a:rPr>
              <a:t>reageert nauwelijks en is stil.</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Model NURSE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Naming</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Understanding,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Respecting</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Supporting</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Exploring</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van Back, 2009 kan helpen bij zo’n gesprek.</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observatiepunten casus Femke</a:t>
            </a:r>
          </a:p>
        </p:txBody>
      </p:sp>
      <p:sp>
        <p:nvSpPr>
          <p:cNvPr id="4" name="Tijdelijke aanduiding voor voettekst 3"/>
          <p:cNvSpPr>
            <a:spLocks noGrp="1"/>
          </p:cNvSpPr>
          <p:nvPr>
            <p:ph type="ftr" sz="quarter" idx="10"/>
          </p:nvPr>
        </p:nvSpPr>
        <p:spPr/>
        <p:txBody>
          <a:bodyPr/>
          <a:lstStyle/>
          <a:p>
            <a:r>
              <a:rPr lang="nl-NL"/>
              <a:t>Workshop Slechtnieuwsgesprek,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17</a:t>
            </a:fld>
            <a:endParaRPr lang="nl-NL"/>
          </a:p>
        </p:txBody>
      </p:sp>
    </p:spTree>
    <p:extLst>
      <p:ext uri="{BB962C8B-B14F-4D97-AF65-F5344CB8AC3E}">
        <p14:creationId xmlns:p14="http://schemas.microsoft.com/office/powerpoint/2010/main" val="1499868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 </a:t>
            </a: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u="none" strike="noStrike" kern="1200" cap="none" spc="0" normalizeH="0" baseline="0" noProof="0" dirty="0">
                <a:ln>
                  <a:noFill/>
                </a:ln>
                <a:effectLst/>
                <a:uLnTx/>
                <a:uFillTx/>
                <a:latin typeface="Arial" charset="0"/>
                <a:ea typeface="+mn-ea"/>
                <a:cs typeface="+mn-cs"/>
              </a:rPr>
              <a:t>: Spelers, acteurs en observanten geven aan hoe het ging </a:t>
            </a:r>
            <a:r>
              <a:rPr kumimoji="0" lang="nl-NL" sz="1200" b="0" i="0" u="none" strike="noStrike" kern="1200" cap="none" spc="0" normalizeH="0" baseline="0" noProof="0" dirty="0" err="1">
                <a:ln>
                  <a:noFill/>
                </a:ln>
                <a:effectLst/>
                <a:uLnTx/>
                <a:uFillTx/>
                <a:latin typeface="Arial" charset="0"/>
                <a:ea typeface="+mn-ea"/>
                <a:cs typeface="+mn-cs"/>
              </a:rPr>
              <a:t>vs</a:t>
            </a:r>
            <a:r>
              <a:rPr kumimoji="0" lang="nl-NL" sz="1200" b="0" i="0" u="none" strike="noStrike" kern="1200" cap="none" spc="0" normalizeH="0" baseline="0" noProof="0" dirty="0">
                <a:ln>
                  <a:noFill/>
                </a:ln>
                <a:effectLst/>
                <a:uLnTx/>
                <a:uFillTx/>
                <a:latin typeface="Arial" charset="0"/>
                <a:ea typeface="+mn-ea"/>
                <a:cs typeface="+mn-cs"/>
              </a:rPr>
              <a:t> wat viel op. Hoe werd er gereageerd op de vertoonde emoties?</a:t>
            </a:r>
            <a:r>
              <a:rPr lang="nl-NL" dirty="0"/>
              <a:t> </a:t>
            </a:r>
            <a:r>
              <a:rPr kumimoji="0" lang="nl-NL" sz="1200" b="0" i="0" u="none" strike="noStrike" kern="1200" cap="none" spc="0" normalizeH="0" baseline="0" noProof="0" dirty="0">
                <a:ln>
                  <a:noFill/>
                </a:ln>
                <a:effectLst/>
                <a:uLnTx/>
                <a:uFillTx/>
                <a:latin typeface="Arial" charset="0"/>
                <a:ea typeface="+mn-ea"/>
                <a:cs typeface="+mn-cs"/>
              </a:rPr>
              <a:t>En welk effect had dit bij de patiënt/naaste? In hoeverre werd NURSE gehanteerd? Stappen van SPIKES gezien?</a:t>
            </a:r>
            <a:endParaRPr lang="nl-NL" dirty="0">
              <a:cs typeface="Arial"/>
            </a:endParaRPr>
          </a:p>
          <a:p>
            <a:pPr>
              <a:defRPr/>
            </a:pPr>
            <a:r>
              <a:rPr lang="nl-NL" dirty="0"/>
              <a:t>Wat zou je zelf anders doen heeft te maken met wie je bent, welke gespreksstijl, omgangsvorm</a:t>
            </a:r>
            <a:r>
              <a:rPr lang="nl-NL" dirty="0">
                <a:cs typeface="Arial"/>
              </a:rPr>
              <a:t> heb je?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Openingsdia</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onderdeel Nagesprek</a:t>
            </a:r>
            <a:endParaRPr lang="nl-NL" sz="1200" dirty="0"/>
          </a:p>
        </p:txBody>
      </p:sp>
      <p:sp>
        <p:nvSpPr>
          <p:cNvPr id="4" name="Tijdelijke aanduiding voor voettekst 3"/>
          <p:cNvSpPr>
            <a:spLocks noGrp="1"/>
          </p:cNvSpPr>
          <p:nvPr>
            <p:ph type="ftr" sz="quarter" idx="10"/>
          </p:nvPr>
        </p:nvSpPr>
        <p:spPr/>
        <p:txBody>
          <a:bodyPr/>
          <a:lstStyle/>
          <a:p>
            <a:r>
              <a:rPr lang="nl-NL"/>
              <a:t>Workshop Slechtnieuwsgesprek,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18</a:t>
            </a:fld>
            <a:endParaRPr lang="nl-NL"/>
          </a:p>
        </p:txBody>
      </p:sp>
    </p:spTree>
    <p:extLst>
      <p:ext uri="{BB962C8B-B14F-4D97-AF65-F5344CB8AC3E}">
        <p14:creationId xmlns:p14="http://schemas.microsoft.com/office/powerpoint/2010/main" val="2731090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err="1"/>
              <a:t>Overgangsdia</a:t>
            </a:r>
            <a:r>
              <a:rPr lang="nl-NL" sz="1200" dirty="0"/>
              <a:t> naar derde en laatste onderdeel van deze workshop</a:t>
            </a:r>
          </a:p>
          <a:p>
            <a:endParaRPr lang="nl-NL" sz="1200" dirty="0"/>
          </a:p>
          <a:p>
            <a:r>
              <a:rPr lang="nl-NL" sz="1200" dirty="0"/>
              <a:t>Volgende dia: Programma</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19</a:t>
            </a:fld>
            <a:endParaRPr lang="nl-NL"/>
          </a:p>
        </p:txBody>
      </p:sp>
      <p:sp>
        <p:nvSpPr>
          <p:cNvPr id="5" name="Tijdelijke aanduiding voor voettekst 4">
            <a:extLst>
              <a:ext uri="{FF2B5EF4-FFF2-40B4-BE49-F238E27FC236}">
                <a16:creationId xmlns:a16="http://schemas.microsoft.com/office/drawing/2014/main" id="{3DDBD14F-4F21-4A53-BC79-C7031DDA69B4}"/>
              </a:ext>
            </a:extLst>
          </p:cNvPr>
          <p:cNvSpPr>
            <a:spLocks noGrp="1"/>
          </p:cNvSpPr>
          <p:nvPr>
            <p:ph type="ftr" sz="quarter" idx="11"/>
          </p:nvPr>
        </p:nvSpPr>
        <p:spPr/>
        <p:txBody>
          <a:bodyPr/>
          <a:lstStyle/>
          <a:p>
            <a:r>
              <a:rPr lang="nl-NL"/>
              <a:t>Workshop Slechtnieuwsgesprek, maart 2021          licentie: CC-BY-NC-SA</a:t>
            </a:r>
          </a:p>
        </p:txBody>
      </p:sp>
    </p:spTree>
    <p:extLst>
      <p:ext uri="{BB962C8B-B14F-4D97-AF65-F5344CB8AC3E}">
        <p14:creationId xmlns:p14="http://schemas.microsoft.com/office/powerpoint/2010/main" val="285255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aanbod in deze workshop</a:t>
            </a:r>
          </a:p>
          <a:p>
            <a:endParaRPr lang="nl-NL" dirty="0"/>
          </a:p>
        </p:txBody>
      </p:sp>
      <p:sp>
        <p:nvSpPr>
          <p:cNvPr id="4" name="Tijdelijke aanduiding voor voettekst 3"/>
          <p:cNvSpPr>
            <a:spLocks noGrp="1"/>
          </p:cNvSpPr>
          <p:nvPr>
            <p:ph type="ftr" sz="quarter" idx="10"/>
          </p:nvPr>
        </p:nvSpPr>
        <p:spPr/>
        <p:txBody>
          <a:bodyPr/>
          <a:lstStyle/>
          <a:p>
            <a:r>
              <a:rPr lang="nl-NL"/>
              <a:t>Workshop Slechtnieuwsgesprek,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2</a:t>
            </a:fld>
            <a:endParaRPr lang="nl-NL"/>
          </a:p>
        </p:txBody>
      </p:sp>
    </p:spTree>
    <p:extLst>
      <p:ext uri="{BB962C8B-B14F-4D97-AF65-F5344CB8AC3E}">
        <p14:creationId xmlns:p14="http://schemas.microsoft.com/office/powerpoint/2010/main" val="2650077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vertellen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hierbij gaat om hoe reflecteer je op je uitgevoerde slechtnieuwsgesprek.</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reflectievraag Nagesprek</a:t>
            </a:r>
          </a:p>
        </p:txBody>
      </p:sp>
      <p:sp>
        <p:nvSpPr>
          <p:cNvPr id="4" name="Tijdelijke aanduiding voor voettekst 3"/>
          <p:cNvSpPr>
            <a:spLocks noGrp="1"/>
          </p:cNvSpPr>
          <p:nvPr>
            <p:ph type="ftr" sz="quarter" idx="10"/>
          </p:nvPr>
        </p:nvSpPr>
        <p:spPr/>
        <p:txBody>
          <a:bodyPr/>
          <a:lstStyle/>
          <a:p>
            <a:r>
              <a:rPr lang="nl-NL"/>
              <a:t>Workshop Slechtnieuwsgesprek,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20</a:t>
            </a:fld>
            <a:endParaRPr lang="nl-NL"/>
          </a:p>
        </p:txBody>
      </p:sp>
    </p:spTree>
    <p:extLst>
      <p:ext uri="{BB962C8B-B14F-4D97-AF65-F5344CB8AC3E}">
        <p14:creationId xmlns:p14="http://schemas.microsoft.com/office/powerpoint/2010/main" val="2950139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bespreken reflectiecirkel /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Wat doe je nadat je het slechtnieuwsgesprek hebt gevoerd? Evalueer je dit bij jezelf? Hoe je dit? De reflectiecirkel van Gibbs (1988) is een hulpmiddel hierbij. Het model bestaat uit zes stappen (Beschrijving; Gevoelens: tijdens en na het gesprek, hoe kijk je er op terug; Evaluatie: wat ging goed en wat minder en hoe komt dit; Analyse: welke lering heb je getrokken? Conclusie: wat ga je anders doe, wat heb je nodig om je zelf verder te ontwikkelen; Actieplan: concrete acties die je onderneemt). Gibbs schenkt expliciet aandacht aan gevoelens en gedachten bij de stappen. Meer informatie met Nederlandse uitwerking van de stappen, zie dia 24 Bronvermeldingen: Mulder, 2018.</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reflectievragen Nagesprek</a:t>
            </a:r>
          </a:p>
        </p:txBody>
      </p:sp>
      <p:sp>
        <p:nvSpPr>
          <p:cNvPr id="4" name="Tijdelijke aanduiding voor voettekst 3"/>
          <p:cNvSpPr>
            <a:spLocks noGrp="1"/>
          </p:cNvSpPr>
          <p:nvPr>
            <p:ph type="ftr" sz="quarter" idx="10"/>
          </p:nvPr>
        </p:nvSpPr>
        <p:spPr/>
        <p:txBody>
          <a:bodyPr/>
          <a:lstStyle/>
          <a:p>
            <a:r>
              <a:rPr lang="nl-NL"/>
              <a:t>Workshop Slechtnieuwsgesprek,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21</a:t>
            </a:fld>
            <a:endParaRPr lang="nl-NL"/>
          </a:p>
        </p:txBody>
      </p:sp>
    </p:spTree>
    <p:extLst>
      <p:ext uri="{BB962C8B-B14F-4D97-AF65-F5344CB8AC3E}">
        <p14:creationId xmlns:p14="http://schemas.microsoft.com/office/powerpoint/2010/main" val="2924113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laten zien en bespreken (afhankelijk van gesprek vorige dia)</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Met de reflectiecirkel van Gibbs, </a:t>
            </a:r>
            <a:r>
              <a:rPr lang="nl-NL" sz="1200" dirty="0"/>
              <a:t>reflectievragen die je jezelf kunt stellen na de uitvoering van het slechtnieuwsgesprek. Deze vragen zijn ook van toepassing op andere handelingen die je doet.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t>Volgende dia: reflectievraag Nagesprek over emoties </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22</a:t>
            </a:fld>
            <a:endParaRPr lang="nl-NL"/>
          </a:p>
        </p:txBody>
      </p:sp>
      <p:sp>
        <p:nvSpPr>
          <p:cNvPr id="5" name="Tijdelijke aanduiding voor voettekst 4">
            <a:extLst>
              <a:ext uri="{FF2B5EF4-FFF2-40B4-BE49-F238E27FC236}">
                <a16:creationId xmlns:a16="http://schemas.microsoft.com/office/drawing/2014/main" id="{1268952D-61E4-4069-8BC8-64E8E7CF96EC}"/>
              </a:ext>
            </a:extLst>
          </p:cNvPr>
          <p:cNvSpPr>
            <a:spLocks noGrp="1"/>
          </p:cNvSpPr>
          <p:nvPr>
            <p:ph type="ftr" sz="quarter" idx="11"/>
          </p:nvPr>
        </p:nvSpPr>
        <p:spPr/>
        <p:txBody>
          <a:bodyPr/>
          <a:lstStyle/>
          <a:p>
            <a:r>
              <a:rPr lang="nl-NL"/>
              <a:t>Workshop Slechtnieuwsgesprek, maart 2021          licentie: CC-BY-NC-SA</a:t>
            </a:r>
          </a:p>
        </p:txBody>
      </p:sp>
    </p:spTree>
    <p:extLst>
      <p:ext uri="{BB962C8B-B14F-4D97-AF65-F5344CB8AC3E}">
        <p14:creationId xmlns:p14="http://schemas.microsoft.com/office/powerpoint/2010/main" val="1085407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r>
              <a:rPr lang="nl-NL" sz="1200" dirty="0"/>
              <a:t>Belang van het ‘uiten’ aangeven en de rol van collega’s / team hierbij. Hoe ga je bijvoorbeeld naar huis na een zwaar gesprek.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t>Volgende dia: rol team</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23</a:t>
            </a:fld>
            <a:endParaRPr lang="nl-NL"/>
          </a:p>
        </p:txBody>
      </p:sp>
      <p:sp>
        <p:nvSpPr>
          <p:cNvPr id="5" name="Tijdelijke aanduiding voor voettekst 4">
            <a:extLst>
              <a:ext uri="{FF2B5EF4-FFF2-40B4-BE49-F238E27FC236}">
                <a16:creationId xmlns:a16="http://schemas.microsoft.com/office/drawing/2014/main" id="{E1E74499-179A-425F-8D11-F583F80EF68A}"/>
              </a:ext>
            </a:extLst>
          </p:cNvPr>
          <p:cNvSpPr>
            <a:spLocks noGrp="1"/>
          </p:cNvSpPr>
          <p:nvPr>
            <p:ph type="ftr" sz="quarter" idx="11"/>
          </p:nvPr>
        </p:nvSpPr>
        <p:spPr/>
        <p:txBody>
          <a:bodyPr/>
          <a:lstStyle/>
          <a:p>
            <a:r>
              <a:rPr lang="nl-NL"/>
              <a:t>Workshop Slechtnieuwsgesprek, maart 2021          licentie: CC-BY-NC-SA</a:t>
            </a:r>
          </a:p>
        </p:txBody>
      </p:sp>
    </p:spTree>
    <p:extLst>
      <p:ext uri="{BB962C8B-B14F-4D97-AF65-F5344CB8AC3E}">
        <p14:creationId xmlns:p14="http://schemas.microsoft.com/office/powerpoint/2010/main" val="989489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vervolg op voorgaande twee dia’s. Hoe werkt het binnen jouw team? Welke rol neem jij hierbij in?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Afsluiting gehele workshop (met twee evaluatie vragen). Tijd circa 10 minuten.</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24</a:t>
            </a:fld>
            <a:endParaRPr lang="nl-NL"/>
          </a:p>
        </p:txBody>
      </p:sp>
      <p:sp>
        <p:nvSpPr>
          <p:cNvPr id="5" name="Tijdelijke aanduiding voor voettekst 4">
            <a:extLst>
              <a:ext uri="{FF2B5EF4-FFF2-40B4-BE49-F238E27FC236}">
                <a16:creationId xmlns:a16="http://schemas.microsoft.com/office/drawing/2014/main" id="{4D1306B5-B043-4CBB-9502-BF1816B2024D}"/>
              </a:ext>
            </a:extLst>
          </p:cNvPr>
          <p:cNvSpPr>
            <a:spLocks noGrp="1"/>
          </p:cNvSpPr>
          <p:nvPr>
            <p:ph type="ftr" sz="quarter" idx="11"/>
          </p:nvPr>
        </p:nvSpPr>
        <p:spPr/>
        <p:txBody>
          <a:bodyPr/>
          <a:lstStyle/>
          <a:p>
            <a:r>
              <a:rPr lang="nl-NL"/>
              <a:t>Workshop Slechtnieuwsgesprek, maart 2021          licentie: CC-BY-NC-SA</a:t>
            </a:r>
          </a:p>
        </p:txBody>
      </p:sp>
    </p:spTree>
    <p:extLst>
      <p:ext uri="{BB962C8B-B14F-4D97-AF65-F5344CB8AC3E}">
        <p14:creationId xmlns:p14="http://schemas.microsoft.com/office/powerpoint/2010/main" val="2745960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Indien de tijd dit toelaat, circa 10 minuten voor de afsluiting.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Op de twee vragen kort laten reageren.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Afsluiten met: Hoe verder? Wat kan je doen om jezelf scherp te houden? En wat voor in het team?</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bronvermeldingen workshop Slechtnieuwsgesprek</a:t>
            </a:r>
            <a:endParaRPr lang="nl-NL" sz="1200" dirty="0"/>
          </a:p>
        </p:txBody>
      </p:sp>
      <p:sp>
        <p:nvSpPr>
          <p:cNvPr id="5" name="Tijdelijke aanduiding voor voettekst 4"/>
          <p:cNvSpPr>
            <a:spLocks noGrp="1"/>
          </p:cNvSpPr>
          <p:nvPr>
            <p:ph type="ftr" sz="quarter" idx="11"/>
          </p:nvPr>
        </p:nvSpPr>
        <p:spPr/>
        <p:txBody>
          <a:bodyPr/>
          <a:lstStyle/>
          <a:p>
            <a:r>
              <a:rPr lang="nl-NL"/>
              <a:t>Workshop Slechtnieuwsgesprek, maart 2021          licentie: CC-BY-NC-SA</a:t>
            </a:r>
          </a:p>
        </p:txBody>
      </p:sp>
      <p:sp>
        <p:nvSpPr>
          <p:cNvPr id="6" name="Tijdelijke aanduiding voor dianummer 5"/>
          <p:cNvSpPr>
            <a:spLocks noGrp="1"/>
          </p:cNvSpPr>
          <p:nvPr>
            <p:ph type="sldNum" sz="quarter" idx="12"/>
          </p:nvPr>
        </p:nvSpPr>
        <p:spPr/>
        <p:txBody>
          <a:bodyPr/>
          <a:lstStyle/>
          <a:p>
            <a:fld id="{049B46B4-AD66-4390-9C6B-EBAD2D34489B}" type="slidenum">
              <a:rPr lang="nl-NL" smtClean="0"/>
              <a:pPr/>
              <a:t>25</a:t>
            </a:fld>
            <a:endParaRPr lang="nl-NL"/>
          </a:p>
        </p:txBody>
      </p:sp>
    </p:spTree>
    <p:extLst>
      <p:ext uri="{BB962C8B-B14F-4D97-AF65-F5344CB8AC3E}">
        <p14:creationId xmlns:p14="http://schemas.microsoft.com/office/powerpoint/2010/main" val="1618092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Deze bronnen zijn gebruikt bij de totstandkoming van de workshop Slechtnieuwsgesprek, januari 2019.</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Versie september 2023: filmfragmenten verwijderd, zie ook notitie onder </a:t>
            </a:r>
            <a:r>
              <a:rPr kumimoji="0" lang="nl-NL" sz="1200" b="0" i="0" u="none" strike="noStrike" kern="1200" cap="none" spc="0" normalizeH="0" baseline="0" noProof="0">
                <a:ln>
                  <a:noFill/>
                </a:ln>
                <a:solidFill>
                  <a:srgbClr val="000000"/>
                </a:solidFill>
                <a:effectLst/>
                <a:uLnTx/>
                <a:uFillTx/>
                <a:latin typeface="Arial" charset="0"/>
                <a:ea typeface="+mn-ea"/>
                <a:cs typeface="+mn-cs"/>
              </a:rPr>
              <a:t>dia Disclaimer.</a:t>
            </a: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Tijdelijke aanduiding voor voettekst 3"/>
          <p:cNvSpPr>
            <a:spLocks noGrp="1"/>
          </p:cNvSpPr>
          <p:nvPr>
            <p:ph type="ftr" sz="quarter" idx="10"/>
          </p:nvPr>
        </p:nvSpPr>
        <p:spPr/>
        <p:txBody>
          <a:bodyPr/>
          <a:lstStyle/>
          <a:p>
            <a:r>
              <a:rPr lang="nl-NL"/>
              <a:t>Workshop Slechtnieuwsgesprek,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26</a:t>
            </a:fld>
            <a:endParaRPr lang="nl-NL"/>
          </a:p>
        </p:txBody>
      </p:sp>
    </p:spTree>
    <p:extLst>
      <p:ext uri="{BB962C8B-B14F-4D97-AF65-F5344CB8AC3E}">
        <p14:creationId xmlns:p14="http://schemas.microsoft.com/office/powerpoint/2010/main" val="135899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vertellen</a:t>
            </a:r>
          </a:p>
          <a:p>
            <a:pPr marL="0" marR="0" lvl="0" indent="0" algn="l" defTabSz="914400" rtl="0" eaLnBrk="1" fontAlgn="base" latinLnBrk="0" hangingPunct="1">
              <a:lnSpc>
                <a:spcPts val="1300"/>
              </a:lnSpc>
              <a:spcBef>
                <a:spcPts val="0"/>
              </a:spcBef>
              <a:spcAft>
                <a:spcPct val="0"/>
              </a:spcAft>
              <a:buClrTx/>
              <a:buSzTx/>
              <a:buFont typeface="Arial" panose="020B0604020202020204" pitchFamily="34" charset="0"/>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Vragen naar verwachtingen/leerpunten van deelnemers bij deze workshop.</a:t>
            </a:r>
          </a:p>
          <a:p>
            <a:pPr marL="0" marR="0" lvl="0" indent="0" algn="l" defTabSz="914400" rtl="0" eaLnBrk="1" fontAlgn="base" latinLnBrk="0" hangingPunct="1">
              <a:lnSpc>
                <a:spcPts val="1300"/>
              </a:lnSpc>
              <a:spcBef>
                <a:spcPts val="0"/>
              </a:spcBef>
              <a:spcAft>
                <a:spcPct val="0"/>
              </a:spcAft>
              <a:buClrTx/>
              <a:buSzTx/>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Arial"/>
              </a:rPr>
              <a:t>Volgende dia: link met Kwaliteitskader palliatieve zorg</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a:t>
            </a:fld>
            <a:endParaRPr lang="nl-NL"/>
          </a:p>
        </p:txBody>
      </p:sp>
      <p:sp>
        <p:nvSpPr>
          <p:cNvPr id="5" name="Tijdelijke aanduiding voor voettekst 4">
            <a:extLst>
              <a:ext uri="{FF2B5EF4-FFF2-40B4-BE49-F238E27FC236}">
                <a16:creationId xmlns:a16="http://schemas.microsoft.com/office/drawing/2014/main" id="{3B1DA7F2-27BB-47C0-8111-A60484368B90}"/>
              </a:ext>
            </a:extLst>
          </p:cNvPr>
          <p:cNvSpPr>
            <a:spLocks noGrp="1"/>
          </p:cNvSpPr>
          <p:nvPr>
            <p:ph type="ftr" sz="quarter" idx="11"/>
          </p:nvPr>
        </p:nvSpPr>
        <p:spPr/>
        <p:txBody>
          <a:bodyPr/>
          <a:lstStyle/>
          <a:p>
            <a:r>
              <a:rPr lang="nl-NL"/>
              <a:t>Workshop Slechtnieuwsgesprek, maart 2021          licentie: CC-BY-NC-SA</a:t>
            </a:r>
          </a:p>
        </p:txBody>
      </p:sp>
    </p:spTree>
    <p:extLst>
      <p:ext uri="{BB962C8B-B14F-4D97-AF65-F5344CB8AC3E}">
        <p14:creationId xmlns:p14="http://schemas.microsoft.com/office/powerpoint/2010/main" val="244032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vertellen, laten lezen</a:t>
            </a:r>
          </a:p>
          <a:p>
            <a:pPr marL="0" marR="0" lvl="0" indent="0" algn="l" defTabSz="914400" rtl="0" eaLnBrk="1" fontAlgn="base" latinLnBrk="0" hangingPunct="1">
              <a:lnSpc>
                <a:spcPts val="1300"/>
              </a:lnSpc>
              <a:spcBef>
                <a:spcPts val="0"/>
              </a:spcBef>
              <a:spcAft>
                <a:spcPct val="0"/>
              </a:spcAft>
              <a:buClrTx/>
              <a:buSzTx/>
              <a:buFont typeface="Arial" panose="020B0604020202020204" pitchFamily="34" charset="0"/>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ts val="1300"/>
              </a:lnSpc>
              <a:spcBef>
                <a:spcPts val="0"/>
              </a:spcBef>
              <a:spcAft>
                <a:spcPct val="0"/>
              </a:spcAft>
              <a:buClrTx/>
              <a:buSzTx/>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ts val="1300"/>
              </a:lnSpc>
              <a:spcBef>
                <a:spcPts val="0"/>
              </a:spcBef>
              <a:spcAft>
                <a:spcPct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Arial"/>
              </a:rPr>
              <a:t>Volgende dia: vervolg link Kwaliteitskader palliatieve zorg </a:t>
            </a:r>
          </a:p>
          <a:p>
            <a:endParaRPr lang="nl-NL" dirty="0"/>
          </a:p>
        </p:txBody>
      </p:sp>
      <p:sp>
        <p:nvSpPr>
          <p:cNvPr id="4" name="Tijdelijke aanduiding voor voettekst 3"/>
          <p:cNvSpPr>
            <a:spLocks noGrp="1"/>
          </p:cNvSpPr>
          <p:nvPr>
            <p:ph type="ftr" sz="quarter" idx="10"/>
          </p:nvPr>
        </p:nvSpPr>
        <p:spPr/>
        <p:txBody>
          <a:bodyPr/>
          <a:lstStyle/>
          <a:p>
            <a:r>
              <a:rPr lang="nl-NL"/>
              <a:t>Workshop Slechtnieuwsgesprek,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4</a:t>
            </a:fld>
            <a:endParaRPr lang="nl-NL"/>
          </a:p>
        </p:txBody>
      </p:sp>
    </p:spTree>
    <p:extLst>
      <p:ext uri="{BB962C8B-B14F-4D97-AF65-F5344CB8AC3E}">
        <p14:creationId xmlns:p14="http://schemas.microsoft.com/office/powerpoint/2010/main" val="2119898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vertellen, laten lezen</a:t>
            </a:r>
          </a:p>
          <a:p>
            <a:pPr marL="0" marR="0" lvl="0" indent="0" algn="l" defTabSz="914400" rtl="0" eaLnBrk="1" fontAlgn="base" latinLnBrk="0" hangingPunct="1">
              <a:lnSpc>
                <a:spcPts val="1300"/>
              </a:lnSpc>
              <a:spcBef>
                <a:spcPts val="0"/>
              </a:spcBef>
              <a:spcAft>
                <a:spcPct val="0"/>
              </a:spcAft>
              <a:buClrTx/>
              <a:buSzTx/>
              <a:buFont typeface="Arial" panose="020B0604020202020204" pitchFamily="34" charset="0"/>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ts val="1300"/>
              </a:lnSpc>
              <a:spcBef>
                <a:spcPts val="0"/>
              </a:spcBef>
              <a:spcAft>
                <a:spcPct val="0"/>
              </a:spcAft>
              <a:buClrTx/>
              <a:buSzTx/>
              <a:buFont typeface="Arial" panose="020B0604020202020204" pitchFamily="34" charset="0"/>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ts val="1300"/>
              </a:lnSpc>
              <a:spcBef>
                <a:spcPts val="0"/>
              </a:spcBef>
              <a:spcAft>
                <a:spcPct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Arial"/>
              </a:rPr>
              <a:t>Volgende dia: vervolg link Kwaliteitskader palliatieve zorg </a:t>
            </a:r>
          </a:p>
        </p:txBody>
      </p:sp>
      <p:sp>
        <p:nvSpPr>
          <p:cNvPr id="4" name="Tijdelijke aanduiding voor voettekst 3"/>
          <p:cNvSpPr>
            <a:spLocks noGrp="1"/>
          </p:cNvSpPr>
          <p:nvPr>
            <p:ph type="ftr" sz="quarter" idx="10"/>
          </p:nvPr>
        </p:nvSpPr>
        <p:spPr/>
        <p:txBody>
          <a:bodyPr/>
          <a:lstStyle/>
          <a:p>
            <a:r>
              <a:rPr lang="nl-NL"/>
              <a:t>Workshop Slechtnieuwsgesprek,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5</a:t>
            </a:fld>
            <a:endParaRPr lang="nl-NL"/>
          </a:p>
        </p:txBody>
      </p:sp>
    </p:spTree>
    <p:extLst>
      <p:ext uri="{BB962C8B-B14F-4D97-AF65-F5344CB8AC3E}">
        <p14:creationId xmlns:p14="http://schemas.microsoft.com/office/powerpoint/2010/main" val="2062417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Openingsdia</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programma Voorbereiden slechtnieuwsgesprek</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a:t>
            </a:fld>
            <a:endParaRPr lang="nl-NL"/>
          </a:p>
        </p:txBody>
      </p:sp>
      <p:sp>
        <p:nvSpPr>
          <p:cNvPr id="5" name="Tijdelijke aanduiding voor voettekst 4">
            <a:extLst>
              <a:ext uri="{FF2B5EF4-FFF2-40B4-BE49-F238E27FC236}">
                <a16:creationId xmlns:a16="http://schemas.microsoft.com/office/drawing/2014/main" id="{03AC90BA-E7DF-4B4E-95B2-4983AF2D0D31}"/>
              </a:ext>
            </a:extLst>
          </p:cNvPr>
          <p:cNvSpPr>
            <a:spLocks noGrp="1"/>
          </p:cNvSpPr>
          <p:nvPr>
            <p:ph type="ftr" sz="quarter" idx="11"/>
          </p:nvPr>
        </p:nvSpPr>
        <p:spPr/>
        <p:txBody>
          <a:bodyPr/>
          <a:lstStyle/>
          <a:p>
            <a:r>
              <a:rPr lang="nl-NL"/>
              <a:t>Workshop Slechtnieuwsgesprek, maart 2021          licentie: CC-BY-NC-SA</a:t>
            </a:r>
          </a:p>
        </p:txBody>
      </p:sp>
    </p:spTree>
    <p:extLst>
      <p:ext uri="{BB962C8B-B14F-4D97-AF65-F5344CB8AC3E}">
        <p14:creationId xmlns:p14="http://schemas.microsoft.com/office/powerpoint/2010/main" val="137137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u="sng" dirty="0"/>
              <a:t>Werkvorm</a:t>
            </a:r>
            <a:r>
              <a:rPr lang="nl-NL" sz="1200" u="none" dirty="0"/>
              <a:t>: vertellen</a:t>
            </a:r>
          </a:p>
          <a:p>
            <a:r>
              <a:rPr lang="nl-NL" sz="1200" u="sng" dirty="0"/>
              <a:t>Inhoud</a:t>
            </a:r>
            <a:r>
              <a:rPr lang="nl-NL" sz="1200" u="none" dirty="0"/>
              <a:t>: -</a:t>
            </a:r>
          </a:p>
          <a:p>
            <a:endParaRPr lang="nl-NL" sz="1200" u="none" dirty="0"/>
          </a:p>
          <a:p>
            <a:r>
              <a:rPr lang="nl-NL" sz="1200" u="none" dirty="0"/>
              <a:t>Volgende dia: reflectievragen Inleiding en Gesprek voorbereiden</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7</a:t>
            </a:fld>
            <a:endParaRPr lang="nl-NL"/>
          </a:p>
        </p:txBody>
      </p:sp>
      <p:sp>
        <p:nvSpPr>
          <p:cNvPr id="5" name="Tijdelijke aanduiding voor voettekst 4">
            <a:extLst>
              <a:ext uri="{FF2B5EF4-FFF2-40B4-BE49-F238E27FC236}">
                <a16:creationId xmlns:a16="http://schemas.microsoft.com/office/drawing/2014/main" id="{FFA066ED-D06A-45D8-81A6-AA16C2DD9736}"/>
              </a:ext>
            </a:extLst>
          </p:cNvPr>
          <p:cNvSpPr>
            <a:spLocks noGrp="1"/>
          </p:cNvSpPr>
          <p:nvPr>
            <p:ph type="ftr" sz="quarter" idx="11"/>
          </p:nvPr>
        </p:nvSpPr>
        <p:spPr/>
        <p:txBody>
          <a:bodyPr/>
          <a:lstStyle/>
          <a:p>
            <a:r>
              <a:rPr lang="nl-NL"/>
              <a:t>Workshop Slechtnieuwsgesprek, maart 2021          licentie: CC-BY-NC-SA</a:t>
            </a:r>
          </a:p>
        </p:txBody>
      </p:sp>
    </p:spTree>
    <p:extLst>
      <p:ext uri="{BB962C8B-B14F-4D97-AF65-F5344CB8AC3E}">
        <p14:creationId xmlns:p14="http://schemas.microsoft.com/office/powerpoint/2010/main" val="401930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 en inventarisatie ‘type patiënt / naaste’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r>
              <a:rPr lang="nl-NL" sz="1200" dirty="0"/>
              <a:t>Hoe is dit bij een ieder, wat zijn de achterliggende redenen het ‘waarom’ en de toelichting die een ieder heeft. Laat een ieder bedenken waar die op wilt verbeteren, minimaal op een punt. De inventarisatie ‘meest moeilijke patiënt/naaste’ is input voor het rollenspel (met acteurs) om deze uit te spelen bij het tweede onderdeel ‘Brengen van slecht nieuws’ van deze workshop.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200" dirty="0"/>
              <a:t>Volgende dia: Hoe bereid je je voor</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8</a:t>
            </a:fld>
            <a:endParaRPr lang="nl-NL"/>
          </a:p>
        </p:txBody>
      </p:sp>
      <p:sp>
        <p:nvSpPr>
          <p:cNvPr id="5" name="Tijdelijke aanduiding voor voettekst 4">
            <a:extLst>
              <a:ext uri="{FF2B5EF4-FFF2-40B4-BE49-F238E27FC236}">
                <a16:creationId xmlns:a16="http://schemas.microsoft.com/office/drawing/2014/main" id="{14D253C7-60FB-41F8-A4DC-68297BC0768D}"/>
              </a:ext>
            </a:extLst>
          </p:cNvPr>
          <p:cNvSpPr>
            <a:spLocks noGrp="1"/>
          </p:cNvSpPr>
          <p:nvPr>
            <p:ph type="ftr" sz="quarter" idx="11"/>
          </p:nvPr>
        </p:nvSpPr>
        <p:spPr/>
        <p:txBody>
          <a:bodyPr/>
          <a:lstStyle/>
          <a:p>
            <a:r>
              <a:rPr lang="nl-NL"/>
              <a:t>Workshop Slechtnieuwsgesprek, maart 2021          licentie: CC-BY-NC-SA</a:t>
            </a:r>
          </a:p>
        </p:txBody>
      </p:sp>
    </p:spTree>
    <p:extLst>
      <p:ext uri="{BB962C8B-B14F-4D97-AF65-F5344CB8AC3E}">
        <p14:creationId xmlns:p14="http://schemas.microsoft.com/office/powerpoint/2010/main" val="127733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a:t>
            </a:r>
          </a:p>
          <a:p>
            <a:pPr algn="l" rtl="0" fontAlgn="base"/>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r>
              <a:rPr lang="nl-NL" sz="1200" b="0" i="0" u="none" strike="noStrike" dirty="0">
                <a:solidFill>
                  <a:srgbClr val="000000"/>
                </a:solidFill>
                <a:effectLst/>
                <a:latin typeface="Arial" panose="020B0604020202020204" pitchFamily="34" charset="0"/>
              </a:rPr>
              <a:t>Waarom doe je een voorbespreking? Wat is de boodschap? Wat verwacht je als reactie/emotie van de patiënt.​</a:t>
            </a:r>
          </a:p>
          <a:p>
            <a:pPr algn="l" rtl="0" fontAlgn="base"/>
            <a:r>
              <a:rPr lang="nl-NL" sz="1200" b="0" i="0" u="none" strike="noStrike" dirty="0">
                <a:solidFill>
                  <a:srgbClr val="000000"/>
                </a:solidFill>
                <a:effectLst/>
                <a:latin typeface="Arial" panose="020B0604020202020204" pitchFamily="34" charset="0"/>
              </a:rPr>
              <a:t>Ben je degene die het slechtnieuwsgesprek doet of twijfel je of geschikt bent om dit gesprek te voeren? Of is beter om het samen met iemand/collega te doen. Bij welke situatie bijvoorbeeld?</a:t>
            </a:r>
            <a:endParaRPr lang="en-US" sz="1200" b="0" i="0" dirty="0">
              <a:solidFill>
                <a:srgbClr val="444444"/>
              </a:solidFill>
              <a:effectLst/>
              <a:latin typeface="Verdana" panose="020B0604030504040204" pitchFamily="34" charset="0"/>
            </a:endParaRPr>
          </a:p>
          <a:p>
            <a:pPr marL="0" marR="0" lvl="0" indent="0" algn="l" defTabSz="914400" rtl="0" eaLnBrk="1" fontAlgn="base" latinLnBrk="0" hangingPunct="1">
              <a:lnSpc>
                <a:spcPts val="1300"/>
              </a:lnSpc>
              <a:spcBef>
                <a:spcPts val="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a:cs typeface="Arial"/>
              </a:rPr>
              <a:t>Enkele aandachtpunt uit de e-learning m.b.t. v</a:t>
            </a:r>
            <a:r>
              <a:rPr lang="nl-NL" sz="1200" dirty="0">
                <a:latin typeface="Arial"/>
                <a:cs typeface="Arial"/>
              </a:rPr>
              <a:t>oorbereiden slechtnieuwsgesprek, waren:</a:t>
            </a:r>
          </a:p>
          <a:p>
            <a:pPr marL="0" marR="0" lvl="0" indent="0" algn="l" defTabSz="914400" rtl="0" eaLnBrk="1" fontAlgn="base" latinLnBrk="0" hangingPunct="1">
              <a:lnSpc>
                <a:spcPts val="1300"/>
              </a:lnSpc>
              <a:spcBef>
                <a:spcPts val="0"/>
              </a:spcBef>
              <a:spcAft>
                <a:spcPct val="0"/>
              </a:spcAft>
              <a:buClrTx/>
              <a:buSzTx/>
              <a:buFont typeface="Arial" panose="020B0604020202020204" pitchFamily="34" charset="0"/>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   Bedenk hoeveel je jouw patiënt kan belasten met jouw boodschap.</a:t>
            </a:r>
          </a:p>
          <a:p>
            <a:pPr marL="171450" indent="-171450">
              <a:lnSpc>
                <a:spcPts val="1300"/>
              </a:lnSpc>
              <a:spcBef>
                <a:spcPts val="0"/>
              </a:spcBef>
              <a:buFontTx/>
              <a:buChar char="-"/>
            </a:pPr>
            <a:r>
              <a:rPr lang="nl-NL" sz="1200" dirty="0">
                <a:latin typeface="Arial"/>
                <a:cs typeface="Arial"/>
              </a:rPr>
              <a:t>Verzamelen en inlezen patiëntgerelateerde sociaal-psychische gegevens om te kunnen achterhalen hoe de boodschap te vertellen.</a:t>
            </a:r>
          </a:p>
          <a:p>
            <a:pPr marL="171450" indent="-171450">
              <a:lnSpc>
                <a:spcPts val="1300"/>
              </a:lnSpc>
              <a:spcBef>
                <a:spcPts val="0"/>
              </a:spcBef>
              <a:buFontTx/>
              <a:buChar char="-"/>
            </a:pPr>
            <a:r>
              <a:rPr lang="nl-NL" sz="1200" dirty="0"/>
              <a:t>In teambespreking voorbereiden: wat is de kern, verwachting reactie patiënt (</a:t>
            </a:r>
            <a:r>
              <a:rPr lang="nl-NL" sz="1200" dirty="0" err="1"/>
              <a:t>copingstijl</a:t>
            </a:r>
            <a:r>
              <a:rPr lang="nl-NL" sz="1200" dirty="0"/>
              <a:t>), rolverdeling arts –</a:t>
            </a:r>
            <a:r>
              <a:rPr lang="nl-NL" sz="1200" dirty="0" err="1"/>
              <a:t>vpk</a:t>
            </a:r>
            <a:r>
              <a:rPr lang="nl-NL" sz="1200" dirty="0"/>
              <a:t>.</a:t>
            </a:r>
          </a:p>
          <a:p>
            <a:pPr marL="171450" indent="-171450">
              <a:lnSpc>
                <a:spcPts val="1300"/>
              </a:lnSpc>
              <a:spcBef>
                <a:spcPts val="0"/>
              </a:spcBef>
              <a:buFontTx/>
              <a:buChar char="-"/>
            </a:pPr>
            <a:r>
              <a:rPr lang="nl-NL" sz="1200" dirty="0"/>
              <a:t>Bekend met WGBO. </a:t>
            </a:r>
          </a:p>
          <a:p>
            <a:pPr marL="0" indent="0">
              <a:lnSpc>
                <a:spcPts val="1300"/>
              </a:lnSpc>
              <a:spcBef>
                <a:spcPts val="0"/>
              </a:spcBef>
              <a:buFontTx/>
              <a:buNone/>
            </a:pPr>
            <a:r>
              <a:rPr lang="nl-NL" sz="1200" dirty="0"/>
              <a:t>Een slechtnieuwsgesprek is goed als: </a:t>
            </a:r>
          </a:p>
          <a:p>
            <a:pPr marL="171450" indent="-171450">
              <a:lnSpc>
                <a:spcPts val="1300"/>
              </a:lnSpc>
              <a:spcBef>
                <a:spcPts val="0"/>
              </a:spcBef>
              <a:buFont typeface="Arial" panose="020B0604020202020204" pitchFamily="34" charset="0"/>
              <a:buChar char="•"/>
            </a:pPr>
            <a:r>
              <a:rPr lang="nl-NL" sz="1200" dirty="0"/>
              <a:t>De patiënt het slechte nieuws heeft begrepen en kan beoordelen welke gevolgen dit heeft voor zijn verdere leven.</a:t>
            </a:r>
          </a:p>
          <a:p>
            <a:pPr marL="171450" indent="-171450">
              <a:lnSpc>
                <a:spcPts val="1300"/>
              </a:lnSpc>
              <a:spcBef>
                <a:spcPts val="0"/>
              </a:spcBef>
              <a:buFont typeface="Arial" panose="020B0604020202020204" pitchFamily="34" charset="0"/>
              <a:buChar char="•"/>
            </a:pPr>
            <a:r>
              <a:rPr lang="nl-NL" sz="1200" dirty="0"/>
              <a:t>De arts/zorgverlener het idee heeft de info op gedoseerde wijze heeft overgedragen in overeenstemming met de patiënt.</a:t>
            </a:r>
          </a:p>
          <a:p>
            <a:pPr marL="171450" indent="-171450">
              <a:lnSpc>
                <a:spcPts val="1300"/>
              </a:lnSpc>
              <a:spcBef>
                <a:spcPts val="0"/>
              </a:spcBef>
              <a:buFont typeface="Arial" panose="020B0604020202020204" pitchFamily="34" charset="0"/>
              <a:buChar char="•"/>
            </a:pPr>
            <a:r>
              <a:rPr lang="nl-NL" sz="1200" dirty="0"/>
              <a:t>De arts/zorgverlener samen met de patiënt het vervolgtraject kan ingaan.</a:t>
            </a:r>
          </a:p>
          <a:p>
            <a:pPr marL="0" indent="0">
              <a:buFontTx/>
              <a:buNone/>
            </a:pPr>
            <a:endParaRPr lang="nl-NL" sz="1200" dirty="0"/>
          </a:p>
          <a:p>
            <a:pPr marL="0" indent="0">
              <a:buFontTx/>
              <a:buNone/>
            </a:pPr>
            <a:r>
              <a:rPr lang="nl-NL" sz="1200" dirty="0"/>
              <a:t>Volgende dia: Zes stappen brengen van slechtnieuws</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9</a:t>
            </a:fld>
            <a:endParaRPr lang="nl-NL"/>
          </a:p>
        </p:txBody>
      </p:sp>
      <p:sp>
        <p:nvSpPr>
          <p:cNvPr id="5" name="Tijdelijke aanduiding voor voettekst 4">
            <a:extLst>
              <a:ext uri="{FF2B5EF4-FFF2-40B4-BE49-F238E27FC236}">
                <a16:creationId xmlns:a16="http://schemas.microsoft.com/office/drawing/2014/main" id="{C918D636-E6C5-477F-8AB2-9DF98D928FE8}"/>
              </a:ext>
            </a:extLst>
          </p:cNvPr>
          <p:cNvSpPr>
            <a:spLocks noGrp="1"/>
          </p:cNvSpPr>
          <p:nvPr>
            <p:ph type="ftr" sz="quarter" idx="11"/>
          </p:nvPr>
        </p:nvSpPr>
        <p:spPr/>
        <p:txBody>
          <a:bodyPr/>
          <a:lstStyle/>
          <a:p>
            <a:r>
              <a:rPr lang="nl-NL"/>
              <a:t>Workshop Slechtnieuwsgesprek, maart 2021          licentie: CC-BY-NC-SA</a:t>
            </a:r>
          </a:p>
        </p:txBody>
      </p:sp>
    </p:spTree>
    <p:extLst>
      <p:ext uri="{BB962C8B-B14F-4D97-AF65-F5344CB8AC3E}">
        <p14:creationId xmlns:p14="http://schemas.microsoft.com/office/powerpoint/2010/main" val="316057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 name="Group 4"/>
          <p:cNvGrpSpPr>
            <a:grpSpLocks noChangeAspect="1"/>
          </p:cNvGrpSpPr>
          <p:nvPr userDrawn="1"/>
        </p:nvGrpSpPr>
        <p:grpSpPr bwMode="auto">
          <a:xfrm>
            <a:off x="0" y="177800"/>
            <a:ext cx="8942388" cy="6680200"/>
            <a:chOff x="0" y="112"/>
            <a:chExt cx="5633" cy="4208"/>
          </a:xfrm>
        </p:grpSpPr>
        <p:sp>
          <p:nvSpPr>
            <p:cNvPr id="7"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74" name="Rectangle 2"/>
          <p:cNvSpPr>
            <a:spLocks noGrp="1" noChangeArrowheads="1"/>
          </p:cNvSpPr>
          <p:nvPr>
            <p:ph type="ctrTitle" hasCustomPrompt="1"/>
          </p:nvPr>
        </p:nvSpPr>
        <p:spPr>
          <a:xfrm>
            <a:off x="466724" y="1434389"/>
            <a:ext cx="7524000" cy="1035050"/>
          </a:xfrm>
        </p:spPr>
        <p:txBody>
          <a:bodyPr anchor="b"/>
          <a:lstStyle>
            <a:lvl1pPr>
              <a:lnSpc>
                <a:spcPts val="3000"/>
              </a:lnSpc>
              <a:defRPr sz="3000" b="0" baseline="0">
                <a:solidFill>
                  <a:schemeClr val="bg1"/>
                </a:solidFill>
              </a:defRPr>
            </a:lvl1pPr>
          </a:lstStyle>
          <a:p>
            <a:r>
              <a:rPr lang="nl-NL" noProof="1"/>
              <a:t>Klik om titel te bewerken</a:t>
            </a:r>
          </a:p>
        </p:txBody>
      </p:sp>
      <p:sp>
        <p:nvSpPr>
          <p:cNvPr id="3075" name="Rectangle 3"/>
          <p:cNvSpPr>
            <a:spLocks noGrp="1" noChangeArrowheads="1"/>
          </p:cNvSpPr>
          <p:nvPr>
            <p:ph type="subTitle" idx="1" hasCustomPrompt="1"/>
          </p:nvPr>
        </p:nvSpPr>
        <p:spPr>
          <a:xfrm>
            <a:off x="445942" y="3122431"/>
            <a:ext cx="7524000" cy="1740514"/>
          </a:xfrm>
        </p:spPr>
        <p:txBody>
          <a:bodyPr/>
          <a:lstStyle>
            <a:lvl1pPr marL="0" indent="0">
              <a:lnSpc>
                <a:spcPts val="3000"/>
              </a:lnSpc>
              <a:buFont typeface="Arial" charset="0"/>
              <a:buNone/>
              <a:defRPr sz="2000">
                <a:solidFill>
                  <a:schemeClr val="bg1"/>
                </a:solidFill>
              </a:defRPr>
            </a:lvl1pPr>
          </a:lstStyle>
          <a:p>
            <a:r>
              <a:rPr lang="nl-NL" noProof="1"/>
              <a:t>Klik om ondertitel te bewerken</a:t>
            </a:r>
          </a:p>
        </p:txBody>
      </p:sp>
      <p:sp>
        <p:nvSpPr>
          <p:cNvPr id="3" name="Tijdelijke aanduiding voor tekst 2"/>
          <p:cNvSpPr>
            <a:spLocks noGrp="1"/>
          </p:cNvSpPr>
          <p:nvPr>
            <p:ph type="body" sz="quarter" idx="10" hasCustomPrompt="1"/>
          </p:nvPr>
        </p:nvSpPr>
        <p:spPr>
          <a:xfrm>
            <a:off x="473795" y="6186634"/>
            <a:ext cx="5746461" cy="509587"/>
          </a:xfrm>
        </p:spPr>
        <p:txBody>
          <a:bodyPr/>
          <a:lstStyle>
            <a:lvl1pPr marL="0" indent="0">
              <a:lnSpc>
                <a:spcPts val="1500"/>
              </a:lnSpc>
              <a:buFontTx/>
              <a:buNone/>
              <a:defRPr sz="1500">
                <a:solidFill>
                  <a:srgbClr val="006D8C"/>
                </a:solidFill>
              </a:defRPr>
            </a:lvl1pPr>
          </a:lstStyle>
          <a:p>
            <a:pPr lvl="0"/>
            <a:r>
              <a:rPr lang="en-US" dirty="0"/>
              <a:t>Datum | </a:t>
            </a:r>
            <a:r>
              <a:rPr lang="en-US" dirty="0" err="1"/>
              <a:t>Naam</a:t>
            </a:r>
            <a:r>
              <a:rPr lang="en-US" dirty="0"/>
              <a:t> auteur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6D8C"/>
                </a:solidFill>
              </a:defRPr>
            </a:lvl1pPr>
          </a:lstStyle>
          <a:p>
            <a:r>
              <a:rPr lang="nl-NL" noProof="1"/>
              <a:t>Klik om titel te bewerken</a:t>
            </a:r>
          </a:p>
        </p:txBody>
      </p:sp>
      <p:sp>
        <p:nvSpPr>
          <p:cNvPr id="3" name="Tijdelijke aanduiding voor inhou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1"/>
              <a:t>Klik om titel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15"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Voor eindia"/>
          <p:cNvGrpSpPr>
            <a:grpSpLocks noChangeAspect="1"/>
          </p:cNvGrpSpPr>
          <p:nvPr userDrawn="1"/>
        </p:nvGrpSpPr>
        <p:grpSpPr bwMode="auto">
          <a:xfrm>
            <a:off x="0" y="177800"/>
            <a:ext cx="8942388" cy="6680200"/>
            <a:chOff x="0" y="112"/>
            <a:chExt cx="5633" cy="4208"/>
          </a:xfrm>
        </p:grpSpPr>
        <p:sp>
          <p:nvSpPr>
            <p:cNvPr id="10"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pic>
        <p:nvPicPr>
          <p:cNvPr id="3" name="Tijdelijke aanduiding voor inhou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96800" y="4340781"/>
            <a:ext cx="1044332" cy="1051405"/>
          </a:xfrm>
          <a:prstGeom prst="rect">
            <a:avLst/>
          </a:prstGeom>
          <a:noFill/>
          <a:ln w="9525">
            <a:noFill/>
            <a:miter lim="800000"/>
            <a:headEnd/>
            <a:tailEnd/>
          </a:ln>
          <a:effectLst/>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5577" y="3132269"/>
            <a:ext cx="1050908" cy="1055641"/>
          </a:xfrm>
          <a:prstGeom prst="rect">
            <a:avLst/>
          </a:prstGeom>
        </p:spPr>
      </p:pic>
      <p:pic>
        <p:nvPicPr>
          <p:cNvPr id="5" name="Afbeelding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577" y="1904831"/>
            <a:ext cx="1050908" cy="1055642"/>
          </a:xfrm>
          <a:prstGeom prst="rect">
            <a:avLst/>
          </a:prstGeom>
        </p:spPr>
      </p:pic>
      <p:sp>
        <p:nvSpPr>
          <p:cNvPr id="6" name="Titel 1"/>
          <p:cNvSpPr txBox="1">
            <a:spLocks/>
          </p:cNvSpPr>
          <p:nvPr userDrawn="1"/>
        </p:nvSpPr>
        <p:spPr bwMode="auto">
          <a:xfrm>
            <a:off x="1816868" y="1909140"/>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kern="0" dirty="0">
                <a:solidFill>
                  <a:srgbClr val="006D8C"/>
                </a:solidFill>
                <a:latin typeface="Arial" pitchFamily="34" charset="0"/>
                <a:cs typeface="Arial" pitchFamily="34" charset="0"/>
              </a:rPr>
              <a:t>www.iknl.nl</a:t>
            </a:r>
          </a:p>
        </p:txBody>
      </p:sp>
      <p:sp>
        <p:nvSpPr>
          <p:cNvPr id="7" name="Titel 1"/>
          <p:cNvSpPr txBox="1">
            <a:spLocks/>
          </p:cNvSpPr>
          <p:nvPr userDrawn="1"/>
        </p:nvSpPr>
        <p:spPr bwMode="auto">
          <a:xfrm>
            <a:off x="1800392" y="3136577"/>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dirty="0">
                <a:solidFill>
                  <a:srgbClr val="006D8C"/>
                </a:solidFill>
                <a:latin typeface="+mn-lt"/>
              </a:rPr>
              <a:t>www.linkedin.com/company/iknl</a:t>
            </a:r>
            <a:endParaRPr lang="nl-NL" kern="0" dirty="0">
              <a:solidFill>
                <a:srgbClr val="006D8C"/>
              </a:solidFill>
              <a:latin typeface="+mn-lt"/>
              <a:cs typeface="Arial" pitchFamily="34" charset="0"/>
            </a:endParaRPr>
          </a:p>
        </p:txBody>
      </p:sp>
      <p:sp>
        <p:nvSpPr>
          <p:cNvPr id="8" name="Titel 1"/>
          <p:cNvSpPr txBox="1">
            <a:spLocks/>
          </p:cNvSpPr>
          <p:nvPr userDrawn="1"/>
        </p:nvSpPr>
        <p:spPr bwMode="auto">
          <a:xfrm>
            <a:off x="1800391" y="4355776"/>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dirty="0">
                <a:solidFill>
                  <a:srgbClr val="006D8C"/>
                </a:solidFill>
              </a:rPr>
              <a:t>twitter.com/</a:t>
            </a:r>
            <a:r>
              <a:rPr lang="nl-NL" dirty="0" err="1">
                <a:solidFill>
                  <a:srgbClr val="006D8C"/>
                </a:solidFill>
              </a:rPr>
              <a:t>iknl</a:t>
            </a:r>
            <a:endParaRPr lang="nl-NL" dirty="0">
              <a:solidFill>
                <a:srgbClr val="006D8C"/>
              </a:solidFill>
            </a:endParaRPr>
          </a:p>
        </p:txBody>
      </p:sp>
    </p:spTree>
    <p:extLst>
      <p:ext uri="{BB962C8B-B14F-4D97-AF65-F5344CB8AC3E}">
        <p14:creationId xmlns:p14="http://schemas.microsoft.com/office/powerpoint/2010/main" val="1834699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1343" y="261940"/>
            <a:ext cx="6074930" cy="755650"/>
          </a:xfrm>
          <a:prstGeom prst="rect">
            <a:avLst/>
          </a:prstGeom>
          <a:noFill/>
          <a:ln w="9525">
            <a:noFill/>
            <a:miter lim="800000"/>
            <a:headEnd/>
            <a:tailEnd/>
          </a:ln>
          <a:effectLst/>
        </p:spPr>
        <p:txBody>
          <a:bodyPr vert="horz" wrap="square" lIns="72000" tIns="0" rIns="0" bIns="0" numCol="1" anchor="b" anchorCtr="0" compatLnSpc="1">
            <a:prstTxWarp prst="textNoShape">
              <a:avLst/>
            </a:prstTxWarp>
          </a:bodyPr>
          <a:lstStyle/>
          <a:p>
            <a:pPr lvl="0"/>
            <a:r>
              <a:rPr lang="nl-NL" noProof="1"/>
              <a:t>Klik om titel te bewerken</a:t>
            </a:r>
          </a:p>
        </p:txBody>
      </p:sp>
      <p:sp>
        <p:nvSpPr>
          <p:cNvPr id="1027" name="Rectangle 3"/>
          <p:cNvSpPr>
            <a:spLocks noGrp="1" noChangeArrowheads="1"/>
          </p:cNvSpPr>
          <p:nvPr>
            <p:ph type="body" idx="1"/>
          </p:nvPr>
        </p:nvSpPr>
        <p:spPr bwMode="auto">
          <a:xfrm>
            <a:off x="292822" y="1625879"/>
            <a:ext cx="7704000" cy="4462463"/>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p>
            <a:pPr lvl="0"/>
            <a:r>
              <a:rPr lang="nl-NL" noProof="1"/>
              <a:t>Klik om de opmaakprofielen van de modeltekst te bewerken</a:t>
            </a:r>
          </a:p>
          <a:p>
            <a:pPr lvl="1"/>
            <a:r>
              <a:rPr lang="nl-NL" noProof="1"/>
              <a:t>Tweede niveau</a:t>
            </a:r>
          </a:p>
          <a:p>
            <a:pPr lvl="2"/>
            <a:r>
              <a:rPr lang="nl-NL" noProof="1"/>
              <a:t>Derde niveau</a:t>
            </a:r>
          </a:p>
        </p:txBody>
      </p:sp>
      <p:grpSp>
        <p:nvGrpSpPr>
          <p:cNvPr id="5" name="Groep 4"/>
          <p:cNvGrpSpPr/>
          <p:nvPr userDrawn="1"/>
        </p:nvGrpSpPr>
        <p:grpSpPr>
          <a:xfrm>
            <a:off x="0" y="177800"/>
            <a:ext cx="8942388" cy="6680201"/>
            <a:chOff x="0" y="177800"/>
            <a:chExt cx="8942388" cy="6680201"/>
          </a:xfrm>
        </p:grpSpPr>
        <p:sp>
          <p:nvSpPr>
            <p:cNvPr id="6" name="Freeform 5"/>
            <p:cNvSpPr>
              <a:spLocks/>
            </p:cNvSpPr>
            <p:nvPr/>
          </p:nvSpPr>
          <p:spPr bwMode="auto">
            <a:xfrm>
              <a:off x="0" y="1227138"/>
              <a:ext cx="8932863" cy="5630863"/>
            </a:xfrm>
            <a:custGeom>
              <a:avLst/>
              <a:gdLst/>
              <a:ahLst/>
              <a:cxnLst>
                <a:cxn ang="0">
                  <a:pos x="39833" y="2340"/>
                </a:cxn>
                <a:cxn ang="0">
                  <a:pos x="38569" y="535"/>
                </a:cxn>
                <a:cxn ang="0">
                  <a:pos x="36591" y="0"/>
                </a:cxn>
                <a:cxn ang="0">
                  <a:pos x="0" y="0"/>
                </a:cxn>
                <a:cxn ang="0">
                  <a:pos x="0" y="20"/>
                </a:cxn>
                <a:cxn ang="0">
                  <a:pos x="0" y="40"/>
                </a:cxn>
                <a:cxn ang="0">
                  <a:pos x="0" y="1883"/>
                </a:cxn>
                <a:cxn ang="0">
                  <a:pos x="0" y="1924"/>
                </a:cxn>
                <a:cxn ang="0">
                  <a:pos x="35258" y="76"/>
                </a:cxn>
                <a:cxn ang="0">
                  <a:pos x="35511" y="69"/>
                </a:cxn>
                <a:cxn ang="0">
                  <a:pos x="37262" y="515"/>
                </a:cxn>
                <a:cxn ang="0">
                  <a:pos x="38250" y="1521"/>
                </a:cxn>
                <a:cxn ang="0">
                  <a:pos x="38809" y="3240"/>
                </a:cxn>
                <a:cxn ang="0">
                  <a:pos x="38812" y="3276"/>
                </a:cxn>
                <a:cxn ang="0">
                  <a:pos x="39962" y="25225"/>
                </a:cxn>
                <a:cxn ang="0">
                  <a:pos x="39973" y="25225"/>
                </a:cxn>
                <a:cxn ang="0">
                  <a:pos x="39993" y="25225"/>
                </a:cxn>
                <a:cxn ang="0">
                  <a:pos x="4000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20"/>
                    <a:pt x="0" y="20"/>
                    <a:pt x="0" y="20"/>
                  </a:cubicBezTo>
                  <a:cubicBezTo>
                    <a:pt x="0" y="40"/>
                    <a:pt x="0" y="40"/>
                    <a:pt x="0" y="40"/>
                  </a:cubicBezTo>
                  <a:cubicBezTo>
                    <a:pt x="0" y="1883"/>
                    <a:pt x="0" y="1883"/>
                    <a:pt x="0" y="1883"/>
                  </a:cubicBezTo>
                  <a:cubicBezTo>
                    <a:pt x="0" y="1924"/>
                    <a:pt x="0" y="1924"/>
                    <a:pt x="0" y="1924"/>
                  </a:cubicBezTo>
                  <a:cubicBezTo>
                    <a:pt x="35258" y="76"/>
                    <a:pt x="35258" y="76"/>
                    <a:pt x="35258" y="76"/>
                  </a:cubicBezTo>
                  <a:cubicBezTo>
                    <a:pt x="35345" y="71"/>
                    <a:pt x="35429" y="69"/>
                    <a:pt x="35511" y="69"/>
                  </a:cubicBezTo>
                  <a:cubicBezTo>
                    <a:pt x="36247" y="69"/>
                    <a:pt x="36818" y="245"/>
                    <a:pt x="37262" y="515"/>
                  </a:cubicBezTo>
                  <a:cubicBezTo>
                    <a:pt x="37706" y="784"/>
                    <a:pt x="38023" y="1147"/>
                    <a:pt x="38250" y="1521"/>
                  </a:cubicBezTo>
                  <a:cubicBezTo>
                    <a:pt x="38704" y="2270"/>
                    <a:pt x="38795" y="3065"/>
                    <a:pt x="38809" y="3240"/>
                  </a:cubicBezTo>
                  <a:cubicBezTo>
                    <a:pt x="38811" y="3264"/>
                    <a:pt x="38812" y="3276"/>
                    <a:pt x="38812" y="3276"/>
                  </a:cubicBezTo>
                  <a:cubicBezTo>
                    <a:pt x="39962" y="25225"/>
                    <a:pt x="39962" y="25225"/>
                    <a:pt x="39962" y="25225"/>
                  </a:cubicBezTo>
                  <a:cubicBezTo>
                    <a:pt x="39973" y="25225"/>
                    <a:pt x="39973" y="25225"/>
                    <a:pt x="39973" y="25225"/>
                  </a:cubicBezTo>
                  <a:cubicBezTo>
                    <a:pt x="39993" y="25225"/>
                    <a:pt x="39993" y="25225"/>
                    <a:pt x="39993" y="25225"/>
                  </a:cubicBezTo>
                  <a:cubicBezTo>
                    <a:pt x="40003" y="25225"/>
                    <a:pt x="40003" y="25225"/>
                    <a:pt x="4000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7" name="Freeform 7"/>
            <p:cNvSpPr>
              <a:spLocks noEditPoints="1"/>
            </p:cNvSpPr>
            <p:nvPr/>
          </p:nvSpPr>
          <p:spPr bwMode="auto">
            <a:xfrm>
              <a:off x="6845300" y="177800"/>
              <a:ext cx="360363" cy="560388"/>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8"/>
            <p:cNvSpPr>
              <a:spLocks noEditPoints="1"/>
            </p:cNvSpPr>
            <p:nvPr/>
          </p:nvSpPr>
          <p:spPr bwMode="auto">
            <a:xfrm>
              <a:off x="7223125" y="366713"/>
              <a:ext cx="669925" cy="371475"/>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noEditPoints="1"/>
            </p:cNvSpPr>
            <p:nvPr/>
          </p:nvSpPr>
          <p:spPr bwMode="auto">
            <a:xfrm>
              <a:off x="8001000" y="330200"/>
              <a:ext cx="941388" cy="406400"/>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 id="2147483678" r:id="rId5"/>
  </p:sldLayoutIdLst>
  <p:hf sldNum="0" hdr="0" ftr="0" dt="0"/>
  <p:txStyles>
    <p:title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p:titleStyle>
    <p:body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deed.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pallialine.n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pallialine.nl/handreikingslechtnieuwsgesprek" TargetMode="External"/><Relationship Id="rId4" Type="http://schemas.openxmlformats.org/officeDocument/2006/relationships/hyperlink" Target="https://www.toolshero.com/management/gibbs-reflective-cycle-graham-gibb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76124-B26D-4041-8A86-283DC3DD88C8}"/>
              </a:ext>
            </a:extLst>
          </p:cNvPr>
          <p:cNvSpPr>
            <a:spLocks noGrp="1"/>
          </p:cNvSpPr>
          <p:nvPr>
            <p:ph type="ctrTitle"/>
          </p:nvPr>
        </p:nvSpPr>
        <p:spPr>
          <a:xfrm>
            <a:off x="466724" y="1434389"/>
            <a:ext cx="7524000" cy="839254"/>
          </a:xfrm>
        </p:spPr>
        <p:txBody>
          <a:bodyPr/>
          <a:lstStyle/>
          <a:p>
            <a:r>
              <a:rPr lang="nl-NL" dirty="0"/>
              <a:t>Disclaimer</a:t>
            </a:r>
          </a:p>
        </p:txBody>
      </p:sp>
      <p:sp>
        <p:nvSpPr>
          <p:cNvPr id="3" name="Ondertitel 2">
            <a:extLst>
              <a:ext uri="{FF2B5EF4-FFF2-40B4-BE49-F238E27FC236}">
                <a16:creationId xmlns:a16="http://schemas.microsoft.com/office/drawing/2014/main" id="{D49FB812-FFAE-402D-B68A-CEA8F0D4D07F}"/>
              </a:ext>
            </a:extLst>
          </p:cNvPr>
          <p:cNvSpPr>
            <a:spLocks noGrp="1"/>
          </p:cNvSpPr>
          <p:nvPr>
            <p:ph type="subTitle" idx="1"/>
          </p:nvPr>
        </p:nvSpPr>
        <p:spPr>
          <a:xfrm>
            <a:off x="465734" y="2372497"/>
            <a:ext cx="7949532" cy="3238081"/>
          </a:xfrm>
        </p:spPr>
        <p:txBody>
          <a:bodyPr/>
          <a:lstStyle/>
          <a:p>
            <a:r>
              <a:rPr lang="nl-NL" dirty="0">
                <a:solidFill>
                  <a:srgbClr val="FFFFFF"/>
                </a:solidFill>
              </a:rPr>
              <a:t>IKNL is eigenaar van alle intellectuele eigendomsrechten op de PowerPointpresentaties als onderdeel van de </a:t>
            </a:r>
            <a:r>
              <a:rPr lang="nl-NL" dirty="0">
                <a:solidFill>
                  <a:srgbClr val="FFFFFF"/>
                </a:solidFill>
                <a:latin typeface="Arial"/>
                <a:cs typeface="Arial"/>
              </a:rPr>
              <a:t>b-learning </a:t>
            </a:r>
            <a:r>
              <a:rPr lang="nl-NL" dirty="0">
                <a:solidFill>
                  <a:srgbClr val="FFFFFF"/>
                </a:solidFill>
              </a:rPr>
              <a:t>palliatieve zorg, inclusief het daarop vermelde logo van IKNL. IKNL en MSD aanvaarden geen aansprakelijkheid voor eventuele onjuistheden en/of onvolledigheden in de inhoud van het lesmateriaal. </a:t>
            </a:r>
            <a:endParaRPr lang="nl-NL">
              <a:cs typeface="Arial"/>
            </a:endParaRPr>
          </a:p>
          <a:p>
            <a:endParaRPr lang="nl-NL" sz="2400" dirty="0">
              <a:cs typeface="Arial"/>
            </a:endParaRPr>
          </a:p>
          <a:p>
            <a:r>
              <a:rPr lang="nl-NL" sz="2400" dirty="0">
                <a:cs typeface="Arial"/>
              </a:rPr>
              <a:t>Licentie</a:t>
            </a:r>
            <a:r>
              <a:rPr lang="nl-NL" dirty="0">
                <a:cs typeface="Arial"/>
              </a:rPr>
              <a:t>: </a:t>
            </a:r>
          </a:p>
          <a:p>
            <a:r>
              <a:rPr lang="nl-NL" dirty="0">
                <a:solidFill>
                  <a:srgbClr val="FFFFFF"/>
                </a:solidFill>
                <a:cs typeface="Arial"/>
                <a:hlinkClick r:id="rId3">
                  <a:extLst>
                    <a:ext uri="{A12FA001-AC4F-418D-AE19-62706E023703}">
                      <ahyp:hlinkClr xmlns:ahyp="http://schemas.microsoft.com/office/drawing/2018/hyperlinkcolor" val="tx"/>
                    </a:ext>
                  </a:extLst>
                </a:hlinkClick>
              </a:rPr>
              <a:t>Creative Commons:BY-NC-SA</a:t>
            </a:r>
            <a:r>
              <a:rPr lang="nl-NL" dirty="0">
                <a:solidFill>
                  <a:srgbClr val="FFFFFF"/>
                </a:solidFill>
                <a:cs typeface="Arial"/>
              </a:rPr>
              <a:t>  </a:t>
            </a:r>
          </a:p>
          <a:p>
            <a:endParaRPr lang="nl-NL" dirty="0">
              <a:solidFill>
                <a:srgbClr val="FFFFFF"/>
              </a:solidFill>
            </a:endParaRPr>
          </a:p>
          <a:p>
            <a:endParaRPr lang="nl-NL" dirty="0"/>
          </a:p>
        </p:txBody>
      </p:sp>
      <p:sp>
        <p:nvSpPr>
          <p:cNvPr id="4" name="Tijdelijke aanduiding voor tekst 3">
            <a:extLst>
              <a:ext uri="{FF2B5EF4-FFF2-40B4-BE49-F238E27FC236}">
                <a16:creationId xmlns:a16="http://schemas.microsoft.com/office/drawing/2014/main" id="{5AFD0FBB-5775-4331-B51A-6671966066D3}"/>
              </a:ext>
            </a:extLst>
          </p:cNvPr>
          <p:cNvSpPr>
            <a:spLocks noGrp="1"/>
          </p:cNvSpPr>
          <p:nvPr>
            <p:ph type="body" sz="quarter" idx="10"/>
          </p:nvPr>
        </p:nvSpPr>
        <p:spPr/>
        <p:txBody>
          <a:bodyPr/>
          <a:lstStyle/>
          <a:p>
            <a:endParaRPr lang="nl-NL"/>
          </a:p>
        </p:txBody>
      </p:sp>
      <p:pic>
        <p:nvPicPr>
          <p:cNvPr id="5" name="Afbeelding 4">
            <a:extLst>
              <a:ext uri="{FF2B5EF4-FFF2-40B4-BE49-F238E27FC236}">
                <a16:creationId xmlns:a16="http://schemas.microsoft.com/office/drawing/2014/main" id="{050FE04F-0724-4C43-B275-DAB4D7426C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724" y="5080827"/>
            <a:ext cx="838200" cy="295275"/>
          </a:xfrm>
          <a:prstGeom prst="rect">
            <a:avLst/>
          </a:prstGeom>
        </p:spPr>
      </p:pic>
    </p:spTree>
    <p:extLst>
      <p:ext uri="{BB962C8B-B14F-4D97-AF65-F5344CB8AC3E}">
        <p14:creationId xmlns:p14="http://schemas.microsoft.com/office/powerpoint/2010/main" val="132914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81945-5B8A-4065-B0B5-C092CC81BE46}"/>
              </a:ext>
            </a:extLst>
          </p:cNvPr>
          <p:cNvSpPr>
            <a:spLocks noGrp="1"/>
          </p:cNvSpPr>
          <p:nvPr>
            <p:ph type="title"/>
          </p:nvPr>
        </p:nvSpPr>
        <p:spPr/>
        <p:txBody>
          <a:bodyPr/>
          <a:lstStyle/>
          <a:p>
            <a:r>
              <a:rPr lang="nl-NL" dirty="0"/>
              <a:t>Voorbereiden/Brengen van slecht nieuws</a:t>
            </a:r>
            <a:br>
              <a:rPr lang="nl-NL" dirty="0"/>
            </a:br>
            <a:r>
              <a:rPr lang="nl-NL" dirty="0"/>
              <a:t>- SPIKES model</a:t>
            </a:r>
          </a:p>
        </p:txBody>
      </p:sp>
      <p:sp>
        <p:nvSpPr>
          <p:cNvPr id="3" name="Tijdelijke aanduiding voor inhoud 2">
            <a:extLst>
              <a:ext uri="{FF2B5EF4-FFF2-40B4-BE49-F238E27FC236}">
                <a16:creationId xmlns:a16="http://schemas.microsoft.com/office/drawing/2014/main" id="{8C91AA67-1821-42C1-BBF2-9D38A070B70B}"/>
              </a:ext>
            </a:extLst>
          </p:cNvPr>
          <p:cNvSpPr>
            <a:spLocks noGrp="1"/>
          </p:cNvSpPr>
          <p:nvPr>
            <p:ph idx="1"/>
          </p:nvPr>
        </p:nvSpPr>
        <p:spPr>
          <a:xfrm>
            <a:off x="587021" y="1625880"/>
            <a:ext cx="8116711" cy="4526564"/>
          </a:xfrm>
        </p:spPr>
        <p:txBody>
          <a:bodyPr/>
          <a:lstStyle/>
          <a:p>
            <a:pPr marL="143510" indent="-179705"/>
            <a:r>
              <a:rPr lang="nl-NL" dirty="0"/>
              <a:t>Bekend met het zesstappenmodel SPIKES?</a:t>
            </a:r>
          </a:p>
          <a:p>
            <a:pPr marL="431800" lvl="4" indent="-64135">
              <a:lnSpc>
                <a:spcPts val="3000"/>
              </a:lnSpc>
            </a:pPr>
            <a:r>
              <a:rPr lang="en-US" sz="1600" b="1" dirty="0">
                <a:solidFill>
                  <a:srgbClr val="11B5E9">
                    <a:lumMod val="50000"/>
                  </a:srgbClr>
                </a:solidFill>
                <a:latin typeface="Arial" panose="020B0604020202020204" pitchFamily="34" charset="0"/>
              </a:rPr>
              <a:t>STEP 1: S—SETTING UP the Interview</a:t>
            </a:r>
            <a:endParaRPr lang="en-US" sz="1600" b="1" dirty="0">
              <a:solidFill>
                <a:srgbClr val="11B5E9">
                  <a:lumMod val="50000"/>
                </a:srgbClr>
              </a:solidFill>
              <a:latin typeface="Arial" panose="020B0604020202020204" pitchFamily="34" charset="0"/>
              <a:cs typeface="Arial"/>
            </a:endParaRPr>
          </a:p>
          <a:p>
            <a:pPr marL="431800" lvl="4" indent="-64135">
              <a:lnSpc>
                <a:spcPts val="3000"/>
              </a:lnSpc>
            </a:pPr>
            <a:r>
              <a:rPr lang="en-US" sz="1600" b="1" dirty="0">
                <a:solidFill>
                  <a:srgbClr val="11B5E9">
                    <a:lumMod val="50000"/>
                  </a:srgbClr>
                </a:solidFill>
                <a:latin typeface="Arial" panose="020B0604020202020204" pitchFamily="34" charset="0"/>
              </a:rPr>
              <a:t>STEP 2: P—Assessing the Patient's PERCEPTION</a:t>
            </a:r>
            <a:endParaRPr lang="en-US" sz="1600" b="1" dirty="0">
              <a:solidFill>
                <a:srgbClr val="11B5E9">
                  <a:lumMod val="50000"/>
                </a:srgbClr>
              </a:solidFill>
              <a:latin typeface="Arial" panose="020B0604020202020204" pitchFamily="34" charset="0"/>
              <a:cs typeface="Arial"/>
            </a:endParaRPr>
          </a:p>
          <a:p>
            <a:pPr marL="431800" lvl="4" indent="-64135">
              <a:lnSpc>
                <a:spcPts val="3000"/>
              </a:lnSpc>
            </a:pPr>
            <a:r>
              <a:rPr lang="en-US" sz="1600" b="1" dirty="0">
                <a:solidFill>
                  <a:srgbClr val="11B5E9">
                    <a:lumMod val="50000"/>
                  </a:srgbClr>
                </a:solidFill>
                <a:latin typeface="Arial" panose="020B0604020202020204" pitchFamily="34" charset="0"/>
              </a:rPr>
              <a:t>STEP 3: I—Obtaining the Patient's INVITATION</a:t>
            </a:r>
            <a:endParaRPr lang="en-US" sz="1600" b="1" dirty="0">
              <a:solidFill>
                <a:srgbClr val="11B5E9">
                  <a:lumMod val="50000"/>
                </a:srgbClr>
              </a:solidFill>
              <a:latin typeface="Arial" panose="020B0604020202020204" pitchFamily="34" charset="0"/>
              <a:cs typeface="Arial"/>
            </a:endParaRPr>
          </a:p>
          <a:p>
            <a:pPr marL="431800" lvl="4" indent="-64135">
              <a:lnSpc>
                <a:spcPts val="3000"/>
              </a:lnSpc>
            </a:pPr>
            <a:r>
              <a:rPr lang="en-US" sz="1600" b="1" dirty="0">
                <a:solidFill>
                  <a:srgbClr val="11B5E9">
                    <a:lumMod val="50000"/>
                  </a:srgbClr>
                </a:solidFill>
                <a:latin typeface="Arial" panose="020B0604020202020204" pitchFamily="34" charset="0"/>
              </a:rPr>
              <a:t>STEP 4: K—Giving KNOWLEDGE and Information to the Patient</a:t>
            </a:r>
            <a:endParaRPr lang="en-US" sz="1600" b="1" dirty="0">
              <a:solidFill>
                <a:srgbClr val="11B5E9">
                  <a:lumMod val="50000"/>
                </a:srgbClr>
              </a:solidFill>
              <a:latin typeface="Arial" panose="020B0604020202020204" pitchFamily="34" charset="0"/>
              <a:cs typeface="Arial"/>
            </a:endParaRPr>
          </a:p>
          <a:p>
            <a:pPr marL="431800" lvl="4" indent="-64135">
              <a:lnSpc>
                <a:spcPts val="3000"/>
              </a:lnSpc>
            </a:pPr>
            <a:r>
              <a:rPr lang="en-US" sz="1600" b="1" dirty="0">
                <a:solidFill>
                  <a:srgbClr val="11B5E9">
                    <a:lumMod val="50000"/>
                  </a:srgbClr>
                </a:solidFill>
                <a:latin typeface="Arial" panose="020B0604020202020204" pitchFamily="34" charset="0"/>
              </a:rPr>
              <a:t>STEP 5: E—Addressing the Patient's EMOTIONS with Empathic Responses</a:t>
            </a:r>
            <a:endParaRPr lang="en-US" sz="1600" b="1" dirty="0">
              <a:solidFill>
                <a:srgbClr val="11B5E9">
                  <a:lumMod val="50000"/>
                </a:srgbClr>
              </a:solidFill>
              <a:latin typeface="Arial" panose="020B0604020202020204" pitchFamily="34" charset="0"/>
              <a:cs typeface="Arial"/>
            </a:endParaRPr>
          </a:p>
          <a:p>
            <a:pPr marL="431800" lvl="4" indent="-64135">
              <a:lnSpc>
                <a:spcPts val="3000"/>
              </a:lnSpc>
            </a:pPr>
            <a:r>
              <a:rPr lang="en-US" sz="1600" b="1" dirty="0">
                <a:solidFill>
                  <a:srgbClr val="11B5E9">
                    <a:lumMod val="50000"/>
                  </a:srgbClr>
                </a:solidFill>
                <a:latin typeface="Arial" panose="020B0604020202020204" pitchFamily="34" charset="0"/>
              </a:rPr>
              <a:t>STEP 6: S—STRATEGY and SUMMARY</a:t>
            </a:r>
            <a:endParaRPr lang="en-US" sz="1600" b="1" dirty="0">
              <a:solidFill>
                <a:srgbClr val="11B5E9">
                  <a:lumMod val="50000"/>
                </a:srgbClr>
              </a:solidFill>
              <a:latin typeface="Arial" panose="020B0604020202020204" pitchFamily="34" charset="0"/>
              <a:cs typeface="Arial"/>
            </a:endParaRPr>
          </a:p>
          <a:p>
            <a:pPr marL="431800" lvl="4" indent="-64135">
              <a:lnSpc>
                <a:spcPts val="2000"/>
              </a:lnSpc>
            </a:pPr>
            <a:r>
              <a:rPr lang="nl-NL" sz="900" dirty="0">
                <a:solidFill>
                  <a:srgbClr val="11B5E9">
                    <a:lumMod val="50000"/>
                  </a:srgbClr>
                </a:solidFill>
                <a:latin typeface="Arial" panose="020B0604020202020204" pitchFamily="34" charset="0"/>
              </a:rPr>
              <a:t>bron</a:t>
            </a:r>
            <a:r>
              <a:rPr lang="en-US" sz="900" dirty="0">
                <a:solidFill>
                  <a:srgbClr val="11B5E9">
                    <a:lumMod val="50000"/>
                  </a:srgbClr>
                </a:solidFill>
                <a:latin typeface="Arial" panose="020B0604020202020204" pitchFamily="34" charset="0"/>
              </a:rPr>
              <a:t>: </a:t>
            </a:r>
            <a:r>
              <a:rPr lang="en-US" sz="900" dirty="0" err="1">
                <a:solidFill>
                  <a:srgbClr val="11B5E9">
                    <a:lumMod val="50000"/>
                  </a:srgbClr>
                </a:solidFill>
                <a:latin typeface="Arial" panose="020B0604020202020204" pitchFamily="34" charset="0"/>
              </a:rPr>
              <a:t>Baile</a:t>
            </a:r>
            <a:r>
              <a:rPr lang="en-US" sz="900" dirty="0">
                <a:solidFill>
                  <a:srgbClr val="11B5E9">
                    <a:lumMod val="50000"/>
                  </a:srgbClr>
                </a:solidFill>
                <a:latin typeface="Arial" panose="020B0604020202020204" pitchFamily="34" charset="0"/>
              </a:rPr>
              <a:t> WF, Buckman R et al., SPIKES-A Six-Step Protocol for Delivering Bad News: Application to the Patient with Cancer. The Oncologist, 2000  </a:t>
            </a:r>
            <a:endParaRPr lang="nl-NL" dirty="0">
              <a:cs typeface="Arial"/>
            </a:endParaRPr>
          </a:p>
          <a:p>
            <a:pPr marL="143510" indent="-179705">
              <a:spcBef>
                <a:spcPts val="1200"/>
              </a:spcBef>
            </a:pPr>
            <a:r>
              <a:rPr lang="nl-NL" dirty="0"/>
              <a:t>Wat is je ervaring in de praktijk hier mee?</a:t>
            </a:r>
            <a:endParaRPr lang="nl-NL" dirty="0">
              <a:cs typeface="Arial"/>
            </a:endParaRPr>
          </a:p>
          <a:p>
            <a:pPr marL="143510" indent="-179705"/>
            <a:r>
              <a:rPr lang="nl-NL" dirty="0"/>
              <a:t>Welke stap gaat je goed af? Welke minder en waarom?</a:t>
            </a:r>
            <a:endParaRPr lang="nl-NL" dirty="0">
              <a:cs typeface="Arial"/>
            </a:endParaRPr>
          </a:p>
          <a:p>
            <a:pPr marL="143510" indent="0">
              <a:buNone/>
            </a:pPr>
            <a:r>
              <a:rPr lang="nl-NL" dirty="0"/>
              <a:t>			</a:t>
            </a:r>
            <a:endParaRPr lang="nl-NL" dirty="0">
              <a:cs typeface="Arial"/>
            </a:endParaRPr>
          </a:p>
        </p:txBody>
      </p:sp>
    </p:spTree>
    <p:extLst>
      <p:ext uri="{BB962C8B-B14F-4D97-AF65-F5344CB8AC3E}">
        <p14:creationId xmlns:p14="http://schemas.microsoft.com/office/powerpoint/2010/main" val="1336237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6BEC16-DFF6-4BF2-840B-80EB298D7C60}"/>
              </a:ext>
            </a:extLst>
          </p:cNvPr>
          <p:cNvSpPr>
            <a:spLocks noGrp="1"/>
          </p:cNvSpPr>
          <p:nvPr>
            <p:ph type="ctrTitle"/>
          </p:nvPr>
        </p:nvSpPr>
        <p:spPr>
          <a:xfrm>
            <a:off x="466724" y="1569155"/>
            <a:ext cx="7524000" cy="1140178"/>
          </a:xfrm>
        </p:spPr>
        <p:txBody>
          <a:bodyPr/>
          <a:lstStyle/>
          <a:p>
            <a:pPr lvl="0"/>
            <a:br>
              <a:rPr lang="nl-NL" dirty="0"/>
            </a:br>
            <a:r>
              <a:rPr lang="nl-NL" dirty="0"/>
              <a:t>Brengen van slecht nieuws</a:t>
            </a:r>
            <a:br>
              <a:rPr lang="nl-NL" dirty="0"/>
            </a:br>
            <a:r>
              <a:rPr lang="nl-NL" sz="2000" dirty="0"/>
              <a:t>H</a:t>
            </a:r>
            <a:r>
              <a:rPr lang="nl-NL" sz="2000" dirty="0">
                <a:solidFill>
                  <a:srgbClr val="FFFFFF"/>
                </a:solidFill>
                <a:ea typeface="+mn-ea"/>
                <a:cs typeface="+mn-cs"/>
              </a:rPr>
              <a:t>et gesprek voeren</a:t>
            </a:r>
            <a:endParaRPr lang="nl-NL" dirty="0"/>
          </a:p>
        </p:txBody>
      </p:sp>
      <p:sp>
        <p:nvSpPr>
          <p:cNvPr id="3" name="Ondertitel 2">
            <a:extLst>
              <a:ext uri="{FF2B5EF4-FFF2-40B4-BE49-F238E27FC236}">
                <a16:creationId xmlns:a16="http://schemas.microsoft.com/office/drawing/2014/main" id="{326D431E-1602-4DFF-962C-73DBFE72092E}"/>
              </a:ext>
            </a:extLst>
          </p:cNvPr>
          <p:cNvSpPr>
            <a:spLocks noGrp="1"/>
          </p:cNvSpPr>
          <p:nvPr>
            <p:ph type="subTitle" idx="1"/>
          </p:nvPr>
        </p:nvSpPr>
        <p:spPr>
          <a:xfrm>
            <a:off x="445942" y="3002844"/>
            <a:ext cx="7524000" cy="1860101"/>
          </a:xfrm>
        </p:spPr>
        <p:txBody>
          <a:bodyPr/>
          <a:lstStyle/>
          <a:p>
            <a:r>
              <a:rPr lang="nl-NL" dirty="0"/>
              <a:t>Onderdeel van de workshop Slechtnieuwsgesprek</a:t>
            </a:r>
          </a:p>
          <a:p>
            <a:endParaRPr lang="nl-NL" dirty="0"/>
          </a:p>
          <a:p>
            <a:endParaRPr lang="nl-NL" dirty="0"/>
          </a:p>
        </p:txBody>
      </p:sp>
      <p:sp>
        <p:nvSpPr>
          <p:cNvPr id="4" name="Tijdelijke aanduiding voor tekst 3">
            <a:extLst>
              <a:ext uri="{FF2B5EF4-FFF2-40B4-BE49-F238E27FC236}">
                <a16:creationId xmlns:a16="http://schemas.microsoft.com/office/drawing/2014/main" id="{3B9F35C8-8536-478E-BC95-E2C31E5B9C1B}"/>
              </a:ext>
            </a:extLst>
          </p:cNvPr>
          <p:cNvSpPr>
            <a:spLocks noGrp="1"/>
          </p:cNvSpPr>
          <p:nvPr>
            <p:ph type="body" sz="quarter" idx="10"/>
          </p:nvPr>
        </p:nvSpPr>
        <p:spPr/>
        <p:txBody>
          <a:bodyPr/>
          <a:lstStyle/>
          <a:p>
            <a:endParaRPr lang="nl-NL"/>
          </a:p>
        </p:txBody>
      </p:sp>
      <p:pic>
        <p:nvPicPr>
          <p:cNvPr id="5" name="Afbeelding 4">
            <a:extLst>
              <a:ext uri="{FF2B5EF4-FFF2-40B4-BE49-F238E27FC236}">
                <a16:creationId xmlns:a16="http://schemas.microsoft.com/office/drawing/2014/main" id="{B6B1F442-6F7B-48DA-9A7F-CD0D44F969C5}"/>
              </a:ext>
            </a:extLst>
          </p:cNvPr>
          <p:cNvPicPr>
            <a:picLocks noChangeAspect="1"/>
          </p:cNvPicPr>
          <p:nvPr/>
        </p:nvPicPr>
        <p:blipFill>
          <a:blip r:embed="rId3"/>
          <a:stretch>
            <a:fillRect/>
          </a:stretch>
        </p:blipFill>
        <p:spPr>
          <a:xfrm>
            <a:off x="3680178" y="3429000"/>
            <a:ext cx="3307644" cy="2555908"/>
          </a:xfrm>
          <a:prstGeom prst="rect">
            <a:avLst/>
          </a:prstGeom>
        </p:spPr>
      </p:pic>
    </p:spTree>
    <p:extLst>
      <p:ext uri="{BB962C8B-B14F-4D97-AF65-F5344CB8AC3E}">
        <p14:creationId xmlns:p14="http://schemas.microsoft.com/office/powerpoint/2010/main" val="293610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7B1AC-96C3-4E6A-ABED-F8663B77C702}"/>
              </a:ext>
            </a:extLst>
          </p:cNvPr>
          <p:cNvSpPr>
            <a:spLocks noGrp="1"/>
          </p:cNvSpPr>
          <p:nvPr>
            <p:ph type="title"/>
          </p:nvPr>
        </p:nvSpPr>
        <p:spPr/>
        <p:txBody>
          <a:bodyPr/>
          <a:lstStyle/>
          <a:p>
            <a:r>
              <a:rPr lang="nl-NL" dirty="0"/>
              <a:t>Programma Brengen van slecht nieuws</a:t>
            </a:r>
          </a:p>
        </p:txBody>
      </p:sp>
      <p:sp>
        <p:nvSpPr>
          <p:cNvPr id="3" name="Tijdelijke aanduiding voor inhoud 2">
            <a:extLst>
              <a:ext uri="{FF2B5EF4-FFF2-40B4-BE49-F238E27FC236}">
                <a16:creationId xmlns:a16="http://schemas.microsoft.com/office/drawing/2014/main" id="{0638CD00-3F4E-440F-8AD6-E5328047D454}"/>
              </a:ext>
            </a:extLst>
          </p:cNvPr>
          <p:cNvSpPr>
            <a:spLocks noGrp="1"/>
          </p:cNvSpPr>
          <p:nvPr>
            <p:ph idx="1"/>
          </p:nvPr>
        </p:nvSpPr>
        <p:spPr>
          <a:xfrm>
            <a:off x="292822" y="1625879"/>
            <a:ext cx="8092188" cy="4462463"/>
          </a:xfrm>
        </p:spPr>
        <p:txBody>
          <a:bodyPr/>
          <a:lstStyle/>
          <a:p>
            <a:pPr marL="143510" indent="-179705"/>
            <a:r>
              <a:rPr lang="nl-NL" dirty="0"/>
              <a:t>Toepassen zesstappenmodel SPIKES en mnemoniek NURSE</a:t>
            </a:r>
          </a:p>
          <a:p>
            <a:pPr marL="423545" lvl="1" indent="-251460"/>
            <a:r>
              <a:rPr lang="nl-NL" dirty="0"/>
              <a:t>Meerdere casussen uitspelen</a:t>
            </a:r>
            <a:endParaRPr lang="nl-NL" dirty="0">
              <a:cs typeface="Arial"/>
            </a:endParaRPr>
          </a:p>
          <a:p>
            <a:pPr marL="423545" lvl="1" indent="-251460"/>
            <a:r>
              <a:rPr lang="nl-NL" dirty="0"/>
              <a:t>Nabespreken</a:t>
            </a:r>
          </a:p>
          <a:p>
            <a:pPr marL="172085" lvl="1" indent="0">
              <a:buNone/>
            </a:pPr>
            <a:endParaRPr lang="nl-NL" dirty="0">
              <a:cs typeface="Arial"/>
            </a:endParaRPr>
          </a:p>
          <a:p>
            <a:pPr marL="423545" lvl="1" indent="-251460"/>
            <a:endParaRPr lang="nl-NL" dirty="0">
              <a:cs typeface="Arial"/>
            </a:endParaRPr>
          </a:p>
        </p:txBody>
      </p:sp>
    </p:spTree>
    <p:extLst>
      <p:ext uri="{BB962C8B-B14F-4D97-AF65-F5344CB8AC3E}">
        <p14:creationId xmlns:p14="http://schemas.microsoft.com/office/powerpoint/2010/main" val="78225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8942D-9118-4B6F-8DF4-9842947E7B5D}"/>
              </a:ext>
            </a:extLst>
          </p:cNvPr>
          <p:cNvSpPr>
            <a:spLocks noGrp="1"/>
          </p:cNvSpPr>
          <p:nvPr>
            <p:ph type="title"/>
          </p:nvPr>
        </p:nvSpPr>
        <p:spPr/>
        <p:txBody>
          <a:bodyPr/>
          <a:lstStyle/>
          <a:p>
            <a:r>
              <a:rPr lang="nl-NL" dirty="0"/>
              <a:t>Brengen van slecht nieuws</a:t>
            </a:r>
            <a:br>
              <a:rPr lang="nl-NL" dirty="0"/>
            </a:br>
            <a:r>
              <a:rPr lang="nl-NL" dirty="0"/>
              <a:t>- rollenspel casus deelnemers</a:t>
            </a:r>
          </a:p>
        </p:txBody>
      </p:sp>
      <p:sp>
        <p:nvSpPr>
          <p:cNvPr id="3" name="Tijdelijke aanduiding voor inhoud 2">
            <a:extLst>
              <a:ext uri="{FF2B5EF4-FFF2-40B4-BE49-F238E27FC236}">
                <a16:creationId xmlns:a16="http://schemas.microsoft.com/office/drawing/2014/main" id="{9628D8FF-30AB-468E-A5BA-300FEE025C77}"/>
              </a:ext>
            </a:extLst>
          </p:cNvPr>
          <p:cNvSpPr>
            <a:spLocks noGrp="1"/>
          </p:cNvSpPr>
          <p:nvPr>
            <p:ph idx="1"/>
          </p:nvPr>
        </p:nvSpPr>
        <p:spPr>
          <a:xfrm>
            <a:off x="292821" y="1625879"/>
            <a:ext cx="8230289" cy="4462463"/>
          </a:xfrm>
        </p:spPr>
        <p:txBody>
          <a:bodyPr/>
          <a:lstStyle/>
          <a:p>
            <a:r>
              <a:rPr lang="nl-NL" dirty="0"/>
              <a:t>Rollenspel Brengen van slecht nieuws</a:t>
            </a:r>
          </a:p>
          <a:p>
            <a:pPr lvl="1"/>
            <a:r>
              <a:rPr lang="nl-NL" dirty="0"/>
              <a:t>casus van een deelnemer uit de groep</a:t>
            </a:r>
          </a:p>
          <a:p>
            <a:pPr lvl="1"/>
            <a:r>
              <a:rPr lang="nl-NL" dirty="0"/>
              <a:t>anticiperen op type patiënt/naaste</a:t>
            </a:r>
          </a:p>
          <a:p>
            <a:pPr lvl="1"/>
            <a:endParaRPr lang="nl-NL" dirty="0"/>
          </a:p>
          <a:p>
            <a:r>
              <a:rPr lang="nl-NL" dirty="0"/>
              <a:t>Twee deelnemers: rol van arts en verpleegkundige</a:t>
            </a:r>
          </a:p>
          <a:p>
            <a:pPr lvl="1"/>
            <a:endParaRPr lang="nl-NL" dirty="0"/>
          </a:p>
          <a:p>
            <a:r>
              <a:rPr lang="nl-NL" dirty="0"/>
              <a:t>Overige deelnemers: observeren en geven feedback</a:t>
            </a:r>
          </a:p>
        </p:txBody>
      </p:sp>
    </p:spTree>
    <p:extLst>
      <p:ext uri="{BB962C8B-B14F-4D97-AF65-F5344CB8AC3E}">
        <p14:creationId xmlns:p14="http://schemas.microsoft.com/office/powerpoint/2010/main" val="726329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18B84-C708-432E-A6CC-BB7C8A45B709}"/>
              </a:ext>
            </a:extLst>
          </p:cNvPr>
          <p:cNvSpPr>
            <a:spLocks noGrp="1"/>
          </p:cNvSpPr>
          <p:nvPr>
            <p:ph type="title"/>
          </p:nvPr>
        </p:nvSpPr>
        <p:spPr>
          <a:xfrm>
            <a:off x="471342" y="261940"/>
            <a:ext cx="6381013" cy="755650"/>
          </a:xfrm>
        </p:spPr>
        <p:txBody>
          <a:bodyPr/>
          <a:lstStyle/>
          <a:p>
            <a:r>
              <a:rPr lang="nl-NL" dirty="0"/>
              <a:t>Brengen van slecht nieuws</a:t>
            </a:r>
            <a:br>
              <a:rPr lang="nl-NL" dirty="0"/>
            </a:br>
            <a:r>
              <a:rPr lang="nl-NL" dirty="0"/>
              <a:t>observatiepunten - nabespreking rollenspel</a:t>
            </a:r>
          </a:p>
        </p:txBody>
      </p:sp>
      <p:sp>
        <p:nvSpPr>
          <p:cNvPr id="3" name="Tijdelijke aanduiding voor inhoud 2">
            <a:extLst>
              <a:ext uri="{FF2B5EF4-FFF2-40B4-BE49-F238E27FC236}">
                <a16:creationId xmlns:a16="http://schemas.microsoft.com/office/drawing/2014/main" id="{476942DD-DD94-4A5E-B03E-C163A67F3598}"/>
              </a:ext>
            </a:extLst>
          </p:cNvPr>
          <p:cNvSpPr>
            <a:spLocks noGrp="1"/>
          </p:cNvSpPr>
          <p:nvPr>
            <p:ph idx="1"/>
          </p:nvPr>
        </p:nvSpPr>
        <p:spPr>
          <a:xfrm>
            <a:off x="292822" y="1625879"/>
            <a:ext cx="8241578" cy="4462463"/>
          </a:xfrm>
        </p:spPr>
        <p:txBody>
          <a:bodyPr/>
          <a:lstStyle/>
          <a:p>
            <a:pPr marL="0" indent="0">
              <a:buNone/>
            </a:pPr>
            <a:r>
              <a:rPr lang="nl-NL" dirty="0"/>
              <a:t>Observatiepunten bij rollenspel</a:t>
            </a:r>
          </a:p>
          <a:p>
            <a:pPr marL="143510" indent="-179705"/>
            <a:r>
              <a:rPr lang="nl-NL" dirty="0"/>
              <a:t>Wat zie je terug van het zesstappenmodel SPIKES</a:t>
            </a:r>
            <a:r>
              <a:rPr lang="nl-NL" dirty="0">
                <a:cs typeface="Arial"/>
              </a:rPr>
              <a:t>?</a:t>
            </a:r>
          </a:p>
          <a:p>
            <a:pPr marL="143510" indent="-179705"/>
            <a:r>
              <a:rPr lang="nl-NL" dirty="0"/>
              <a:t>Wat zie je betreft NURSE?	</a:t>
            </a:r>
          </a:p>
          <a:p>
            <a:pPr marL="274320" lvl="4" indent="-64135">
              <a:lnSpc>
                <a:spcPts val="3000"/>
              </a:lnSpc>
            </a:pPr>
            <a:r>
              <a:rPr lang="en-US" sz="2000" dirty="0">
                <a:solidFill>
                  <a:srgbClr val="11B5E9"/>
                </a:solidFill>
              </a:rPr>
              <a:t>NURSE mnemonic			</a:t>
            </a:r>
            <a:endParaRPr lang="en-US" sz="2000" dirty="0">
              <a:solidFill>
                <a:srgbClr val="11B5E9"/>
              </a:solidFill>
              <a:cs typeface="Arial"/>
            </a:endParaRPr>
          </a:p>
          <a:p>
            <a:pPr marL="274320" lvl="0" indent="0">
              <a:lnSpc>
                <a:spcPts val="2000"/>
              </a:lnSpc>
              <a:buNone/>
            </a:pPr>
            <a:r>
              <a:rPr lang="en-US" sz="1400" b="1" dirty="0">
                <a:solidFill>
                  <a:srgbClr val="11B5E9"/>
                </a:solidFill>
              </a:rPr>
              <a:t>N</a:t>
            </a:r>
            <a:r>
              <a:rPr lang="en-US" sz="1400" dirty="0">
                <a:solidFill>
                  <a:srgbClr val="11B5E9"/>
                </a:solidFill>
              </a:rPr>
              <a:t> - Name it</a:t>
            </a:r>
            <a:endParaRPr lang="en-US" sz="1400" dirty="0">
              <a:solidFill>
                <a:srgbClr val="11B5E9"/>
              </a:solidFill>
              <a:cs typeface="Arial"/>
            </a:endParaRPr>
          </a:p>
          <a:p>
            <a:pPr marL="274320" lvl="0" indent="0">
              <a:lnSpc>
                <a:spcPts val="2000"/>
              </a:lnSpc>
              <a:buNone/>
            </a:pPr>
            <a:r>
              <a:rPr lang="en-US" sz="1400" b="1" dirty="0">
                <a:solidFill>
                  <a:srgbClr val="11B5E9"/>
                </a:solidFill>
              </a:rPr>
              <a:t>U</a:t>
            </a:r>
            <a:r>
              <a:rPr lang="en-US" sz="1400" dirty="0">
                <a:solidFill>
                  <a:srgbClr val="11B5E9"/>
                </a:solidFill>
              </a:rPr>
              <a:t> - Understand the core message</a:t>
            </a:r>
            <a:endParaRPr lang="en-US" sz="1400" dirty="0">
              <a:solidFill>
                <a:srgbClr val="11B5E9"/>
              </a:solidFill>
              <a:cs typeface="Arial"/>
            </a:endParaRPr>
          </a:p>
          <a:p>
            <a:pPr marL="274320" lvl="0" indent="0">
              <a:lnSpc>
                <a:spcPts val="2000"/>
              </a:lnSpc>
              <a:buNone/>
            </a:pPr>
            <a:r>
              <a:rPr lang="en-US" sz="1400" b="1" dirty="0">
                <a:solidFill>
                  <a:srgbClr val="11B5E9"/>
                </a:solidFill>
              </a:rPr>
              <a:t>R</a:t>
            </a:r>
            <a:r>
              <a:rPr lang="en-US" sz="1400" dirty="0">
                <a:solidFill>
                  <a:srgbClr val="11B5E9"/>
                </a:solidFill>
              </a:rPr>
              <a:t> - Respect /Reassurance at the right time</a:t>
            </a:r>
            <a:endParaRPr lang="en-US" sz="1400" dirty="0">
              <a:solidFill>
                <a:srgbClr val="11B5E9"/>
              </a:solidFill>
              <a:cs typeface="Arial"/>
            </a:endParaRPr>
          </a:p>
          <a:p>
            <a:pPr marL="274320" lvl="0" indent="0">
              <a:lnSpc>
                <a:spcPts val="2000"/>
              </a:lnSpc>
              <a:buNone/>
            </a:pPr>
            <a:r>
              <a:rPr lang="en-US" sz="1400" b="1" dirty="0">
                <a:solidFill>
                  <a:srgbClr val="11B5E9"/>
                </a:solidFill>
              </a:rPr>
              <a:t>S</a:t>
            </a:r>
            <a:r>
              <a:rPr lang="en-US" sz="1400" dirty="0">
                <a:solidFill>
                  <a:srgbClr val="11B5E9"/>
                </a:solidFill>
              </a:rPr>
              <a:t> - Support</a:t>
            </a:r>
            <a:endParaRPr lang="en-US" sz="1400" dirty="0">
              <a:solidFill>
                <a:srgbClr val="11B5E9"/>
              </a:solidFill>
              <a:cs typeface="Arial"/>
            </a:endParaRPr>
          </a:p>
          <a:p>
            <a:pPr marL="274320" lvl="0" indent="0">
              <a:lnSpc>
                <a:spcPts val="2000"/>
              </a:lnSpc>
              <a:buNone/>
            </a:pPr>
            <a:r>
              <a:rPr lang="en-US" sz="1400" b="1" dirty="0">
                <a:solidFill>
                  <a:srgbClr val="11B5E9"/>
                </a:solidFill>
              </a:rPr>
              <a:t>E</a:t>
            </a:r>
            <a:r>
              <a:rPr lang="en-US" sz="1400" dirty="0">
                <a:solidFill>
                  <a:srgbClr val="11B5E9"/>
                </a:solidFill>
              </a:rPr>
              <a:t> - Explore</a:t>
            </a:r>
            <a:endParaRPr lang="nl-NL" dirty="0">
              <a:cs typeface="Arial"/>
            </a:endParaRPr>
          </a:p>
          <a:p>
            <a:pPr marL="182880" lvl="0" indent="0">
              <a:lnSpc>
                <a:spcPts val="1200"/>
              </a:lnSpc>
              <a:buNone/>
            </a:pPr>
            <a:r>
              <a:rPr lang="en-US" sz="900" dirty="0">
                <a:latin typeface="Arial Narrow" panose="020B0606020202030204" pitchFamily="34" charset="0"/>
                <a:cs typeface="Arial" panose="020B0604020202020204" pitchFamily="34" charset="0"/>
              </a:rPr>
              <a:t>bron: Back AL et al., Mastering communication with seriously ill patients: </a:t>
            </a:r>
          </a:p>
          <a:p>
            <a:pPr marL="182880" lvl="0" indent="0">
              <a:lnSpc>
                <a:spcPts val="1200"/>
              </a:lnSpc>
              <a:buNone/>
            </a:pPr>
            <a:r>
              <a:rPr lang="en-US" sz="900" dirty="0">
                <a:latin typeface="Arial Narrow" panose="020B0606020202030204" pitchFamily="34" charset="0"/>
                <a:cs typeface="Arial" panose="020B0604020202020204" pitchFamily="34" charset="0"/>
              </a:rPr>
              <a:t>balancing honesty with empathy and hope. Cambridge University Press; 2009</a:t>
            </a:r>
            <a:endParaRPr lang="nl-NL" sz="900" dirty="0">
              <a:latin typeface="Arial Narrow" panose="020B0606020202030204" pitchFamily="34" charset="0"/>
              <a:cs typeface="Arial" panose="020B0604020202020204" pitchFamily="34" charset="0"/>
            </a:endParaRPr>
          </a:p>
          <a:p>
            <a:pPr marL="143510" indent="-179705">
              <a:spcBef>
                <a:spcPts val="1200"/>
              </a:spcBef>
            </a:pPr>
            <a:r>
              <a:rPr lang="nl-NL" dirty="0"/>
              <a:t>In welke opzichten is het een goed gesprek?</a:t>
            </a:r>
            <a:endParaRPr lang="nl-NL" dirty="0">
              <a:cs typeface="Arial"/>
            </a:endParaRPr>
          </a:p>
          <a:p>
            <a:pPr marL="143510" indent="-179705"/>
            <a:r>
              <a:rPr lang="nl-NL" dirty="0"/>
              <a:t>Verbeterpunten - tips</a:t>
            </a:r>
            <a:endParaRPr lang="nl-NL" dirty="0">
              <a:cs typeface="Arial"/>
            </a:endParaRPr>
          </a:p>
          <a:p>
            <a:pPr marL="0" indent="0">
              <a:buNone/>
            </a:pPr>
            <a:endParaRPr lang="nl-NL" dirty="0"/>
          </a:p>
        </p:txBody>
      </p:sp>
      <p:sp>
        <p:nvSpPr>
          <p:cNvPr id="4" name="Tekstvak 3">
            <a:extLst>
              <a:ext uri="{FF2B5EF4-FFF2-40B4-BE49-F238E27FC236}">
                <a16:creationId xmlns:a16="http://schemas.microsoft.com/office/drawing/2014/main" id="{25D127E3-A6B4-4008-AB87-1E4152FEBB91}"/>
              </a:ext>
            </a:extLst>
          </p:cNvPr>
          <p:cNvSpPr txBox="1"/>
          <p:nvPr/>
        </p:nvSpPr>
        <p:spPr>
          <a:xfrm>
            <a:off x="4411378" y="2704380"/>
            <a:ext cx="4134119" cy="269766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nl-NL" dirty="0">
                <a:solidFill>
                  <a:schemeClr val="bg2">
                    <a:lumMod val="50000"/>
                  </a:schemeClr>
                </a:solidFill>
              </a:rPr>
              <a:t>SPIKES zesstappenmodel</a:t>
            </a:r>
            <a:endParaRPr lang="nl-NL" dirty="0">
              <a:solidFill>
                <a:schemeClr val="bg2">
                  <a:lumMod val="50000"/>
                </a:schemeClr>
              </a:solidFill>
              <a:cs typeface="Arial"/>
            </a:endParaRPr>
          </a:p>
          <a:p>
            <a:pPr>
              <a:lnSpc>
                <a:spcPct val="110000"/>
              </a:lnSpc>
            </a:pPr>
            <a:r>
              <a:rPr lang="nl-NL" sz="1400" dirty="0">
                <a:solidFill>
                  <a:schemeClr val="bg2">
                    <a:lumMod val="50000"/>
                  </a:schemeClr>
                </a:solidFill>
              </a:rPr>
              <a:t>STEP 1: S--SETTING UP </a:t>
            </a:r>
            <a:r>
              <a:rPr lang="nl-NL" sz="1400" dirty="0" err="1">
                <a:solidFill>
                  <a:schemeClr val="bg2">
                    <a:lumMod val="50000"/>
                  </a:schemeClr>
                </a:solidFill>
              </a:rPr>
              <a:t>the</a:t>
            </a:r>
            <a:r>
              <a:rPr lang="nl-NL" sz="1400" dirty="0">
                <a:solidFill>
                  <a:schemeClr val="bg2">
                    <a:lumMod val="50000"/>
                  </a:schemeClr>
                </a:solidFill>
              </a:rPr>
              <a:t> Interview</a:t>
            </a:r>
            <a:endParaRPr lang="nl-NL" sz="1400" dirty="0">
              <a:solidFill>
                <a:schemeClr val="bg2">
                  <a:lumMod val="50000"/>
                </a:schemeClr>
              </a:solidFill>
              <a:cs typeface="Arial"/>
            </a:endParaRPr>
          </a:p>
          <a:p>
            <a:pPr>
              <a:lnSpc>
                <a:spcPct val="110000"/>
              </a:lnSpc>
            </a:pPr>
            <a:r>
              <a:rPr lang="nl-NL" sz="1400" dirty="0">
                <a:solidFill>
                  <a:schemeClr val="bg2">
                    <a:lumMod val="50000"/>
                  </a:schemeClr>
                </a:solidFill>
              </a:rPr>
              <a:t>STEP 2: P--</a:t>
            </a:r>
            <a:r>
              <a:rPr lang="nl-NL" sz="1400" dirty="0" err="1">
                <a:solidFill>
                  <a:schemeClr val="bg2">
                    <a:lumMod val="50000"/>
                  </a:schemeClr>
                </a:solidFill>
              </a:rPr>
              <a:t>Assessing</a:t>
            </a:r>
            <a:r>
              <a:rPr lang="nl-NL" sz="1400" dirty="0">
                <a:solidFill>
                  <a:schemeClr val="bg2">
                    <a:lumMod val="50000"/>
                  </a:schemeClr>
                </a:solidFill>
              </a:rPr>
              <a:t> </a:t>
            </a:r>
            <a:r>
              <a:rPr lang="nl-NL" sz="1400" dirty="0" err="1">
                <a:solidFill>
                  <a:schemeClr val="bg2">
                    <a:lumMod val="50000"/>
                  </a:schemeClr>
                </a:solidFill>
              </a:rPr>
              <a:t>Patient's</a:t>
            </a:r>
            <a:r>
              <a:rPr lang="nl-NL" sz="1400" dirty="0">
                <a:solidFill>
                  <a:schemeClr val="bg2">
                    <a:lumMod val="50000"/>
                  </a:schemeClr>
                </a:solidFill>
              </a:rPr>
              <a:t> PERCEPTION</a:t>
            </a:r>
            <a:endParaRPr lang="nl-NL" sz="1400" dirty="0">
              <a:solidFill>
                <a:schemeClr val="bg2">
                  <a:lumMod val="50000"/>
                </a:schemeClr>
              </a:solidFill>
              <a:cs typeface="Arial"/>
            </a:endParaRPr>
          </a:p>
          <a:p>
            <a:pPr>
              <a:lnSpc>
                <a:spcPct val="110000"/>
              </a:lnSpc>
            </a:pPr>
            <a:r>
              <a:rPr lang="nl-NL" sz="1400" dirty="0">
                <a:solidFill>
                  <a:schemeClr val="bg2">
                    <a:lumMod val="50000"/>
                  </a:schemeClr>
                </a:solidFill>
              </a:rPr>
              <a:t>STEP 3: I--</a:t>
            </a:r>
            <a:r>
              <a:rPr lang="nl-NL" sz="1400" dirty="0" err="1">
                <a:solidFill>
                  <a:schemeClr val="bg2">
                    <a:lumMod val="50000"/>
                  </a:schemeClr>
                </a:solidFill>
              </a:rPr>
              <a:t>Obtaining</a:t>
            </a:r>
            <a:r>
              <a:rPr lang="nl-NL" sz="1400" dirty="0">
                <a:solidFill>
                  <a:schemeClr val="bg2">
                    <a:lumMod val="50000"/>
                  </a:schemeClr>
                </a:solidFill>
              </a:rPr>
              <a:t> </a:t>
            </a:r>
            <a:r>
              <a:rPr lang="nl-NL" sz="1400" dirty="0" err="1">
                <a:solidFill>
                  <a:schemeClr val="bg2">
                    <a:lumMod val="50000"/>
                  </a:schemeClr>
                </a:solidFill>
              </a:rPr>
              <a:t>the</a:t>
            </a:r>
            <a:r>
              <a:rPr lang="nl-NL" sz="1400" dirty="0">
                <a:solidFill>
                  <a:schemeClr val="bg2">
                    <a:lumMod val="50000"/>
                  </a:schemeClr>
                </a:solidFill>
              </a:rPr>
              <a:t> </a:t>
            </a:r>
            <a:r>
              <a:rPr lang="nl-NL" sz="1400" dirty="0" err="1">
                <a:solidFill>
                  <a:schemeClr val="bg2">
                    <a:lumMod val="50000"/>
                  </a:schemeClr>
                </a:solidFill>
              </a:rPr>
              <a:t>Patient's</a:t>
            </a:r>
            <a:r>
              <a:rPr lang="nl-NL" sz="1400" dirty="0">
                <a:solidFill>
                  <a:schemeClr val="bg2">
                    <a:lumMod val="50000"/>
                  </a:schemeClr>
                </a:solidFill>
              </a:rPr>
              <a:t> INVITATION</a:t>
            </a:r>
            <a:endParaRPr lang="nl-NL" sz="1400" dirty="0">
              <a:solidFill>
                <a:schemeClr val="bg2">
                  <a:lumMod val="50000"/>
                </a:schemeClr>
              </a:solidFill>
              <a:cs typeface="Arial"/>
            </a:endParaRPr>
          </a:p>
          <a:p>
            <a:pPr>
              <a:lnSpc>
                <a:spcPct val="110000"/>
              </a:lnSpc>
            </a:pPr>
            <a:r>
              <a:rPr lang="nl-NL" sz="1400" dirty="0">
                <a:solidFill>
                  <a:schemeClr val="bg2">
                    <a:lumMod val="50000"/>
                  </a:schemeClr>
                </a:solidFill>
              </a:rPr>
              <a:t>STEP 4: K--</a:t>
            </a:r>
            <a:r>
              <a:rPr lang="nl-NL" sz="1400" dirty="0" err="1">
                <a:solidFill>
                  <a:schemeClr val="bg2">
                    <a:lumMod val="50000"/>
                  </a:schemeClr>
                </a:solidFill>
              </a:rPr>
              <a:t>Giving</a:t>
            </a:r>
            <a:r>
              <a:rPr lang="nl-NL" sz="1400" dirty="0">
                <a:solidFill>
                  <a:schemeClr val="bg2">
                    <a:lumMod val="50000"/>
                  </a:schemeClr>
                </a:solidFill>
              </a:rPr>
              <a:t> KNOWLEDGE / Information</a:t>
            </a:r>
            <a:endParaRPr lang="nl-NL" sz="1400" dirty="0">
              <a:solidFill>
                <a:schemeClr val="bg2">
                  <a:lumMod val="50000"/>
                </a:schemeClr>
              </a:solidFill>
              <a:cs typeface="Arial"/>
            </a:endParaRPr>
          </a:p>
          <a:p>
            <a:pPr>
              <a:lnSpc>
                <a:spcPct val="110000"/>
              </a:lnSpc>
            </a:pPr>
            <a:r>
              <a:rPr lang="nl-NL" sz="1400" dirty="0">
                <a:solidFill>
                  <a:schemeClr val="bg2">
                    <a:lumMod val="50000"/>
                  </a:schemeClr>
                </a:solidFill>
              </a:rPr>
              <a:t>STEP 5: E--</a:t>
            </a:r>
            <a:r>
              <a:rPr lang="nl-NL" sz="1400" dirty="0" err="1">
                <a:solidFill>
                  <a:schemeClr val="bg2">
                    <a:lumMod val="50000"/>
                  </a:schemeClr>
                </a:solidFill>
              </a:rPr>
              <a:t>Addressing</a:t>
            </a:r>
            <a:r>
              <a:rPr lang="nl-NL" sz="1400" dirty="0">
                <a:solidFill>
                  <a:schemeClr val="bg2">
                    <a:lumMod val="50000"/>
                  </a:schemeClr>
                </a:solidFill>
              </a:rPr>
              <a:t> </a:t>
            </a:r>
            <a:r>
              <a:rPr lang="nl-NL" sz="1400" dirty="0" err="1">
                <a:solidFill>
                  <a:schemeClr val="bg2">
                    <a:lumMod val="50000"/>
                  </a:schemeClr>
                </a:solidFill>
              </a:rPr>
              <a:t>Patient's</a:t>
            </a:r>
            <a:r>
              <a:rPr lang="nl-NL" sz="1400" dirty="0">
                <a:solidFill>
                  <a:schemeClr val="bg2">
                    <a:lumMod val="50000"/>
                  </a:schemeClr>
                </a:solidFill>
              </a:rPr>
              <a:t> EMOTIONS </a:t>
            </a:r>
            <a:r>
              <a:rPr lang="nl-NL" sz="1400" dirty="0" err="1">
                <a:solidFill>
                  <a:schemeClr val="bg2">
                    <a:lumMod val="50000"/>
                  </a:schemeClr>
                </a:solidFill>
              </a:rPr>
              <a:t>with</a:t>
            </a:r>
            <a:r>
              <a:rPr lang="nl-NL" sz="1400" dirty="0">
                <a:solidFill>
                  <a:schemeClr val="bg2">
                    <a:lumMod val="50000"/>
                  </a:schemeClr>
                </a:solidFill>
              </a:rPr>
              <a:t> </a:t>
            </a:r>
            <a:r>
              <a:rPr lang="nl-NL" sz="1400" dirty="0" err="1">
                <a:solidFill>
                  <a:schemeClr val="bg2">
                    <a:lumMod val="50000"/>
                  </a:schemeClr>
                </a:solidFill>
              </a:rPr>
              <a:t>Empathic</a:t>
            </a:r>
            <a:r>
              <a:rPr lang="nl-NL" sz="1400" dirty="0">
                <a:solidFill>
                  <a:schemeClr val="bg2">
                    <a:lumMod val="50000"/>
                  </a:schemeClr>
                </a:solidFill>
              </a:rPr>
              <a:t> Responses</a:t>
            </a:r>
            <a:endParaRPr lang="nl-NL" sz="1400" dirty="0">
              <a:solidFill>
                <a:schemeClr val="bg2">
                  <a:lumMod val="50000"/>
                </a:schemeClr>
              </a:solidFill>
              <a:cs typeface="Arial"/>
            </a:endParaRPr>
          </a:p>
          <a:p>
            <a:pPr>
              <a:lnSpc>
                <a:spcPct val="110000"/>
              </a:lnSpc>
            </a:pPr>
            <a:r>
              <a:rPr lang="nl-NL" sz="1400" dirty="0">
                <a:solidFill>
                  <a:schemeClr val="bg2">
                    <a:lumMod val="50000"/>
                  </a:schemeClr>
                </a:solidFill>
              </a:rPr>
              <a:t>STEP 6: S--STRATEGY </a:t>
            </a:r>
            <a:r>
              <a:rPr lang="nl-NL" sz="1400" dirty="0" err="1">
                <a:solidFill>
                  <a:schemeClr val="bg2">
                    <a:lumMod val="50000"/>
                  </a:schemeClr>
                </a:solidFill>
              </a:rPr>
              <a:t>and</a:t>
            </a:r>
            <a:r>
              <a:rPr lang="nl-NL" sz="1400" dirty="0">
                <a:solidFill>
                  <a:schemeClr val="bg2">
                    <a:lumMod val="50000"/>
                  </a:schemeClr>
                </a:solidFill>
              </a:rPr>
              <a:t> SUMMARY</a:t>
            </a:r>
            <a:endParaRPr lang="nl-NL" sz="1400" dirty="0">
              <a:solidFill>
                <a:schemeClr val="bg2">
                  <a:lumMod val="50000"/>
                </a:schemeClr>
              </a:solidFill>
              <a:cs typeface="Arial"/>
            </a:endParaRPr>
          </a:p>
          <a:p>
            <a:pPr>
              <a:spcBef>
                <a:spcPts val="300"/>
              </a:spcBef>
            </a:pPr>
            <a:r>
              <a:rPr lang="nl-NL" sz="900" dirty="0">
                <a:solidFill>
                  <a:schemeClr val="bg2">
                    <a:lumMod val="50000"/>
                  </a:schemeClr>
                </a:solidFill>
                <a:latin typeface="Arial"/>
                <a:cs typeface="Arial"/>
              </a:rPr>
              <a:t>bron: </a:t>
            </a:r>
            <a:r>
              <a:rPr lang="nl-NL" sz="900" dirty="0" err="1">
                <a:solidFill>
                  <a:schemeClr val="bg2">
                    <a:lumMod val="50000"/>
                  </a:schemeClr>
                </a:solidFill>
                <a:latin typeface="Arial"/>
                <a:cs typeface="Arial"/>
              </a:rPr>
              <a:t>Baile</a:t>
            </a:r>
            <a:r>
              <a:rPr lang="nl-NL" sz="900" dirty="0">
                <a:solidFill>
                  <a:schemeClr val="bg2">
                    <a:lumMod val="50000"/>
                  </a:schemeClr>
                </a:solidFill>
                <a:latin typeface="Arial"/>
                <a:cs typeface="Arial"/>
              </a:rPr>
              <a:t> WF, </a:t>
            </a:r>
            <a:r>
              <a:rPr lang="nl-NL" sz="900" dirty="0" err="1">
                <a:solidFill>
                  <a:schemeClr val="bg2">
                    <a:lumMod val="50000"/>
                  </a:schemeClr>
                </a:solidFill>
                <a:latin typeface="Arial"/>
                <a:cs typeface="Arial"/>
              </a:rPr>
              <a:t>Buckman</a:t>
            </a:r>
            <a:r>
              <a:rPr lang="nl-NL" sz="900" dirty="0">
                <a:solidFill>
                  <a:schemeClr val="bg2">
                    <a:lumMod val="50000"/>
                  </a:schemeClr>
                </a:solidFill>
                <a:latin typeface="Arial"/>
                <a:cs typeface="Arial"/>
              </a:rPr>
              <a:t> R et al., SPIKES-A Six-Step Protocol </a:t>
            </a:r>
            <a:r>
              <a:rPr lang="nl-NL" sz="900" dirty="0" err="1">
                <a:solidFill>
                  <a:schemeClr val="bg2">
                    <a:lumMod val="50000"/>
                  </a:schemeClr>
                </a:solidFill>
                <a:latin typeface="Arial"/>
                <a:cs typeface="Arial"/>
              </a:rPr>
              <a:t>for</a:t>
            </a:r>
            <a:r>
              <a:rPr lang="nl-NL" sz="900" dirty="0">
                <a:solidFill>
                  <a:schemeClr val="bg2">
                    <a:lumMod val="50000"/>
                  </a:schemeClr>
                </a:solidFill>
                <a:latin typeface="Arial"/>
                <a:cs typeface="Arial"/>
              </a:rPr>
              <a:t> Delivering Bad News: Application </a:t>
            </a:r>
            <a:r>
              <a:rPr lang="nl-NL" sz="900" dirty="0" err="1">
                <a:solidFill>
                  <a:schemeClr val="bg2">
                    <a:lumMod val="50000"/>
                  </a:schemeClr>
                </a:solidFill>
                <a:latin typeface="Arial"/>
                <a:cs typeface="Arial"/>
              </a:rPr>
              <a:t>to</a:t>
            </a:r>
            <a:r>
              <a:rPr lang="nl-NL" sz="900" dirty="0">
                <a:solidFill>
                  <a:schemeClr val="bg2">
                    <a:lumMod val="50000"/>
                  </a:schemeClr>
                </a:solidFill>
                <a:latin typeface="Arial"/>
                <a:cs typeface="Arial"/>
              </a:rPr>
              <a:t> </a:t>
            </a:r>
            <a:r>
              <a:rPr lang="nl-NL" sz="900" dirty="0" err="1">
                <a:solidFill>
                  <a:schemeClr val="bg2">
                    <a:lumMod val="50000"/>
                  </a:schemeClr>
                </a:solidFill>
                <a:latin typeface="Arial"/>
                <a:cs typeface="Arial"/>
              </a:rPr>
              <a:t>the</a:t>
            </a:r>
            <a:r>
              <a:rPr lang="nl-NL" sz="900" dirty="0">
                <a:solidFill>
                  <a:schemeClr val="bg2">
                    <a:lumMod val="50000"/>
                  </a:schemeClr>
                </a:solidFill>
                <a:latin typeface="Arial"/>
                <a:cs typeface="Arial"/>
              </a:rPr>
              <a:t> </a:t>
            </a:r>
            <a:r>
              <a:rPr lang="nl-NL" sz="900" dirty="0" err="1">
                <a:solidFill>
                  <a:schemeClr val="bg2">
                    <a:lumMod val="50000"/>
                  </a:schemeClr>
                </a:solidFill>
                <a:latin typeface="Arial"/>
                <a:cs typeface="Arial"/>
              </a:rPr>
              <a:t>Patient</a:t>
            </a:r>
            <a:r>
              <a:rPr lang="nl-NL" sz="900" dirty="0">
                <a:solidFill>
                  <a:schemeClr val="bg2">
                    <a:lumMod val="50000"/>
                  </a:schemeClr>
                </a:solidFill>
                <a:latin typeface="Arial"/>
                <a:cs typeface="Arial"/>
              </a:rPr>
              <a:t> </a:t>
            </a:r>
            <a:r>
              <a:rPr lang="nl-NL" sz="900" dirty="0" err="1">
                <a:solidFill>
                  <a:schemeClr val="bg2">
                    <a:lumMod val="50000"/>
                  </a:schemeClr>
                </a:solidFill>
                <a:latin typeface="Arial"/>
                <a:cs typeface="Arial"/>
              </a:rPr>
              <a:t>with</a:t>
            </a:r>
            <a:r>
              <a:rPr lang="nl-NL" sz="900" dirty="0">
                <a:solidFill>
                  <a:schemeClr val="bg2">
                    <a:lumMod val="50000"/>
                  </a:schemeClr>
                </a:solidFill>
                <a:latin typeface="Arial"/>
                <a:cs typeface="Arial"/>
              </a:rPr>
              <a:t> Cancer. The </a:t>
            </a:r>
            <a:r>
              <a:rPr lang="nl-NL" sz="900" dirty="0" err="1">
                <a:solidFill>
                  <a:schemeClr val="bg2">
                    <a:lumMod val="50000"/>
                  </a:schemeClr>
                </a:solidFill>
                <a:latin typeface="Arial"/>
                <a:cs typeface="Arial"/>
              </a:rPr>
              <a:t>Oncologist</a:t>
            </a:r>
            <a:r>
              <a:rPr lang="nl-NL" sz="900" dirty="0">
                <a:solidFill>
                  <a:schemeClr val="bg2">
                    <a:lumMod val="50000"/>
                  </a:schemeClr>
                </a:solidFill>
                <a:latin typeface="Arial"/>
                <a:cs typeface="Arial"/>
              </a:rPr>
              <a:t>, 2000  </a:t>
            </a:r>
          </a:p>
          <a:p>
            <a:pPr algn="l"/>
            <a:endParaRPr lang="nl-NL" dirty="0"/>
          </a:p>
        </p:txBody>
      </p:sp>
    </p:spTree>
    <p:extLst>
      <p:ext uri="{BB962C8B-B14F-4D97-AF65-F5344CB8AC3E}">
        <p14:creationId xmlns:p14="http://schemas.microsoft.com/office/powerpoint/2010/main" val="3506600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B3C622-8618-4F93-A676-C75B38724DC3}"/>
              </a:ext>
            </a:extLst>
          </p:cNvPr>
          <p:cNvSpPr>
            <a:spLocks noGrp="1"/>
          </p:cNvSpPr>
          <p:nvPr>
            <p:ph type="title"/>
          </p:nvPr>
        </p:nvSpPr>
        <p:spPr>
          <a:xfrm>
            <a:off x="471342" y="261940"/>
            <a:ext cx="6290701" cy="755650"/>
          </a:xfrm>
        </p:spPr>
        <p:txBody>
          <a:bodyPr/>
          <a:lstStyle/>
          <a:p>
            <a:r>
              <a:rPr lang="nl-NL" dirty="0"/>
              <a:t>Brengen van slecht nieuws</a:t>
            </a:r>
            <a:br>
              <a:rPr lang="nl-NL" dirty="0"/>
            </a:br>
            <a:r>
              <a:rPr lang="nl-NL" dirty="0"/>
              <a:t>casus emotionele patiënt Femke (optioneel)</a:t>
            </a:r>
          </a:p>
        </p:txBody>
      </p:sp>
      <p:sp>
        <p:nvSpPr>
          <p:cNvPr id="3" name="Tijdelijke aanduiding voor inhoud 2">
            <a:extLst>
              <a:ext uri="{FF2B5EF4-FFF2-40B4-BE49-F238E27FC236}">
                <a16:creationId xmlns:a16="http://schemas.microsoft.com/office/drawing/2014/main" id="{DF72AC8E-DC14-47A2-B524-5B4C3893FDBF}"/>
              </a:ext>
            </a:extLst>
          </p:cNvPr>
          <p:cNvSpPr>
            <a:spLocks noGrp="1"/>
          </p:cNvSpPr>
          <p:nvPr>
            <p:ph idx="1"/>
          </p:nvPr>
        </p:nvSpPr>
        <p:spPr>
          <a:xfrm>
            <a:off x="292822" y="1625879"/>
            <a:ext cx="8264156" cy="4462463"/>
          </a:xfrm>
        </p:spPr>
        <p:txBody>
          <a:bodyPr/>
          <a:lstStyle/>
          <a:p>
            <a:pPr marL="0" lvl="0" indent="0">
              <a:buNone/>
            </a:pPr>
            <a:r>
              <a:rPr lang="nl-NL" sz="2000" dirty="0"/>
              <a:t>Femke is 45 jaar. Sinds drie jaar heeft zij een </a:t>
            </a:r>
            <a:r>
              <a:rPr lang="nl-NL" sz="2000" dirty="0">
                <a:solidFill>
                  <a:srgbClr val="11B5E9"/>
                </a:solidFill>
              </a:rPr>
              <a:t>gemetastaseerd mammacarcinoom</a:t>
            </a:r>
            <a:r>
              <a:rPr lang="nl-NL" sz="2000" dirty="0"/>
              <a:t>. Er zijn </a:t>
            </a:r>
            <a:r>
              <a:rPr lang="nl-NL" sz="2000" dirty="0">
                <a:solidFill>
                  <a:srgbClr val="11B5E9"/>
                </a:solidFill>
              </a:rPr>
              <a:t>uitzaaiingen</a:t>
            </a:r>
            <a:r>
              <a:rPr lang="nl-NL" sz="2000" dirty="0"/>
              <a:t> in de longen, lever en botten.</a:t>
            </a:r>
          </a:p>
          <a:p>
            <a:pPr marL="0" lvl="0" indent="0">
              <a:buNone/>
            </a:pPr>
            <a:r>
              <a:rPr lang="nl-NL" sz="2000" dirty="0"/>
              <a:t>Aanvankelijk reageerde ze goed op de zowel ingestelde hormonale behandelingen als op de chemo. De laatste maanden blijkt onder de chemotherapie </a:t>
            </a:r>
            <a:r>
              <a:rPr lang="nl-NL" sz="2000" dirty="0">
                <a:solidFill>
                  <a:srgbClr val="11B5E9"/>
                </a:solidFill>
              </a:rPr>
              <a:t>de ziekte </a:t>
            </a:r>
            <a:r>
              <a:rPr lang="nl-NL" sz="2000" dirty="0"/>
              <a:t>zich weer </a:t>
            </a:r>
            <a:r>
              <a:rPr lang="nl-NL" sz="2000" dirty="0">
                <a:solidFill>
                  <a:srgbClr val="11B5E9"/>
                </a:solidFill>
              </a:rPr>
              <a:t>uit te breiden</a:t>
            </a:r>
            <a:r>
              <a:rPr lang="nl-NL" sz="2000" dirty="0"/>
              <a:t>, vooral in de lever.</a:t>
            </a:r>
          </a:p>
          <a:p>
            <a:pPr marL="0" lvl="0" indent="0">
              <a:buNone/>
            </a:pPr>
            <a:r>
              <a:rPr lang="nl-NL" sz="2000" dirty="0"/>
              <a:t>Haar </a:t>
            </a:r>
            <a:r>
              <a:rPr lang="nl-NL" sz="2000" dirty="0">
                <a:solidFill>
                  <a:srgbClr val="11B5E9"/>
                </a:solidFill>
              </a:rPr>
              <a:t>conditie gaat achteruit</a:t>
            </a:r>
            <a:r>
              <a:rPr lang="nl-NL" sz="2000" dirty="0"/>
              <a:t>, ze krijgt toenemende klachten van </a:t>
            </a:r>
            <a:r>
              <a:rPr lang="nl-NL" sz="2000" dirty="0">
                <a:solidFill>
                  <a:srgbClr val="11B5E9"/>
                </a:solidFill>
              </a:rPr>
              <a:t>vermoeidheid </a:t>
            </a:r>
            <a:r>
              <a:rPr lang="nl-NL" sz="2000" dirty="0"/>
              <a:t>en haar </a:t>
            </a:r>
            <a:r>
              <a:rPr lang="nl-NL" sz="2000" dirty="0">
                <a:solidFill>
                  <a:srgbClr val="11B5E9"/>
                </a:solidFill>
              </a:rPr>
              <a:t>eetlust vermindert</a:t>
            </a:r>
            <a:r>
              <a:rPr lang="nl-NL" sz="2000" dirty="0"/>
              <a:t>. In de afgelopen maanden is haar </a:t>
            </a:r>
            <a:r>
              <a:rPr lang="nl-NL" sz="2000" dirty="0">
                <a:solidFill>
                  <a:schemeClr val="bg2"/>
                </a:solidFill>
              </a:rPr>
              <a:t>gewicht</a:t>
            </a:r>
            <a:r>
              <a:rPr lang="nl-NL" sz="2000" dirty="0"/>
              <a:t> met </a:t>
            </a:r>
            <a:r>
              <a:rPr lang="nl-NL" sz="2000" dirty="0">
                <a:solidFill>
                  <a:schemeClr val="tx2"/>
                </a:solidFill>
              </a:rPr>
              <a:t>kilo’s </a:t>
            </a:r>
            <a:r>
              <a:rPr lang="nl-NL" sz="2000" dirty="0">
                <a:solidFill>
                  <a:schemeClr val="bg2"/>
                </a:solidFill>
              </a:rPr>
              <a:t>afgenomen</a:t>
            </a:r>
            <a:r>
              <a:rPr lang="nl-NL" sz="2000" dirty="0"/>
              <a:t>. Het voelt niet goed. De </a:t>
            </a:r>
            <a:r>
              <a:rPr lang="nl-NL" sz="2000" dirty="0">
                <a:solidFill>
                  <a:schemeClr val="bg2"/>
                </a:solidFill>
              </a:rPr>
              <a:t>on</a:t>
            </a:r>
            <a:r>
              <a:rPr lang="nl-NL" sz="2000" dirty="0">
                <a:solidFill>
                  <a:srgbClr val="11B5E9"/>
                </a:solidFill>
              </a:rPr>
              <a:t>bestemde gevoelens in de bovenbuik </a:t>
            </a:r>
            <a:r>
              <a:rPr lang="nl-NL" sz="2000" dirty="0"/>
              <a:t>reageren wel goed op paracetamol.</a:t>
            </a:r>
          </a:p>
          <a:p>
            <a:endParaRPr lang="nl-NL" dirty="0"/>
          </a:p>
        </p:txBody>
      </p:sp>
    </p:spTree>
    <p:extLst>
      <p:ext uri="{BB962C8B-B14F-4D97-AF65-F5344CB8AC3E}">
        <p14:creationId xmlns:p14="http://schemas.microsoft.com/office/powerpoint/2010/main" val="695778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854EF9-31B6-4F08-8F96-DF9734C4C4A4}"/>
              </a:ext>
            </a:extLst>
          </p:cNvPr>
          <p:cNvSpPr>
            <a:spLocks noGrp="1"/>
          </p:cNvSpPr>
          <p:nvPr>
            <p:ph type="title"/>
          </p:nvPr>
        </p:nvSpPr>
        <p:spPr/>
        <p:txBody>
          <a:bodyPr/>
          <a:lstStyle/>
          <a:p>
            <a:r>
              <a:rPr lang="nl-NL" dirty="0"/>
              <a:t>Brengen van slecht nieuws</a:t>
            </a:r>
            <a:br>
              <a:rPr lang="nl-NL" dirty="0"/>
            </a:br>
            <a:r>
              <a:rPr lang="nl-NL" dirty="0"/>
              <a:t>- vervolg casus Femke - rollenspel</a:t>
            </a:r>
          </a:p>
        </p:txBody>
      </p:sp>
      <p:sp>
        <p:nvSpPr>
          <p:cNvPr id="3" name="Tijdelijke aanduiding voor inhoud 2">
            <a:extLst>
              <a:ext uri="{FF2B5EF4-FFF2-40B4-BE49-F238E27FC236}">
                <a16:creationId xmlns:a16="http://schemas.microsoft.com/office/drawing/2014/main" id="{F215C87E-0439-44FD-9A64-CCBBEBE53CE4}"/>
              </a:ext>
            </a:extLst>
          </p:cNvPr>
          <p:cNvSpPr>
            <a:spLocks noGrp="1"/>
          </p:cNvSpPr>
          <p:nvPr>
            <p:ph idx="1"/>
          </p:nvPr>
        </p:nvSpPr>
        <p:spPr>
          <a:xfrm>
            <a:off x="471343" y="1682324"/>
            <a:ext cx="8151267" cy="4462463"/>
          </a:xfrm>
        </p:spPr>
        <p:txBody>
          <a:bodyPr/>
          <a:lstStyle/>
          <a:p>
            <a:pPr marL="0" indent="0">
              <a:buNone/>
            </a:pPr>
            <a:r>
              <a:rPr lang="nl-NL" dirty="0"/>
              <a:t>Situatie:</a:t>
            </a:r>
          </a:p>
          <a:p>
            <a:pPr marL="0" indent="0">
              <a:buNone/>
            </a:pPr>
            <a:r>
              <a:rPr lang="nl-NL" sz="2000" dirty="0"/>
              <a:t>Femke is 20 jaar getrouwd met Frans die werkt als ICT’ er. Samen hebben ze twee schoolgaande dochters van 16 en 18 jaar. Frans is gesloten van aard. Femke is meer direct en vasthoudend. </a:t>
            </a:r>
            <a:endParaRPr lang="nl-NL" sz="2000" dirty="0">
              <a:cs typeface="Arial"/>
            </a:endParaRPr>
          </a:p>
          <a:p>
            <a:pPr marL="0" lvl="0" indent="0">
              <a:spcBef>
                <a:spcPts val="600"/>
              </a:spcBef>
              <a:buNone/>
            </a:pPr>
            <a:r>
              <a:rPr lang="nl-NL" u="sng" dirty="0"/>
              <a:t>Rollenspel</a:t>
            </a:r>
            <a:r>
              <a:rPr lang="nl-NL" dirty="0"/>
              <a:t>:</a:t>
            </a:r>
          </a:p>
          <a:p>
            <a:pPr marL="0" lvl="0" indent="0">
              <a:spcBef>
                <a:spcPts val="0"/>
              </a:spcBef>
              <a:buNone/>
            </a:pPr>
            <a:r>
              <a:rPr lang="nl-NL" sz="2000" dirty="0"/>
              <a:t>Vandaag gaat Femke op </a:t>
            </a:r>
            <a:r>
              <a:rPr lang="nl-NL" sz="2000" dirty="0">
                <a:solidFill>
                  <a:srgbClr val="11B5E9"/>
                </a:solidFill>
              </a:rPr>
              <a:t>consult bij de medisch oncoloog</a:t>
            </a:r>
            <a:r>
              <a:rPr lang="nl-NL" sz="2000" dirty="0"/>
              <a:t>, op naar een volgende behandeling. Frans is mee.</a:t>
            </a:r>
          </a:p>
          <a:p>
            <a:pPr marL="0" lvl="0" indent="0">
              <a:spcBef>
                <a:spcPts val="0"/>
              </a:spcBef>
              <a:buNone/>
            </a:pPr>
            <a:r>
              <a:rPr lang="nl-NL" sz="2000" dirty="0"/>
              <a:t>De medisch oncoloog heeft </a:t>
            </a:r>
            <a:r>
              <a:rPr lang="nl-NL" sz="2000" dirty="0">
                <a:solidFill>
                  <a:srgbClr val="11B5E9"/>
                </a:solidFill>
              </a:rPr>
              <a:t>slecht nieuws</a:t>
            </a:r>
            <a:r>
              <a:rPr lang="nl-NL" sz="2000" dirty="0"/>
              <a:t>. Verder behandelen wordt niet zinvol geacht. De prognose is niet goed. Een </a:t>
            </a:r>
            <a:r>
              <a:rPr lang="nl-NL" sz="2000" dirty="0">
                <a:solidFill>
                  <a:srgbClr val="11B5E9"/>
                </a:solidFill>
              </a:rPr>
              <a:t>transitie naar palliatieve zorg </a:t>
            </a:r>
            <a:r>
              <a:rPr lang="nl-NL" sz="2000" dirty="0"/>
              <a:t>is onontkoombaar. </a:t>
            </a:r>
            <a:endParaRPr lang="nl-NL" dirty="0"/>
          </a:p>
          <a:p>
            <a:pPr marL="423545" lvl="1" indent="-251460"/>
            <a:endParaRPr lang="nl-NL" dirty="0">
              <a:cs typeface="Arial"/>
            </a:endParaRPr>
          </a:p>
        </p:txBody>
      </p:sp>
    </p:spTree>
    <p:extLst>
      <p:ext uri="{BB962C8B-B14F-4D97-AF65-F5344CB8AC3E}">
        <p14:creationId xmlns:p14="http://schemas.microsoft.com/office/powerpoint/2010/main" val="4282483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3FFC6-4124-4096-BAC2-6EEF5F0A14B9}"/>
              </a:ext>
            </a:extLst>
          </p:cNvPr>
          <p:cNvSpPr>
            <a:spLocks noGrp="1"/>
          </p:cNvSpPr>
          <p:nvPr>
            <p:ph type="title"/>
          </p:nvPr>
        </p:nvSpPr>
        <p:spPr/>
        <p:txBody>
          <a:bodyPr/>
          <a:lstStyle/>
          <a:p>
            <a:r>
              <a:rPr lang="nl-NL" dirty="0"/>
              <a:t>Brengen van slecht nieuws</a:t>
            </a:r>
            <a:br>
              <a:rPr lang="nl-NL" dirty="0"/>
            </a:br>
            <a:r>
              <a:rPr lang="nl-NL" dirty="0"/>
              <a:t>-rollen casus Femke</a:t>
            </a:r>
          </a:p>
        </p:txBody>
      </p:sp>
      <p:sp>
        <p:nvSpPr>
          <p:cNvPr id="3" name="Tijdelijke aanduiding voor inhoud 2">
            <a:extLst>
              <a:ext uri="{FF2B5EF4-FFF2-40B4-BE49-F238E27FC236}">
                <a16:creationId xmlns:a16="http://schemas.microsoft.com/office/drawing/2014/main" id="{8AAA27CE-808D-4FAF-AF7D-68A6BD57F17E}"/>
              </a:ext>
            </a:extLst>
          </p:cNvPr>
          <p:cNvSpPr>
            <a:spLocks noGrp="1"/>
          </p:cNvSpPr>
          <p:nvPr>
            <p:ph idx="1"/>
          </p:nvPr>
        </p:nvSpPr>
        <p:spPr>
          <a:xfrm>
            <a:off x="292821" y="1625879"/>
            <a:ext cx="8252867" cy="4462463"/>
          </a:xfrm>
        </p:spPr>
        <p:txBody>
          <a:bodyPr/>
          <a:lstStyle/>
          <a:p>
            <a:pPr marL="0" lvl="0" indent="0">
              <a:buNone/>
            </a:pPr>
            <a:r>
              <a:rPr lang="nl-NL" dirty="0"/>
              <a:t>Rollen</a:t>
            </a:r>
          </a:p>
          <a:p>
            <a:pPr marL="143510" indent="-179705"/>
            <a:r>
              <a:rPr lang="nl-NL" sz="2000" dirty="0"/>
              <a:t>Arts (deelnemer): </a:t>
            </a:r>
            <a:endParaRPr lang="nl-NL" sz="2000" dirty="0">
              <a:cs typeface="Arial"/>
            </a:endParaRPr>
          </a:p>
          <a:p>
            <a:pPr marL="423545" lvl="1" indent="-251460">
              <a:lnSpc>
                <a:spcPts val="3000"/>
              </a:lnSpc>
            </a:pPr>
            <a:r>
              <a:rPr lang="nl-NL" sz="2000" dirty="0"/>
              <a:t>brengt de boodschap dat de lopende chemokuur niet meer zinvol is</a:t>
            </a:r>
          </a:p>
          <a:p>
            <a:pPr marL="423545" lvl="1" indent="-251460">
              <a:lnSpc>
                <a:spcPts val="3000"/>
              </a:lnSpc>
            </a:pPr>
            <a:r>
              <a:rPr lang="nl-NL" sz="2000" dirty="0"/>
              <a:t>ontstaat nieuwe situatie palliatieve fase</a:t>
            </a:r>
            <a:endParaRPr lang="nl-NL" sz="2000" dirty="0">
              <a:cs typeface="Arial"/>
            </a:endParaRPr>
          </a:p>
          <a:p>
            <a:pPr marL="423545" lvl="1" indent="-251460">
              <a:lnSpc>
                <a:spcPts val="3000"/>
              </a:lnSpc>
            </a:pPr>
            <a:r>
              <a:rPr lang="nl-NL" sz="2000" dirty="0"/>
              <a:t>reageert op Femke en Frans</a:t>
            </a:r>
            <a:endParaRPr lang="nl-NL" sz="2000" dirty="0">
              <a:cs typeface="Arial"/>
            </a:endParaRPr>
          </a:p>
          <a:p>
            <a:pPr marL="143510" indent="-179705"/>
            <a:r>
              <a:rPr lang="nl-NL" sz="2000" dirty="0"/>
              <a:t>Verpleegkundige (deelnemer) eventueel</a:t>
            </a:r>
            <a:endParaRPr lang="nl-NL" sz="2000" dirty="0">
              <a:cs typeface="Arial"/>
            </a:endParaRPr>
          </a:p>
          <a:p>
            <a:pPr marL="423545" lvl="1" indent="-251460"/>
            <a:r>
              <a:rPr lang="nl-NL" sz="2000" dirty="0">
                <a:cs typeface="Arial"/>
              </a:rPr>
              <a:t>zit bij het gesprek </a:t>
            </a:r>
          </a:p>
          <a:p>
            <a:pPr marL="143510" indent="-179705"/>
            <a:r>
              <a:rPr lang="nl-NL" sz="2000" dirty="0"/>
              <a:t>Femke (acteur)</a:t>
            </a:r>
            <a:endParaRPr lang="nl-NL" sz="2000" dirty="0">
              <a:cs typeface="Arial"/>
            </a:endParaRPr>
          </a:p>
          <a:p>
            <a:pPr marL="143510" indent="-179705"/>
            <a:r>
              <a:rPr lang="nl-NL" sz="2000" dirty="0"/>
              <a:t>Frans (acteur)</a:t>
            </a:r>
            <a:endParaRPr lang="nl-NL" sz="2000" dirty="0">
              <a:cs typeface="Arial"/>
            </a:endParaRPr>
          </a:p>
        </p:txBody>
      </p:sp>
    </p:spTree>
    <p:extLst>
      <p:ext uri="{BB962C8B-B14F-4D97-AF65-F5344CB8AC3E}">
        <p14:creationId xmlns:p14="http://schemas.microsoft.com/office/powerpoint/2010/main" val="4058529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18B84-C708-432E-A6CC-BB7C8A45B709}"/>
              </a:ext>
            </a:extLst>
          </p:cNvPr>
          <p:cNvSpPr>
            <a:spLocks noGrp="1"/>
          </p:cNvSpPr>
          <p:nvPr>
            <p:ph type="title"/>
          </p:nvPr>
        </p:nvSpPr>
        <p:spPr>
          <a:xfrm>
            <a:off x="471343" y="261940"/>
            <a:ext cx="6471324" cy="755650"/>
          </a:xfrm>
        </p:spPr>
        <p:txBody>
          <a:bodyPr/>
          <a:lstStyle/>
          <a:p>
            <a:r>
              <a:rPr lang="nl-NL" dirty="0"/>
              <a:t>Brengen van slecht nieuws</a:t>
            </a:r>
            <a:br>
              <a:rPr lang="nl-NL" dirty="0"/>
            </a:br>
            <a:r>
              <a:rPr lang="nl-NL" dirty="0"/>
              <a:t>- observatie en nabespreking casus Femke</a:t>
            </a:r>
          </a:p>
        </p:txBody>
      </p:sp>
      <p:sp>
        <p:nvSpPr>
          <p:cNvPr id="3" name="Tijdelijke aanduiding voor inhoud 2">
            <a:extLst>
              <a:ext uri="{FF2B5EF4-FFF2-40B4-BE49-F238E27FC236}">
                <a16:creationId xmlns:a16="http://schemas.microsoft.com/office/drawing/2014/main" id="{476942DD-DD94-4A5E-B03E-C163A67F3598}"/>
              </a:ext>
            </a:extLst>
          </p:cNvPr>
          <p:cNvSpPr>
            <a:spLocks noGrp="1"/>
          </p:cNvSpPr>
          <p:nvPr>
            <p:ph idx="1"/>
          </p:nvPr>
        </p:nvSpPr>
        <p:spPr>
          <a:xfrm>
            <a:off x="292821" y="1625879"/>
            <a:ext cx="8230289" cy="4462463"/>
          </a:xfrm>
        </p:spPr>
        <p:txBody>
          <a:bodyPr/>
          <a:lstStyle/>
          <a:p>
            <a:pPr lvl="0">
              <a:spcBef>
                <a:spcPts val="600"/>
              </a:spcBef>
            </a:pPr>
            <a:r>
              <a:rPr lang="nl-NL" dirty="0"/>
              <a:t>Hoe is de boodschap gebracht?</a:t>
            </a:r>
          </a:p>
          <a:p>
            <a:pPr lvl="1">
              <a:lnSpc>
                <a:spcPts val="3000"/>
              </a:lnSpc>
            </a:pPr>
            <a:r>
              <a:rPr lang="nl-NL" sz="2000" dirty="0"/>
              <a:t>gedoseerd?</a:t>
            </a:r>
          </a:p>
          <a:p>
            <a:pPr lvl="1">
              <a:lnSpc>
                <a:spcPts val="3000"/>
              </a:lnSpc>
            </a:pPr>
            <a:r>
              <a:rPr lang="nl-NL" sz="2000" dirty="0"/>
              <a:t>zijn gevolgen besproken?</a:t>
            </a:r>
            <a:endParaRPr lang="nl-NL" dirty="0"/>
          </a:p>
          <a:p>
            <a:pPr lvl="0">
              <a:spcBef>
                <a:spcPts val="600"/>
              </a:spcBef>
            </a:pPr>
            <a:r>
              <a:rPr lang="nl-NL" dirty="0"/>
              <a:t>Hoe is er gereageerd op de vertoonde emoties?</a:t>
            </a:r>
          </a:p>
          <a:p>
            <a:pPr lvl="1">
              <a:lnSpc>
                <a:spcPts val="3000"/>
              </a:lnSpc>
            </a:pPr>
            <a:r>
              <a:rPr lang="nl-NL" sz="2000" dirty="0"/>
              <a:t>In hoeverre is NURSE aan de orde geweest?</a:t>
            </a:r>
          </a:p>
          <a:p>
            <a:pPr lvl="0">
              <a:spcBef>
                <a:spcPts val="600"/>
              </a:spcBef>
            </a:pPr>
            <a:r>
              <a:rPr lang="nl-NL" dirty="0"/>
              <a:t>Wat was het effect van deze reactie op Femke en Frans?</a:t>
            </a:r>
          </a:p>
          <a:p>
            <a:pPr lvl="0">
              <a:spcBef>
                <a:spcPts val="600"/>
              </a:spcBef>
            </a:pPr>
            <a:r>
              <a:rPr lang="nl-NL" dirty="0"/>
              <a:t>Wat zou je anders doen en hoe? </a:t>
            </a:r>
          </a:p>
          <a:p>
            <a:pPr lvl="0">
              <a:spcBef>
                <a:spcPts val="600"/>
              </a:spcBef>
            </a:pPr>
            <a:endParaRPr lang="nl-NL" dirty="0"/>
          </a:p>
          <a:p>
            <a:pPr lvl="0">
              <a:spcBef>
                <a:spcPts val="600"/>
              </a:spcBef>
            </a:pPr>
            <a:r>
              <a:rPr lang="nl-NL" dirty="0"/>
              <a:t>Verbeterpunten - tips</a:t>
            </a:r>
          </a:p>
        </p:txBody>
      </p:sp>
    </p:spTree>
    <p:extLst>
      <p:ext uri="{BB962C8B-B14F-4D97-AF65-F5344CB8AC3E}">
        <p14:creationId xmlns:p14="http://schemas.microsoft.com/office/powerpoint/2010/main" val="382495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35639-E5D9-44CA-919A-603B828908EE}"/>
              </a:ext>
            </a:extLst>
          </p:cNvPr>
          <p:cNvSpPr>
            <a:spLocks noGrp="1"/>
          </p:cNvSpPr>
          <p:nvPr>
            <p:ph type="ctrTitle"/>
          </p:nvPr>
        </p:nvSpPr>
        <p:spPr/>
        <p:txBody>
          <a:bodyPr/>
          <a:lstStyle/>
          <a:p>
            <a:pPr lvl="0"/>
            <a:r>
              <a:rPr lang="nl-NL" dirty="0"/>
              <a:t>Nabespreken slechtnieuwsgesprek</a:t>
            </a:r>
            <a:br>
              <a:rPr lang="nl-NL" dirty="0"/>
            </a:br>
            <a:r>
              <a:rPr lang="nl-NL" sz="2000" dirty="0">
                <a:solidFill>
                  <a:srgbClr val="FFFFFF"/>
                </a:solidFill>
                <a:ea typeface="+mn-ea"/>
                <a:cs typeface="+mn-cs"/>
              </a:rPr>
              <a:t>Wat heeft het ons gedaan</a:t>
            </a:r>
            <a:endParaRPr lang="nl-NL" dirty="0"/>
          </a:p>
        </p:txBody>
      </p:sp>
      <p:sp>
        <p:nvSpPr>
          <p:cNvPr id="6" name="Tijdelijke aanduiding voor inhoud 5">
            <a:extLst>
              <a:ext uri="{FF2B5EF4-FFF2-40B4-BE49-F238E27FC236}">
                <a16:creationId xmlns:a16="http://schemas.microsoft.com/office/drawing/2014/main" id="{8CBE7BC3-EF6A-43E4-ADB0-02523D69610B}"/>
              </a:ext>
            </a:extLst>
          </p:cNvPr>
          <p:cNvSpPr>
            <a:spLocks noGrp="1"/>
          </p:cNvSpPr>
          <p:nvPr>
            <p:ph type="subTitle" idx="1"/>
          </p:nvPr>
        </p:nvSpPr>
        <p:spPr/>
        <p:txBody>
          <a:bodyPr/>
          <a:lstStyle/>
          <a:p>
            <a:r>
              <a:rPr lang="nl-NL" dirty="0"/>
              <a:t>Onderdeel van de workshop Slechtnieuwsgesprek</a:t>
            </a:r>
          </a:p>
          <a:p>
            <a:endParaRPr lang="nl-NL" dirty="0"/>
          </a:p>
        </p:txBody>
      </p:sp>
      <p:sp>
        <p:nvSpPr>
          <p:cNvPr id="7" name="Tijdelijke aanduiding voor tekst 6">
            <a:extLst>
              <a:ext uri="{FF2B5EF4-FFF2-40B4-BE49-F238E27FC236}">
                <a16:creationId xmlns:a16="http://schemas.microsoft.com/office/drawing/2014/main" id="{EC4ED4A8-79C4-45A4-BF57-BD5F813D0244}"/>
              </a:ext>
            </a:extLst>
          </p:cNvPr>
          <p:cNvSpPr>
            <a:spLocks noGrp="1"/>
          </p:cNvSpPr>
          <p:nvPr>
            <p:ph type="body" sz="quarter" idx="10"/>
          </p:nvPr>
        </p:nvSpPr>
        <p:spPr/>
        <p:txBody>
          <a:bodyPr/>
          <a:lstStyle/>
          <a:p>
            <a:endParaRPr lang="nl-NL"/>
          </a:p>
        </p:txBody>
      </p:sp>
      <p:pic>
        <p:nvPicPr>
          <p:cNvPr id="5" name="Afbeelding 4">
            <a:extLst>
              <a:ext uri="{FF2B5EF4-FFF2-40B4-BE49-F238E27FC236}">
                <a16:creationId xmlns:a16="http://schemas.microsoft.com/office/drawing/2014/main" id="{A09C7334-C583-44B0-A317-04401CC9727C}"/>
              </a:ext>
            </a:extLst>
          </p:cNvPr>
          <p:cNvPicPr>
            <a:picLocks noChangeAspect="1"/>
          </p:cNvPicPr>
          <p:nvPr/>
        </p:nvPicPr>
        <p:blipFill>
          <a:blip r:embed="rId3"/>
          <a:stretch>
            <a:fillRect/>
          </a:stretch>
        </p:blipFill>
        <p:spPr>
          <a:xfrm>
            <a:off x="3866219" y="3609939"/>
            <a:ext cx="4103723" cy="2124816"/>
          </a:xfrm>
          <a:prstGeom prst="rect">
            <a:avLst/>
          </a:prstGeom>
        </p:spPr>
      </p:pic>
    </p:spTree>
    <p:extLst>
      <p:ext uri="{BB962C8B-B14F-4D97-AF65-F5344CB8AC3E}">
        <p14:creationId xmlns:p14="http://schemas.microsoft.com/office/powerpoint/2010/main" val="218982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76620" y="1434389"/>
            <a:ext cx="7454728" cy="1589232"/>
          </a:xfrm>
        </p:spPr>
        <p:txBody>
          <a:bodyPr/>
          <a:lstStyle/>
          <a:p>
            <a:r>
              <a:rPr lang="nl-NL" dirty="0"/>
              <a:t>Workshop </a:t>
            </a:r>
            <a:br>
              <a:rPr lang="nl-NL" dirty="0"/>
            </a:br>
            <a:br>
              <a:rPr lang="nl-NL" dirty="0"/>
            </a:br>
            <a:r>
              <a:rPr lang="nl-NL" b="1" dirty="0"/>
              <a:t>Slechtnieuwsgesprek</a:t>
            </a:r>
            <a:endParaRPr lang="nl-NL" b="1" dirty="0">
              <a:cs typeface="Arial"/>
            </a:endParaRPr>
          </a:p>
        </p:txBody>
      </p:sp>
      <p:sp>
        <p:nvSpPr>
          <p:cNvPr id="8" name="Ondertitel 7"/>
          <p:cNvSpPr>
            <a:spLocks noGrp="1"/>
          </p:cNvSpPr>
          <p:nvPr>
            <p:ph type="subTitle" idx="1"/>
          </p:nvPr>
        </p:nvSpPr>
        <p:spPr>
          <a:xfrm>
            <a:off x="475630" y="3063055"/>
            <a:ext cx="7484416" cy="1799890"/>
          </a:xfrm>
        </p:spPr>
        <p:txBody>
          <a:bodyPr/>
          <a:lstStyle/>
          <a:p>
            <a:endParaRPr lang="nl-NL" dirty="0"/>
          </a:p>
        </p:txBody>
      </p:sp>
      <p:sp>
        <p:nvSpPr>
          <p:cNvPr id="9" name="Tijdelijke aanduiding voor tekst 8"/>
          <p:cNvSpPr>
            <a:spLocks noGrp="1"/>
          </p:cNvSpPr>
          <p:nvPr>
            <p:ph type="body" sz="quarter" idx="10"/>
          </p:nvPr>
        </p:nvSpPr>
        <p:spPr/>
        <p:txBody>
          <a:bodyPr/>
          <a:lstStyle/>
          <a:p>
            <a:endParaRPr lang="nl-NL" dirty="0"/>
          </a:p>
        </p:txBody>
      </p:sp>
      <p:pic>
        <p:nvPicPr>
          <p:cNvPr id="2" name="Afbeelding 2" descr="Afbeelding met tekst&#10;&#10;Beschrijving is gegenereerd met zeer hoge betrouwbaarheid">
            <a:extLst>
              <a:ext uri="{FF2B5EF4-FFF2-40B4-BE49-F238E27FC236}">
                <a16:creationId xmlns:a16="http://schemas.microsoft.com/office/drawing/2014/main" id="{E7ABEB89-D1BC-4A35-8280-C3AD8C4ABBC3}"/>
              </a:ext>
            </a:extLst>
          </p:cNvPr>
          <p:cNvPicPr>
            <a:picLocks noChangeAspect="1"/>
          </p:cNvPicPr>
          <p:nvPr/>
        </p:nvPicPr>
        <p:blipFill>
          <a:blip r:embed="rId3"/>
          <a:stretch>
            <a:fillRect/>
          </a:stretch>
        </p:blipFill>
        <p:spPr>
          <a:xfrm>
            <a:off x="3162685" y="3557885"/>
            <a:ext cx="4502457" cy="2610120"/>
          </a:xfrm>
          <a:prstGeom prst="rect">
            <a:avLst/>
          </a:prstGeom>
        </p:spPr>
      </p:pic>
    </p:spTree>
    <p:extLst>
      <p:ext uri="{BB962C8B-B14F-4D97-AF65-F5344CB8AC3E}">
        <p14:creationId xmlns:p14="http://schemas.microsoft.com/office/powerpoint/2010/main" val="252272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95239-1096-4453-B577-B06443FA42F2}"/>
              </a:ext>
            </a:extLst>
          </p:cNvPr>
          <p:cNvSpPr>
            <a:spLocks noGrp="1"/>
          </p:cNvSpPr>
          <p:nvPr>
            <p:ph type="title"/>
          </p:nvPr>
        </p:nvSpPr>
        <p:spPr>
          <a:xfrm>
            <a:off x="471343" y="261940"/>
            <a:ext cx="6319345" cy="755650"/>
          </a:xfrm>
        </p:spPr>
        <p:txBody>
          <a:bodyPr/>
          <a:lstStyle/>
          <a:p>
            <a:r>
              <a:rPr lang="nl-NL" dirty="0"/>
              <a:t>Programma Nabespreken</a:t>
            </a:r>
            <a:r>
              <a:rPr lang="nl-NL" dirty="0">
                <a:cs typeface="Arial"/>
              </a:rPr>
              <a:t> slechtnieuwsgesprek</a:t>
            </a:r>
          </a:p>
        </p:txBody>
      </p:sp>
      <p:sp>
        <p:nvSpPr>
          <p:cNvPr id="3" name="Tijdelijke aanduiding voor inhoud 2">
            <a:extLst>
              <a:ext uri="{FF2B5EF4-FFF2-40B4-BE49-F238E27FC236}">
                <a16:creationId xmlns:a16="http://schemas.microsoft.com/office/drawing/2014/main" id="{EA26B87C-750D-4E83-B221-F4B3F4D064D9}"/>
              </a:ext>
            </a:extLst>
          </p:cNvPr>
          <p:cNvSpPr>
            <a:spLocks noGrp="1"/>
          </p:cNvSpPr>
          <p:nvPr>
            <p:ph idx="1"/>
          </p:nvPr>
        </p:nvSpPr>
        <p:spPr/>
        <p:txBody>
          <a:bodyPr/>
          <a:lstStyle/>
          <a:p>
            <a:pPr marL="143510" indent="-179705">
              <a:spcBef>
                <a:spcPts val="0"/>
              </a:spcBef>
            </a:pPr>
            <a:r>
              <a:rPr lang="nl-NL" dirty="0">
                <a:cs typeface="Arial"/>
              </a:rPr>
              <a:t>Wat heeft het slechtnieuwsgesprek met je gedaan?</a:t>
            </a:r>
            <a:endParaRPr lang="nl-NL" dirty="0"/>
          </a:p>
          <a:p>
            <a:pPr marL="143510" lvl="0" indent="-179705">
              <a:spcBef>
                <a:spcPts val="0"/>
              </a:spcBef>
            </a:pPr>
            <a:r>
              <a:rPr lang="nl-NL" dirty="0">
                <a:cs typeface="Arial"/>
              </a:rPr>
              <a:t>Reflectiecirkel Gibbs</a:t>
            </a:r>
          </a:p>
          <a:p>
            <a:pPr marL="143510" lvl="0" indent="-179705">
              <a:spcBef>
                <a:spcPts val="0"/>
              </a:spcBef>
            </a:pPr>
            <a:r>
              <a:rPr lang="nl-NL" dirty="0">
                <a:cs typeface="Arial"/>
              </a:rPr>
              <a:t>Evaluatie in team</a:t>
            </a:r>
          </a:p>
        </p:txBody>
      </p:sp>
    </p:spTree>
    <p:extLst>
      <p:ext uri="{BB962C8B-B14F-4D97-AF65-F5344CB8AC3E}">
        <p14:creationId xmlns:p14="http://schemas.microsoft.com/office/powerpoint/2010/main" val="382656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73F289-71C2-47E2-98D6-C72148F1B591}"/>
              </a:ext>
            </a:extLst>
          </p:cNvPr>
          <p:cNvSpPr>
            <a:spLocks noGrp="1"/>
          </p:cNvSpPr>
          <p:nvPr>
            <p:ph type="title"/>
          </p:nvPr>
        </p:nvSpPr>
        <p:spPr>
          <a:xfrm>
            <a:off x="471343" y="261940"/>
            <a:ext cx="6247458" cy="755650"/>
          </a:xfrm>
        </p:spPr>
        <p:txBody>
          <a:bodyPr/>
          <a:lstStyle/>
          <a:p>
            <a:r>
              <a:rPr lang="nl-NL" dirty="0"/>
              <a:t>Nabespreken slechtnieuwsgesprek</a:t>
            </a:r>
            <a:br>
              <a:rPr lang="nl-NL" dirty="0">
                <a:cs typeface="Arial"/>
              </a:rPr>
            </a:br>
            <a:r>
              <a:rPr lang="nl-NL" dirty="0"/>
              <a:t>– reflectiecirkel Gibbs</a:t>
            </a:r>
          </a:p>
        </p:txBody>
      </p:sp>
      <p:sp>
        <p:nvSpPr>
          <p:cNvPr id="3" name="Tijdelijke aanduiding voor inhoud 2">
            <a:extLst>
              <a:ext uri="{FF2B5EF4-FFF2-40B4-BE49-F238E27FC236}">
                <a16:creationId xmlns:a16="http://schemas.microsoft.com/office/drawing/2014/main" id="{CABEEEA4-173A-4DA7-B24B-1FCD90302BCC}"/>
              </a:ext>
            </a:extLst>
          </p:cNvPr>
          <p:cNvSpPr>
            <a:spLocks noGrp="1"/>
          </p:cNvSpPr>
          <p:nvPr>
            <p:ph idx="1"/>
          </p:nvPr>
        </p:nvSpPr>
        <p:spPr>
          <a:xfrm>
            <a:off x="292821" y="1625879"/>
            <a:ext cx="8252867" cy="4799890"/>
          </a:xfrm>
        </p:spPr>
        <p:txBody>
          <a:bodyPr/>
          <a:lstStyle/>
          <a:p>
            <a:pPr marL="0" indent="0">
              <a:buNone/>
            </a:pPr>
            <a:r>
              <a:rPr lang="nl-NL" dirty="0"/>
              <a:t>Nagesprek slechtnieuwsgesprek: hoe is dit bij jou geregeld?</a:t>
            </a:r>
          </a:p>
          <a:p>
            <a:r>
              <a:rPr lang="nl-NL" dirty="0"/>
              <a:t>Evalueer je het zelf?</a:t>
            </a:r>
          </a:p>
          <a:p>
            <a:endParaRPr lang="nl-NL" dirty="0"/>
          </a:p>
          <a:p>
            <a:r>
              <a:rPr lang="nl-NL" dirty="0"/>
              <a:t>Reflectiecirkel Gibbs:</a:t>
            </a:r>
          </a:p>
          <a:p>
            <a:pPr marL="0" lvl="0" indent="0">
              <a:lnSpc>
                <a:spcPts val="1000"/>
              </a:lnSpc>
              <a:buNone/>
            </a:pPr>
            <a:r>
              <a:rPr lang="en-US" sz="900" dirty="0"/>
              <a:t>bron: Gibbs G; Learning by Doing: A guide to teaching and</a:t>
            </a:r>
          </a:p>
          <a:p>
            <a:pPr marL="0" lvl="0" indent="0">
              <a:lnSpc>
                <a:spcPts val="1000"/>
              </a:lnSpc>
              <a:buNone/>
            </a:pPr>
            <a:r>
              <a:rPr lang="en-US" sz="900" dirty="0"/>
              <a:t>learning methods, 1988. Further Education Unit. </a:t>
            </a:r>
          </a:p>
          <a:p>
            <a:pPr marL="0" lvl="0" indent="0">
              <a:lnSpc>
                <a:spcPts val="1000"/>
              </a:lnSpc>
              <a:buNone/>
            </a:pPr>
            <a:r>
              <a:rPr lang="en-US" sz="900" dirty="0"/>
              <a:t>Oxford Polytechnic: Oxford.</a:t>
            </a:r>
            <a:endParaRPr lang="nl-NL" dirty="0"/>
          </a:p>
        </p:txBody>
      </p:sp>
      <p:pic>
        <p:nvPicPr>
          <p:cNvPr id="4" name="Afbeelding 3">
            <a:extLst>
              <a:ext uri="{FF2B5EF4-FFF2-40B4-BE49-F238E27FC236}">
                <a16:creationId xmlns:a16="http://schemas.microsoft.com/office/drawing/2014/main" id="{C034CC9F-5106-4C0F-A21D-7ED00BF5D312}"/>
              </a:ext>
            </a:extLst>
          </p:cNvPr>
          <p:cNvPicPr>
            <a:picLocks noChangeAspect="1"/>
          </p:cNvPicPr>
          <p:nvPr/>
        </p:nvPicPr>
        <p:blipFill>
          <a:blip r:embed="rId3"/>
          <a:stretch>
            <a:fillRect/>
          </a:stretch>
        </p:blipFill>
        <p:spPr>
          <a:xfrm>
            <a:off x="3443111" y="2313201"/>
            <a:ext cx="5000977" cy="4023009"/>
          </a:xfrm>
          <a:prstGeom prst="rect">
            <a:avLst/>
          </a:prstGeom>
        </p:spPr>
      </p:pic>
    </p:spTree>
    <p:extLst>
      <p:ext uri="{BB962C8B-B14F-4D97-AF65-F5344CB8AC3E}">
        <p14:creationId xmlns:p14="http://schemas.microsoft.com/office/powerpoint/2010/main" val="2846960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B1374C-CA6E-4331-94C9-3598AFCB2215}"/>
              </a:ext>
            </a:extLst>
          </p:cNvPr>
          <p:cNvSpPr>
            <a:spLocks noGrp="1"/>
          </p:cNvSpPr>
          <p:nvPr>
            <p:ph type="title"/>
          </p:nvPr>
        </p:nvSpPr>
        <p:spPr>
          <a:xfrm>
            <a:off x="471343" y="261940"/>
            <a:ext cx="6247458" cy="755650"/>
          </a:xfrm>
        </p:spPr>
        <p:txBody>
          <a:bodyPr/>
          <a:lstStyle/>
          <a:p>
            <a:r>
              <a:rPr lang="nl-NL" dirty="0"/>
              <a:t>Nabespreken slechtnieuwsgesprek </a:t>
            </a:r>
            <a:br>
              <a:rPr lang="nl-NL" dirty="0">
                <a:cs typeface="Arial"/>
              </a:rPr>
            </a:br>
            <a:r>
              <a:rPr lang="nl-NL" dirty="0"/>
              <a:t>– reflectie </a:t>
            </a:r>
          </a:p>
        </p:txBody>
      </p:sp>
      <p:sp>
        <p:nvSpPr>
          <p:cNvPr id="3" name="Tijdelijke aanduiding voor inhoud 2">
            <a:extLst>
              <a:ext uri="{FF2B5EF4-FFF2-40B4-BE49-F238E27FC236}">
                <a16:creationId xmlns:a16="http://schemas.microsoft.com/office/drawing/2014/main" id="{9E10C414-EEBA-4189-8BA8-94376425AF54}"/>
              </a:ext>
            </a:extLst>
          </p:cNvPr>
          <p:cNvSpPr>
            <a:spLocks noGrp="1"/>
          </p:cNvSpPr>
          <p:nvPr>
            <p:ph idx="1"/>
          </p:nvPr>
        </p:nvSpPr>
        <p:spPr>
          <a:xfrm>
            <a:off x="338667" y="1625879"/>
            <a:ext cx="8207022" cy="4462463"/>
          </a:xfrm>
        </p:spPr>
        <p:txBody>
          <a:bodyPr/>
          <a:lstStyle/>
          <a:p>
            <a:pPr marL="342900" indent="-342900">
              <a:spcBef>
                <a:spcPts val="1200"/>
              </a:spcBef>
            </a:pPr>
            <a:r>
              <a:rPr lang="nl-NL" dirty="0"/>
              <a:t>In hoeverre is het gesprek verlopen zoals je dit van te voren had bedacht/voorbereid?</a:t>
            </a:r>
          </a:p>
          <a:p>
            <a:pPr marL="622300" lvl="1" indent="-342900">
              <a:spcBef>
                <a:spcPts val="300"/>
              </a:spcBef>
            </a:pPr>
            <a:r>
              <a:rPr lang="nl-NL" dirty="0"/>
              <a:t>Heeft de patiënt de boodschap begrepen, denk je? </a:t>
            </a:r>
            <a:endParaRPr lang="nl-NL" dirty="0">
              <a:cs typeface="Arial"/>
            </a:endParaRPr>
          </a:p>
          <a:p>
            <a:pPr marL="341630" lvl="4" indent="-342900">
              <a:spcBef>
                <a:spcPts val="1200"/>
              </a:spcBef>
              <a:buFont typeface="Arial" panose="020B0604020202020204" pitchFamily="34" charset="0"/>
              <a:buChar char="•"/>
            </a:pPr>
            <a:r>
              <a:rPr lang="nl-NL" dirty="0"/>
              <a:t>Welke punten gingen er goed en waar ben je tevreden over?</a:t>
            </a:r>
            <a:endParaRPr lang="nl-NL" dirty="0">
              <a:cs typeface="Arial"/>
            </a:endParaRPr>
          </a:p>
          <a:p>
            <a:pPr marL="341630" lvl="4" indent="-342900">
              <a:spcBef>
                <a:spcPts val="1200"/>
              </a:spcBef>
              <a:buFont typeface="Arial" panose="020B0604020202020204" pitchFamily="34" charset="0"/>
              <a:buChar char="•"/>
            </a:pPr>
            <a:r>
              <a:rPr lang="nl-NL" dirty="0"/>
              <a:t>Waarover ben je minder tevreden? Hoe verklaar je dit? Wat kan je doen om dit veranderen?</a:t>
            </a:r>
            <a:endParaRPr lang="nl-NL" dirty="0">
              <a:cs typeface="Arial"/>
            </a:endParaRPr>
          </a:p>
          <a:p>
            <a:pPr marL="143510" indent="-179705"/>
            <a:endParaRPr lang="nl-NL" dirty="0">
              <a:cs typeface="Arial"/>
            </a:endParaRPr>
          </a:p>
          <a:p>
            <a:pPr marL="0" indent="0">
              <a:buNone/>
            </a:pPr>
            <a:endParaRPr lang="nl-NL" dirty="0"/>
          </a:p>
          <a:p>
            <a:pPr marL="143510" indent="-179705"/>
            <a:endParaRPr lang="nl-NL" dirty="0">
              <a:cs typeface="Arial"/>
            </a:endParaRPr>
          </a:p>
        </p:txBody>
      </p:sp>
    </p:spTree>
    <p:extLst>
      <p:ext uri="{BB962C8B-B14F-4D97-AF65-F5344CB8AC3E}">
        <p14:creationId xmlns:p14="http://schemas.microsoft.com/office/powerpoint/2010/main" val="2541521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AD1A2-8F2E-4E5A-B2EA-031DE3B8816F}"/>
              </a:ext>
            </a:extLst>
          </p:cNvPr>
          <p:cNvSpPr>
            <a:spLocks noGrp="1"/>
          </p:cNvSpPr>
          <p:nvPr>
            <p:ph type="title"/>
          </p:nvPr>
        </p:nvSpPr>
        <p:spPr>
          <a:xfrm>
            <a:off x="471343" y="261940"/>
            <a:ext cx="6247458" cy="755650"/>
          </a:xfrm>
        </p:spPr>
        <p:txBody>
          <a:bodyPr/>
          <a:lstStyle/>
          <a:p>
            <a:r>
              <a:rPr lang="nl-NL" dirty="0"/>
              <a:t>Nabespreken slechtnieuwsgesprek </a:t>
            </a:r>
            <a:br>
              <a:rPr lang="nl-NL" dirty="0">
                <a:cs typeface="Arial"/>
              </a:rPr>
            </a:br>
            <a:r>
              <a:rPr lang="nl-NL" dirty="0"/>
              <a:t>– reflectievraag</a:t>
            </a:r>
          </a:p>
        </p:txBody>
      </p:sp>
      <p:sp>
        <p:nvSpPr>
          <p:cNvPr id="3" name="Tijdelijke aanduiding voor inhoud 2">
            <a:extLst>
              <a:ext uri="{FF2B5EF4-FFF2-40B4-BE49-F238E27FC236}">
                <a16:creationId xmlns:a16="http://schemas.microsoft.com/office/drawing/2014/main" id="{4EE6D56F-CEB4-4108-8A94-3644160BBC1E}"/>
              </a:ext>
            </a:extLst>
          </p:cNvPr>
          <p:cNvSpPr>
            <a:spLocks noGrp="1"/>
          </p:cNvSpPr>
          <p:nvPr>
            <p:ph idx="1"/>
          </p:nvPr>
        </p:nvSpPr>
        <p:spPr/>
        <p:txBody>
          <a:bodyPr/>
          <a:lstStyle/>
          <a:p>
            <a:pPr marL="0" indent="0">
              <a:buNone/>
            </a:pPr>
            <a:r>
              <a:rPr lang="nl-NL" dirty="0"/>
              <a:t>Reflectievraag over Nagesprek</a:t>
            </a:r>
          </a:p>
          <a:p>
            <a:endParaRPr lang="nl-NL" dirty="0"/>
          </a:p>
          <a:p>
            <a:r>
              <a:rPr lang="nl-NL" dirty="0"/>
              <a:t>Wat doe je als een slechtnieuwsgesprek gevoelsmatig zwaar is geweest?</a:t>
            </a:r>
          </a:p>
          <a:p>
            <a:pPr lvl="1"/>
            <a:r>
              <a:rPr lang="nl-NL" dirty="0"/>
              <a:t>Hoe ventileer je je emoties?</a:t>
            </a:r>
          </a:p>
          <a:p>
            <a:pPr lvl="1"/>
            <a:r>
              <a:rPr lang="nl-NL" dirty="0"/>
              <a:t>Welke rol heeft je team/hebben je collega’s hierin?</a:t>
            </a:r>
          </a:p>
        </p:txBody>
      </p:sp>
    </p:spTree>
    <p:extLst>
      <p:ext uri="{BB962C8B-B14F-4D97-AF65-F5344CB8AC3E}">
        <p14:creationId xmlns:p14="http://schemas.microsoft.com/office/powerpoint/2010/main" val="607456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B68E2-DCB2-4E91-A3F8-26899A603C81}"/>
              </a:ext>
            </a:extLst>
          </p:cNvPr>
          <p:cNvSpPr>
            <a:spLocks noGrp="1"/>
          </p:cNvSpPr>
          <p:nvPr>
            <p:ph type="title"/>
          </p:nvPr>
        </p:nvSpPr>
        <p:spPr>
          <a:xfrm>
            <a:off x="471343" y="261940"/>
            <a:ext cx="6261835" cy="755650"/>
          </a:xfrm>
        </p:spPr>
        <p:txBody>
          <a:bodyPr/>
          <a:lstStyle/>
          <a:p>
            <a:r>
              <a:rPr lang="nl-NL" dirty="0"/>
              <a:t>Nabespreken slechtnieuwsgesprek </a:t>
            </a:r>
            <a:br>
              <a:rPr lang="nl-NL" dirty="0">
                <a:cs typeface="Arial"/>
              </a:rPr>
            </a:br>
            <a:r>
              <a:rPr lang="nl-NL" dirty="0"/>
              <a:t>– rol team</a:t>
            </a:r>
          </a:p>
        </p:txBody>
      </p:sp>
      <p:sp>
        <p:nvSpPr>
          <p:cNvPr id="3" name="Tijdelijke aanduiding voor inhoud 2">
            <a:extLst>
              <a:ext uri="{FF2B5EF4-FFF2-40B4-BE49-F238E27FC236}">
                <a16:creationId xmlns:a16="http://schemas.microsoft.com/office/drawing/2014/main" id="{B2D53E23-A32B-4C50-B48B-3BBCD9C818E2}"/>
              </a:ext>
            </a:extLst>
          </p:cNvPr>
          <p:cNvSpPr>
            <a:spLocks noGrp="1"/>
          </p:cNvSpPr>
          <p:nvPr>
            <p:ph idx="1"/>
          </p:nvPr>
        </p:nvSpPr>
        <p:spPr/>
        <p:txBody>
          <a:bodyPr/>
          <a:lstStyle/>
          <a:p>
            <a:r>
              <a:rPr lang="nl-NL" dirty="0"/>
              <a:t>Evaluatie in team</a:t>
            </a:r>
          </a:p>
          <a:p>
            <a:pPr lvl="1"/>
            <a:endParaRPr lang="nl-NL" dirty="0"/>
          </a:p>
          <a:p>
            <a:pPr lvl="1"/>
            <a:endParaRPr lang="nl-NL" dirty="0"/>
          </a:p>
          <a:p>
            <a:pPr lvl="1"/>
            <a:r>
              <a:rPr lang="nl-NL" dirty="0"/>
              <a:t>Ruimte voor terugkoppeling, emoties</a:t>
            </a:r>
          </a:p>
          <a:p>
            <a:pPr lvl="1"/>
            <a:r>
              <a:rPr lang="nl-NL" dirty="0"/>
              <a:t>Feedback op het gesprek</a:t>
            </a:r>
          </a:p>
          <a:p>
            <a:pPr lvl="1"/>
            <a:r>
              <a:rPr lang="nl-NL" dirty="0"/>
              <a:t>Vervolgstappen </a:t>
            </a:r>
          </a:p>
        </p:txBody>
      </p:sp>
      <p:pic>
        <p:nvPicPr>
          <p:cNvPr id="10" name="Afbeelding 10" descr="Afbeelding met pentekening&#10;&#10;Beschrijving is gegenereerd met zeer hoge betrouwbaarheid">
            <a:extLst>
              <a:ext uri="{FF2B5EF4-FFF2-40B4-BE49-F238E27FC236}">
                <a16:creationId xmlns:a16="http://schemas.microsoft.com/office/drawing/2014/main" id="{14C06065-A669-4A92-8C51-4C3AA41421AA}"/>
              </a:ext>
            </a:extLst>
          </p:cNvPr>
          <p:cNvPicPr>
            <a:picLocks noChangeAspect="1"/>
          </p:cNvPicPr>
          <p:nvPr/>
        </p:nvPicPr>
        <p:blipFill>
          <a:blip r:embed="rId3"/>
          <a:stretch>
            <a:fillRect/>
          </a:stretch>
        </p:blipFill>
        <p:spPr>
          <a:xfrm>
            <a:off x="5063961" y="1535568"/>
            <a:ext cx="2743200" cy="1419803"/>
          </a:xfrm>
          <a:prstGeom prst="rect">
            <a:avLst/>
          </a:prstGeom>
        </p:spPr>
      </p:pic>
    </p:spTree>
    <p:extLst>
      <p:ext uri="{BB962C8B-B14F-4D97-AF65-F5344CB8AC3E}">
        <p14:creationId xmlns:p14="http://schemas.microsoft.com/office/powerpoint/2010/main" val="3655600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1343" y="261940"/>
            <a:ext cx="6292712" cy="755650"/>
          </a:xfrm>
        </p:spPr>
        <p:txBody>
          <a:bodyPr/>
          <a:lstStyle/>
          <a:p>
            <a:r>
              <a:rPr lang="nl-NL" dirty="0"/>
              <a:t>Evaluatie workshop</a:t>
            </a:r>
          </a:p>
        </p:txBody>
      </p:sp>
      <p:sp>
        <p:nvSpPr>
          <p:cNvPr id="3" name="Tijdelijke aanduiding voor inhoud 2"/>
          <p:cNvSpPr>
            <a:spLocks noGrp="1"/>
          </p:cNvSpPr>
          <p:nvPr>
            <p:ph idx="1"/>
          </p:nvPr>
        </p:nvSpPr>
        <p:spPr>
          <a:xfrm>
            <a:off x="292821" y="1625879"/>
            <a:ext cx="8230289" cy="4462463"/>
          </a:xfrm>
        </p:spPr>
        <p:txBody>
          <a:bodyPr/>
          <a:lstStyle/>
          <a:p>
            <a:pPr marL="143510" indent="-179705"/>
            <a:endParaRPr lang="nl-NL" dirty="0">
              <a:cs typeface="Arial"/>
            </a:endParaRPr>
          </a:p>
          <a:p>
            <a:pPr marL="143510" indent="-179705"/>
            <a:r>
              <a:rPr lang="nl-NL" dirty="0"/>
              <a:t>Welke aspecten/leerpunten zijn je specifiek bijgebleven?</a:t>
            </a:r>
            <a:endParaRPr lang="nl-NL" dirty="0">
              <a:cs typeface="Arial"/>
            </a:endParaRPr>
          </a:p>
          <a:p>
            <a:pPr marL="143510" indent="-179705"/>
            <a:endParaRPr lang="nl-NL" dirty="0">
              <a:cs typeface="Arial"/>
            </a:endParaRPr>
          </a:p>
          <a:p>
            <a:pPr marL="143510" indent="-179705"/>
            <a:r>
              <a:rPr lang="nl-NL" dirty="0"/>
              <a:t>Wat is er nodig om elkaar in het team en jezelf scherp te houden? </a:t>
            </a:r>
            <a:endParaRPr lang="nl-NL" dirty="0">
              <a:cs typeface="Arial"/>
            </a:endParaRPr>
          </a:p>
        </p:txBody>
      </p:sp>
      <p:pic>
        <p:nvPicPr>
          <p:cNvPr id="14" name="Afbeelding 14">
            <a:extLst>
              <a:ext uri="{FF2B5EF4-FFF2-40B4-BE49-F238E27FC236}">
                <a16:creationId xmlns:a16="http://schemas.microsoft.com/office/drawing/2014/main" id="{F4AF26DA-36B6-44F3-B002-3BD1459F580B}"/>
              </a:ext>
            </a:extLst>
          </p:cNvPr>
          <p:cNvPicPr>
            <a:picLocks noChangeAspect="1"/>
          </p:cNvPicPr>
          <p:nvPr/>
        </p:nvPicPr>
        <p:blipFill>
          <a:blip r:embed="rId3"/>
          <a:stretch>
            <a:fillRect/>
          </a:stretch>
        </p:blipFill>
        <p:spPr>
          <a:xfrm>
            <a:off x="4689208" y="4309968"/>
            <a:ext cx="2246779" cy="1778374"/>
          </a:xfrm>
          <a:prstGeom prst="rect">
            <a:avLst/>
          </a:prstGeom>
        </p:spPr>
      </p:pic>
    </p:spTree>
    <p:extLst>
      <p:ext uri="{BB962C8B-B14F-4D97-AF65-F5344CB8AC3E}">
        <p14:creationId xmlns:p14="http://schemas.microsoft.com/office/powerpoint/2010/main" val="1099054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4B366-8145-4E32-B2CE-B09754FF42F2}"/>
              </a:ext>
            </a:extLst>
          </p:cNvPr>
          <p:cNvSpPr>
            <a:spLocks noGrp="1"/>
          </p:cNvSpPr>
          <p:nvPr>
            <p:ph type="title"/>
          </p:nvPr>
        </p:nvSpPr>
        <p:spPr/>
        <p:txBody>
          <a:bodyPr/>
          <a:lstStyle/>
          <a:p>
            <a:r>
              <a:rPr lang="nl-NL" dirty="0"/>
              <a:t>Bronvermeldingen Slechtnieuwsgesprek</a:t>
            </a:r>
          </a:p>
        </p:txBody>
      </p:sp>
      <p:sp>
        <p:nvSpPr>
          <p:cNvPr id="3" name="Tijdelijke aanduiding voor inhoud 2">
            <a:extLst>
              <a:ext uri="{FF2B5EF4-FFF2-40B4-BE49-F238E27FC236}">
                <a16:creationId xmlns:a16="http://schemas.microsoft.com/office/drawing/2014/main" id="{6670075D-13E8-4CAE-AD84-8743BE84E431}"/>
              </a:ext>
            </a:extLst>
          </p:cNvPr>
          <p:cNvSpPr>
            <a:spLocks noGrp="1"/>
          </p:cNvSpPr>
          <p:nvPr>
            <p:ph idx="1"/>
          </p:nvPr>
        </p:nvSpPr>
        <p:spPr>
          <a:xfrm>
            <a:off x="292822" y="1625879"/>
            <a:ext cx="8151267" cy="4462463"/>
          </a:xfrm>
        </p:spPr>
        <p:txBody>
          <a:bodyPr/>
          <a:lstStyle/>
          <a:p>
            <a:pPr>
              <a:lnSpc>
                <a:spcPts val="2000"/>
              </a:lnSpc>
            </a:pPr>
            <a:r>
              <a:rPr lang="nl-NL" sz="1200" dirty="0">
                <a:latin typeface="Arial" panose="020B0604020202020204" pitchFamily="34" charset="0"/>
                <a:cs typeface="Arial" panose="020B0604020202020204" pitchFamily="34" charset="0"/>
              </a:rPr>
              <a:t>Back AL, Arnold RM, </a:t>
            </a:r>
            <a:r>
              <a:rPr lang="nl-NL" sz="1200" dirty="0" err="1">
                <a:latin typeface="Arial" panose="020B0604020202020204" pitchFamily="34" charset="0"/>
                <a:cs typeface="Arial" panose="020B0604020202020204" pitchFamily="34" charset="0"/>
              </a:rPr>
              <a:t>Baile</a:t>
            </a:r>
            <a:r>
              <a:rPr lang="nl-NL" sz="1200" dirty="0">
                <a:latin typeface="Arial" panose="020B0604020202020204" pitchFamily="34" charset="0"/>
                <a:cs typeface="Arial" panose="020B0604020202020204" pitchFamily="34" charset="0"/>
              </a:rPr>
              <a:t> WF, </a:t>
            </a:r>
            <a:r>
              <a:rPr lang="nl-NL" sz="1200" dirty="0" err="1">
                <a:latin typeface="Arial" panose="020B0604020202020204" pitchFamily="34" charset="0"/>
                <a:cs typeface="Arial" panose="020B0604020202020204" pitchFamily="34" charset="0"/>
              </a:rPr>
              <a:t>Tulsky</a:t>
            </a:r>
            <a:r>
              <a:rPr lang="nl-NL" sz="1200" dirty="0">
                <a:latin typeface="Arial" panose="020B0604020202020204" pitchFamily="34" charset="0"/>
                <a:cs typeface="Arial" panose="020B0604020202020204" pitchFamily="34" charset="0"/>
              </a:rPr>
              <a:t> JA, </a:t>
            </a:r>
            <a:r>
              <a:rPr lang="nl-NL" sz="1200" dirty="0" err="1">
                <a:latin typeface="Arial" panose="020B0604020202020204" pitchFamily="34" charset="0"/>
                <a:cs typeface="Arial" panose="020B0604020202020204" pitchFamily="34" charset="0"/>
              </a:rPr>
              <a:t>Fryer</a:t>
            </a:r>
            <a:r>
              <a:rPr lang="nl-NL" sz="1200" dirty="0">
                <a:latin typeface="Arial" panose="020B0604020202020204" pitchFamily="34" charset="0"/>
                <a:cs typeface="Arial" panose="020B0604020202020204" pitchFamily="34" charset="0"/>
              </a:rPr>
              <a:t>‐Edwards K; </a:t>
            </a:r>
            <a:r>
              <a:rPr lang="nl-NL" sz="1200" dirty="0" err="1">
                <a:latin typeface="Arial" panose="020B0604020202020204" pitchFamily="34" charset="0"/>
                <a:cs typeface="Arial" panose="020B0604020202020204" pitchFamily="34" charset="0"/>
              </a:rPr>
              <a:t>Approaching</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Difficult</a:t>
            </a:r>
            <a:r>
              <a:rPr lang="nl-NL" sz="1200" dirty="0">
                <a:latin typeface="Arial" panose="020B0604020202020204" pitchFamily="34" charset="0"/>
                <a:cs typeface="Arial" panose="020B0604020202020204" pitchFamily="34" charset="0"/>
              </a:rPr>
              <a:t> Communication </a:t>
            </a:r>
            <a:r>
              <a:rPr lang="nl-NL" sz="1200" dirty="0" err="1">
                <a:latin typeface="Arial" panose="020B0604020202020204" pitchFamily="34" charset="0"/>
                <a:cs typeface="Arial" panose="020B0604020202020204" pitchFamily="34" charset="0"/>
              </a:rPr>
              <a:t>Tasks</a:t>
            </a:r>
            <a:r>
              <a:rPr lang="nl-NL" sz="1200" dirty="0">
                <a:latin typeface="Arial" panose="020B0604020202020204" pitchFamily="34" charset="0"/>
                <a:cs typeface="Arial" panose="020B0604020202020204" pitchFamily="34" charset="0"/>
              </a:rPr>
              <a:t> in </a:t>
            </a:r>
            <a:r>
              <a:rPr lang="nl-NL" sz="1200" dirty="0" err="1">
                <a:latin typeface="Arial" panose="020B0604020202020204" pitchFamily="34" charset="0"/>
                <a:cs typeface="Arial" panose="020B0604020202020204" pitchFamily="34" charset="0"/>
              </a:rPr>
              <a:t>Oncology</a:t>
            </a:r>
            <a:r>
              <a:rPr lang="nl-NL" sz="1200" dirty="0">
                <a:latin typeface="Arial" panose="020B0604020202020204" pitchFamily="34" charset="0"/>
                <a:cs typeface="Arial" panose="020B0604020202020204" pitchFamily="34" charset="0"/>
              </a:rPr>
              <a:t>. CA: A Cancer Journal </a:t>
            </a:r>
            <a:r>
              <a:rPr lang="nl-NL" sz="1200" dirty="0" err="1">
                <a:latin typeface="Arial" panose="020B0604020202020204" pitchFamily="34" charset="0"/>
                <a:cs typeface="Arial" panose="020B0604020202020204" pitchFamily="34" charset="0"/>
              </a:rPr>
              <a:t>for</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Clinicians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February</a:t>
            </a:r>
            <a:r>
              <a:rPr lang="nl-NL" sz="1200" dirty="0">
                <a:latin typeface="Arial" panose="020B0604020202020204" pitchFamily="34" charset="0"/>
                <a:cs typeface="Arial" panose="020B0604020202020204" pitchFamily="34" charset="0"/>
              </a:rPr>
              <a:t> 2009, http://CAonline.AmCancerSoc.org </a:t>
            </a:r>
          </a:p>
          <a:p>
            <a:pPr>
              <a:lnSpc>
                <a:spcPts val="2000"/>
              </a:lnSpc>
            </a:pPr>
            <a:r>
              <a:rPr lang="nl-NL" sz="1200" dirty="0">
                <a:latin typeface="Arial" panose="020B0604020202020204" pitchFamily="34" charset="0"/>
                <a:cs typeface="Arial" panose="020B0604020202020204" pitchFamily="34" charset="0"/>
              </a:rPr>
              <a:t>Back AL, Arnold RM, </a:t>
            </a:r>
            <a:r>
              <a:rPr lang="nl-NL" sz="1200" dirty="0" err="1">
                <a:latin typeface="Arial" panose="020B0604020202020204" pitchFamily="34" charset="0"/>
                <a:cs typeface="Arial" panose="020B0604020202020204" pitchFamily="34" charset="0"/>
              </a:rPr>
              <a:t>Tulsky</a:t>
            </a:r>
            <a:r>
              <a:rPr lang="nl-NL" sz="1200" dirty="0">
                <a:latin typeface="Arial" panose="020B0604020202020204" pitchFamily="34" charset="0"/>
                <a:cs typeface="Arial" panose="020B0604020202020204" pitchFamily="34" charset="0"/>
              </a:rPr>
              <a:t> J. Mastering </a:t>
            </a:r>
            <a:r>
              <a:rPr lang="nl-NL" sz="1200" dirty="0" err="1">
                <a:latin typeface="Arial" panose="020B0604020202020204" pitchFamily="34" charset="0"/>
                <a:cs typeface="Arial" panose="020B0604020202020204" pitchFamily="34" charset="0"/>
              </a:rPr>
              <a:t>communication</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with</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seriously</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ill</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patients</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balancing</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honesty</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with</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empathy</a:t>
            </a:r>
            <a:r>
              <a:rPr lang="nl-NL" sz="1200" dirty="0">
                <a:latin typeface="Arial" panose="020B0604020202020204" pitchFamily="34" charset="0"/>
                <a:cs typeface="Arial" panose="020B0604020202020204" pitchFamily="34" charset="0"/>
              </a:rPr>
              <a:t> </a:t>
            </a:r>
            <a:r>
              <a:rPr lang="nl-NL" sz="1200" dirty="0" err="1">
                <a:latin typeface="Arial" panose="020B0604020202020204" pitchFamily="34" charset="0"/>
                <a:cs typeface="Arial" panose="020B0604020202020204" pitchFamily="34" charset="0"/>
              </a:rPr>
              <a:t>and</a:t>
            </a:r>
            <a:r>
              <a:rPr lang="nl-NL" sz="1200" dirty="0">
                <a:latin typeface="Arial" panose="020B0604020202020204" pitchFamily="34" charset="0"/>
                <a:cs typeface="Arial" panose="020B0604020202020204" pitchFamily="34" charset="0"/>
              </a:rPr>
              <a:t> hope. Cambridge University Press, 2009, Mar 2.</a:t>
            </a:r>
          </a:p>
          <a:p>
            <a:pPr>
              <a:lnSpc>
                <a:spcPts val="2000"/>
              </a:lnSpc>
            </a:pPr>
            <a:r>
              <a:rPr lang="nl-NL" sz="1200" dirty="0" err="1">
                <a:latin typeface="Arial" panose="020B0604020202020204" pitchFamily="34" charset="0"/>
                <a:cs typeface="Arial" panose="020B0604020202020204" pitchFamily="34" charset="0"/>
              </a:rPr>
              <a:t>Baile</a:t>
            </a:r>
            <a:r>
              <a:rPr lang="nl-NL" sz="1200" dirty="0">
                <a:latin typeface="Arial" panose="020B0604020202020204" pitchFamily="34" charset="0"/>
                <a:cs typeface="Arial" panose="020B0604020202020204" pitchFamily="34" charset="0"/>
              </a:rPr>
              <a:t> WF, </a:t>
            </a:r>
            <a:r>
              <a:rPr lang="nl-NL" sz="1200" dirty="0" err="1">
                <a:latin typeface="Arial" panose="020B0604020202020204" pitchFamily="34" charset="0"/>
                <a:cs typeface="Arial" panose="020B0604020202020204" pitchFamily="34" charset="0"/>
              </a:rPr>
              <a:t>Buckman</a:t>
            </a:r>
            <a:r>
              <a:rPr lang="nl-NL" sz="1200" dirty="0">
                <a:latin typeface="Arial" panose="020B0604020202020204" pitchFamily="34" charset="0"/>
                <a:cs typeface="Arial" panose="020B0604020202020204" pitchFamily="34" charset="0"/>
              </a:rPr>
              <a:t> R, </a:t>
            </a:r>
            <a:r>
              <a:rPr lang="nl-NL" sz="1200" dirty="0" err="1">
                <a:latin typeface="Arial" panose="020B0604020202020204" pitchFamily="34" charset="0"/>
                <a:cs typeface="Arial" panose="020B0604020202020204" pitchFamily="34" charset="0"/>
              </a:rPr>
              <a:t>Lenzi</a:t>
            </a:r>
            <a:r>
              <a:rPr lang="nl-NL" sz="1200" dirty="0">
                <a:latin typeface="Arial" panose="020B0604020202020204" pitchFamily="34" charset="0"/>
                <a:cs typeface="Arial" panose="020B0604020202020204" pitchFamily="34" charset="0"/>
              </a:rPr>
              <a:t> R, </a:t>
            </a:r>
            <a:r>
              <a:rPr lang="nl-NL" sz="1200" dirty="0" err="1">
                <a:latin typeface="Arial" panose="020B0604020202020204" pitchFamily="34" charset="0"/>
                <a:cs typeface="Arial" panose="020B0604020202020204" pitchFamily="34" charset="0"/>
              </a:rPr>
              <a:t>Glober</a:t>
            </a:r>
            <a:r>
              <a:rPr lang="nl-NL" sz="1200" dirty="0">
                <a:latin typeface="Arial" panose="020B0604020202020204" pitchFamily="34" charset="0"/>
                <a:cs typeface="Arial" panose="020B0604020202020204" pitchFamily="34" charset="0"/>
              </a:rPr>
              <a:t> G, </a:t>
            </a:r>
            <a:r>
              <a:rPr lang="nl-NL" sz="1200" dirty="0" err="1">
                <a:latin typeface="Arial" panose="020B0604020202020204" pitchFamily="34" charset="0"/>
                <a:cs typeface="Arial" panose="020B0604020202020204" pitchFamily="34" charset="0"/>
              </a:rPr>
              <a:t>Beale</a:t>
            </a:r>
            <a:r>
              <a:rPr lang="nl-NL" sz="1200" dirty="0">
                <a:latin typeface="Arial" panose="020B0604020202020204" pitchFamily="34" charset="0"/>
                <a:cs typeface="Arial" panose="020B0604020202020204" pitchFamily="34" charset="0"/>
              </a:rPr>
              <a:t> EA, </a:t>
            </a:r>
            <a:r>
              <a:rPr lang="nl-NL" sz="1200" dirty="0" err="1">
                <a:latin typeface="Arial" panose="020B0604020202020204" pitchFamily="34" charset="0"/>
                <a:cs typeface="Arial" panose="020B0604020202020204" pitchFamily="34" charset="0"/>
              </a:rPr>
              <a:t>Kudelka</a:t>
            </a:r>
            <a:r>
              <a:rPr lang="nl-NL" sz="1200" dirty="0">
                <a:latin typeface="Arial" panose="020B0604020202020204" pitchFamily="34" charset="0"/>
                <a:cs typeface="Arial" panose="020B0604020202020204" pitchFamily="34" charset="0"/>
              </a:rPr>
              <a:t> AP; </a:t>
            </a:r>
            <a:r>
              <a:rPr lang="en-US" sz="1200" dirty="0">
                <a:latin typeface="Arial" panose="020B0604020202020204" pitchFamily="34" charset="0"/>
                <a:cs typeface="Arial" panose="020B0604020202020204" pitchFamily="34" charset="0"/>
              </a:rPr>
              <a:t>SPIKES-A Six-Step Protocol for Delivering Bad News: Application to the Patient with Cancer. </a:t>
            </a:r>
            <a:r>
              <a:rPr lang="en-US" sz="1200" i="1" dirty="0">
                <a:latin typeface="Arial" panose="020B0604020202020204" pitchFamily="34" charset="0"/>
                <a:cs typeface="Arial" panose="020B0604020202020204" pitchFamily="34" charset="0"/>
              </a:rPr>
              <a:t>The Oncologist, </a:t>
            </a:r>
            <a:r>
              <a:rPr lang="en-US" sz="1200" dirty="0">
                <a:latin typeface="Arial" panose="020B0604020202020204" pitchFamily="34" charset="0"/>
                <a:cs typeface="Arial" panose="020B0604020202020204" pitchFamily="34" charset="0"/>
              </a:rPr>
              <a:t>2000, Vol. 5:302-311.</a:t>
            </a:r>
          </a:p>
          <a:p>
            <a:pPr>
              <a:lnSpc>
                <a:spcPts val="2000"/>
              </a:lnSpc>
            </a:pPr>
            <a:r>
              <a:rPr lang="en-US" sz="1200" dirty="0">
                <a:latin typeface="Arial" panose="020B0604020202020204" pitchFamily="34" charset="0"/>
                <a:cs typeface="Arial" panose="020B0604020202020204" pitchFamily="34" charset="0"/>
              </a:rPr>
              <a:t>Gibbs, G; Learning by Doing: A guide to teaching and learning methods. </a:t>
            </a:r>
            <a:r>
              <a:rPr lang="en-US" sz="1200" i="1" dirty="0">
                <a:latin typeface="Arial" panose="020B0604020202020204" pitchFamily="34" charset="0"/>
                <a:cs typeface="Arial" panose="020B0604020202020204" pitchFamily="34" charset="0"/>
              </a:rPr>
              <a:t>Further Education Unit. Oxford Polytechnic. </a:t>
            </a:r>
            <a:r>
              <a:rPr lang="en-US" sz="1200" dirty="0">
                <a:latin typeface="Arial" panose="020B0604020202020204" pitchFamily="34" charset="0"/>
                <a:cs typeface="Arial" panose="020B0604020202020204" pitchFamily="34" charset="0"/>
              </a:rPr>
              <a:t>1988</a:t>
            </a:r>
            <a:r>
              <a:rPr lang="en-US" sz="1200" i="1" dirty="0">
                <a:latin typeface="Arial" panose="020B0604020202020204" pitchFamily="34" charset="0"/>
                <a:cs typeface="Arial" panose="020B0604020202020204" pitchFamily="34" charset="0"/>
              </a:rPr>
              <a:t>.</a:t>
            </a:r>
          </a:p>
          <a:p>
            <a:pPr lvl="0">
              <a:lnSpc>
                <a:spcPts val="2000"/>
              </a:lnSpc>
            </a:pPr>
            <a:r>
              <a:rPr lang="nl-NL" sz="1200" dirty="0">
                <a:latin typeface="Arial" panose="020B0604020202020204" pitchFamily="34" charset="0"/>
              </a:rPr>
              <a:t>Kwaliteitskader palliatieve zorg Nederland. IKNL/Palliactief, 2017, </a:t>
            </a:r>
            <a:r>
              <a:rPr lang="nl-NL" sz="1200" dirty="0">
                <a:latin typeface="Arial" panose="020B0604020202020204" pitchFamily="34" charset="0"/>
                <a:hlinkClick r:id="rId3"/>
              </a:rPr>
              <a:t>www.pallialine</a:t>
            </a:r>
            <a:r>
              <a:rPr lang="nl-NL" sz="1200">
                <a:latin typeface="Arial" panose="020B0604020202020204" pitchFamily="34" charset="0"/>
                <a:hlinkClick r:id="rId3"/>
              </a:rPr>
              <a:t>.nl</a:t>
            </a:r>
            <a:endParaRPr lang="en-US" sz="1200" dirty="0">
              <a:latin typeface="Arial" panose="020B0604020202020204" pitchFamily="34" charset="0"/>
              <a:cs typeface="Arial" panose="020B0604020202020204" pitchFamily="34" charset="0"/>
            </a:endParaRPr>
          </a:p>
          <a:p>
            <a:pPr>
              <a:lnSpc>
                <a:spcPts val="2000"/>
              </a:lnSpc>
            </a:pPr>
            <a:r>
              <a:rPr lang="en-US" sz="1200" dirty="0">
                <a:latin typeface="Arial" panose="020B0604020202020204" pitchFamily="34" charset="0"/>
                <a:cs typeface="Arial" panose="020B0604020202020204" pitchFamily="34" charset="0"/>
              </a:rPr>
              <a:t>Mulder, P; Gibbs Reflective Cycle by Graham Gibbs. Retrieved 2018, </a:t>
            </a:r>
            <a:r>
              <a:rPr lang="en-US" sz="1200" i="1" dirty="0" err="1">
                <a:latin typeface="Arial" panose="020B0604020202020204" pitchFamily="34" charset="0"/>
                <a:cs typeface="Arial" panose="020B0604020202020204" pitchFamily="34" charset="0"/>
              </a:rPr>
              <a:t>ToolsHero</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4"/>
              </a:rPr>
              <a:t>https://www.toolshero.com/management/gibbs-reflective-cycle-graham-gibbs/</a:t>
            </a:r>
            <a:endParaRPr lang="en-US" sz="1200" dirty="0">
              <a:latin typeface="Arial" panose="020B0604020202020204" pitchFamily="34" charset="0"/>
              <a:cs typeface="Arial" panose="020B0604020202020204" pitchFamily="34" charset="0"/>
            </a:endParaRPr>
          </a:p>
          <a:p>
            <a:pPr>
              <a:lnSpc>
                <a:spcPts val="2000"/>
              </a:lnSpc>
            </a:pPr>
            <a:r>
              <a:rPr lang="nl-NL" sz="1200" dirty="0" err="1">
                <a:latin typeface="Arial" panose="020B0604020202020204" pitchFamily="34" charset="0"/>
                <a:cs typeface="Arial" panose="020B0604020202020204" pitchFamily="34" charset="0"/>
              </a:rPr>
              <a:t>Uitdehaag</a:t>
            </a:r>
            <a:r>
              <a:rPr lang="nl-NL" sz="1200" dirty="0">
                <a:latin typeface="Arial" panose="020B0604020202020204" pitchFamily="34" charset="0"/>
                <a:cs typeface="Arial" panose="020B0604020202020204" pitchFamily="34" charset="0"/>
              </a:rPr>
              <a:t> MJ, Werkgroep handreiking slecht-nieuwsgesprek; Handreiking slecht-nieuwsgesprek. Landelijke richtlijn. Versie: 1.0, </a:t>
            </a:r>
            <a:r>
              <a:rPr lang="nl-NL" sz="1200" i="1" dirty="0">
                <a:latin typeface="Arial" panose="020B0604020202020204" pitchFamily="34" charset="0"/>
                <a:cs typeface="Arial" panose="020B0604020202020204" pitchFamily="34" charset="0"/>
              </a:rPr>
              <a:t>IKNL</a:t>
            </a:r>
            <a:r>
              <a:rPr lang="nl-NL" sz="1200" dirty="0">
                <a:latin typeface="Arial" panose="020B0604020202020204" pitchFamily="34" charset="0"/>
                <a:cs typeface="Arial" panose="020B0604020202020204" pitchFamily="34" charset="0"/>
              </a:rPr>
              <a:t>, 2012, </a:t>
            </a:r>
            <a:r>
              <a:rPr lang="nl-NL" sz="1200" dirty="0">
                <a:latin typeface="Arial" panose="020B0604020202020204" pitchFamily="34" charset="0"/>
                <a:cs typeface="Arial" panose="020B0604020202020204" pitchFamily="34" charset="0"/>
                <a:hlinkClick r:id="rId5"/>
              </a:rPr>
              <a:t>www.pallialine.nl</a:t>
            </a:r>
            <a:r>
              <a:rPr lang="nl-NL" sz="1200" dirty="0">
                <a:latin typeface="Arial" panose="020B0604020202020204" pitchFamily="34" charset="0"/>
                <a:cs typeface="Arial" panose="020B0604020202020204" pitchFamily="34" charset="0"/>
              </a:rPr>
              <a:t>.</a:t>
            </a:r>
          </a:p>
          <a:p>
            <a:pPr>
              <a:lnSpc>
                <a:spcPts val="2000"/>
              </a:lnSpc>
            </a:pPr>
            <a:endParaRPr lang="en-US" sz="1200" dirty="0">
              <a:latin typeface="Arial" panose="020B0604020202020204" pitchFamily="34" charset="0"/>
              <a:cs typeface="Arial" panose="020B0604020202020204" pitchFamily="34" charset="0"/>
            </a:endParaRPr>
          </a:p>
          <a:p>
            <a:pPr>
              <a:lnSpc>
                <a:spcPts val="2000"/>
              </a:lnSpc>
            </a:pPr>
            <a:endParaRPr lang="en-US" sz="1200" i="1" dirty="0">
              <a:latin typeface="Arial" panose="020B0604020202020204" pitchFamily="34" charset="0"/>
              <a:cs typeface="Arial" panose="020B0604020202020204" pitchFamily="34" charset="0"/>
            </a:endParaRPr>
          </a:p>
          <a:p>
            <a:pPr>
              <a:lnSpc>
                <a:spcPts val="2000"/>
              </a:lnSpc>
            </a:pPr>
            <a:endParaRPr lang="en-US" sz="1200" dirty="0">
              <a:latin typeface="Arial" panose="020B0604020202020204" pitchFamily="34" charset="0"/>
              <a:cs typeface="Arial" panose="020B0604020202020204" pitchFamily="34" charset="0"/>
            </a:endParaRPr>
          </a:p>
          <a:p>
            <a:pPr>
              <a:lnSpc>
                <a:spcPts val="2000"/>
              </a:lnSpc>
            </a:pPr>
            <a:endParaRPr lang="nl-NL" sz="1200" i="1" dirty="0">
              <a:latin typeface="Arial" panose="020B0604020202020204" pitchFamily="34" charset="0"/>
              <a:cs typeface="Arial" panose="020B0604020202020204" pitchFamily="34" charset="0"/>
            </a:endParaRPr>
          </a:p>
          <a:p>
            <a:pPr>
              <a:lnSpc>
                <a:spcPts val="2000"/>
              </a:lnSpc>
            </a:pPr>
            <a:endParaRPr lang="nl-NL" sz="1200" dirty="0"/>
          </a:p>
        </p:txBody>
      </p:sp>
    </p:spTree>
    <p:extLst>
      <p:ext uri="{BB962C8B-B14F-4D97-AF65-F5344CB8AC3E}">
        <p14:creationId xmlns:p14="http://schemas.microsoft.com/office/powerpoint/2010/main" val="2255885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86AB7-1BF6-4D09-9E43-FE80DCBC81F9}"/>
              </a:ext>
            </a:extLst>
          </p:cNvPr>
          <p:cNvSpPr>
            <a:spLocks noGrp="1"/>
          </p:cNvSpPr>
          <p:nvPr>
            <p:ph type="title"/>
          </p:nvPr>
        </p:nvSpPr>
        <p:spPr/>
        <p:txBody>
          <a:bodyPr/>
          <a:lstStyle/>
          <a:p>
            <a:r>
              <a:rPr lang="nl-NL" dirty="0"/>
              <a:t>Aanbod </a:t>
            </a:r>
            <a:r>
              <a:rPr lang="nl-NL" dirty="0">
                <a:cs typeface="Arial"/>
              </a:rPr>
              <a:t>Slechtnieuwsgesprek</a:t>
            </a:r>
            <a:endParaRPr lang="nl-NL" dirty="0"/>
          </a:p>
        </p:txBody>
      </p:sp>
      <p:sp>
        <p:nvSpPr>
          <p:cNvPr id="3" name="Tijdelijke aanduiding voor inhoud 2">
            <a:extLst>
              <a:ext uri="{FF2B5EF4-FFF2-40B4-BE49-F238E27FC236}">
                <a16:creationId xmlns:a16="http://schemas.microsoft.com/office/drawing/2014/main" id="{CF9C536B-ABFF-40D3-9984-2AE59E4ABDE3}"/>
              </a:ext>
            </a:extLst>
          </p:cNvPr>
          <p:cNvSpPr>
            <a:spLocks noGrp="1"/>
          </p:cNvSpPr>
          <p:nvPr>
            <p:ph idx="1"/>
          </p:nvPr>
        </p:nvSpPr>
        <p:spPr>
          <a:xfrm>
            <a:off x="292821" y="1625879"/>
            <a:ext cx="8250443" cy="4820077"/>
          </a:xfrm>
        </p:spPr>
        <p:txBody>
          <a:bodyPr/>
          <a:lstStyle/>
          <a:p>
            <a:pPr marL="143510" indent="-179705">
              <a:buFont typeface="+mj-lt"/>
              <a:buChar char="•"/>
            </a:pPr>
            <a:r>
              <a:rPr lang="nl-NL" dirty="0"/>
              <a:t>Link met Kwaliteitskader palliatieve zorg Nederland</a:t>
            </a:r>
            <a:endParaRPr lang="nl-NL"/>
          </a:p>
          <a:p>
            <a:pPr marL="143510" indent="-179705">
              <a:buFont typeface="+mj-lt"/>
              <a:buChar char="•"/>
            </a:pPr>
            <a:r>
              <a:rPr lang="nl-NL" dirty="0"/>
              <a:t>Voorbereiden slechtnieuwsgesprek</a:t>
            </a:r>
            <a:endParaRPr lang="nl-NL" dirty="0">
              <a:cs typeface="Arial"/>
            </a:endParaRPr>
          </a:p>
          <a:p>
            <a:pPr marL="424180" lvl="1" indent="-251460">
              <a:buNone/>
            </a:pPr>
            <a:r>
              <a:rPr lang="nl-NL" dirty="0"/>
              <a:t>- 	wat ga je bespreken</a:t>
            </a:r>
            <a:endParaRPr lang="nl-NL" sz="1200" dirty="0">
              <a:cs typeface="Arial"/>
            </a:endParaRPr>
          </a:p>
          <a:p>
            <a:pPr marL="143510" indent="-179705">
              <a:buFont typeface="+mj-lt"/>
              <a:buChar char="•"/>
            </a:pPr>
            <a:r>
              <a:rPr lang="nl-NL" dirty="0"/>
              <a:t>Brengen van slecht nieuws</a:t>
            </a:r>
            <a:endParaRPr lang="nl-NL" dirty="0">
              <a:cs typeface="Arial"/>
            </a:endParaRPr>
          </a:p>
          <a:p>
            <a:pPr marL="424180" lvl="1" indent="-251460">
              <a:buNone/>
            </a:pPr>
            <a:r>
              <a:rPr lang="nl-NL" dirty="0">
                <a:cs typeface="Arial"/>
              </a:rPr>
              <a:t>-	</a:t>
            </a:r>
            <a:r>
              <a:rPr lang="nl-NL" dirty="0"/>
              <a:t>het gesprek voeren</a:t>
            </a:r>
            <a:endParaRPr lang="nl-NL" sz="1200" dirty="0">
              <a:cs typeface="Arial"/>
            </a:endParaRPr>
          </a:p>
          <a:p>
            <a:pPr marL="143510" indent="-179705">
              <a:buFont typeface="+mj-lt"/>
              <a:buChar char="•"/>
            </a:pPr>
            <a:r>
              <a:rPr lang="nl-NL" dirty="0"/>
              <a:t>Nagesprek</a:t>
            </a:r>
            <a:r>
              <a:rPr lang="nl-NL" dirty="0">
                <a:cs typeface="Arial"/>
              </a:rPr>
              <a:t> slechtnieuwsgesprek</a:t>
            </a:r>
          </a:p>
          <a:p>
            <a:pPr marL="424180" lvl="1" indent="-251460">
              <a:buNone/>
            </a:pPr>
            <a:r>
              <a:rPr lang="nl-NL" dirty="0"/>
              <a:t>-  wat heeft het ons gedaan (reflectie)</a:t>
            </a:r>
            <a:endParaRPr lang="nl-NL" dirty="0">
              <a:cs typeface="Arial"/>
            </a:endParaRPr>
          </a:p>
        </p:txBody>
      </p:sp>
      <p:pic>
        <p:nvPicPr>
          <p:cNvPr id="4" name="Afbeelding 3">
            <a:extLst>
              <a:ext uri="{FF2B5EF4-FFF2-40B4-BE49-F238E27FC236}">
                <a16:creationId xmlns:a16="http://schemas.microsoft.com/office/drawing/2014/main" id="{A3FBC01F-F3BD-4B28-A751-0A160D54372D}"/>
              </a:ext>
            </a:extLst>
          </p:cNvPr>
          <p:cNvPicPr>
            <a:picLocks noChangeAspect="1"/>
          </p:cNvPicPr>
          <p:nvPr/>
        </p:nvPicPr>
        <p:blipFill>
          <a:blip r:embed="rId3"/>
          <a:stretch>
            <a:fillRect/>
          </a:stretch>
        </p:blipFill>
        <p:spPr>
          <a:xfrm>
            <a:off x="653305" y="4765204"/>
            <a:ext cx="2352177" cy="1546094"/>
          </a:xfrm>
          <a:prstGeom prst="rect">
            <a:avLst/>
          </a:prstGeom>
        </p:spPr>
      </p:pic>
      <p:pic>
        <p:nvPicPr>
          <p:cNvPr id="5" name="Afbeelding 4">
            <a:extLst>
              <a:ext uri="{FF2B5EF4-FFF2-40B4-BE49-F238E27FC236}">
                <a16:creationId xmlns:a16="http://schemas.microsoft.com/office/drawing/2014/main" id="{279F2685-F6CA-4B6B-917C-C33C012B1545}"/>
              </a:ext>
            </a:extLst>
          </p:cNvPr>
          <p:cNvPicPr>
            <a:picLocks noChangeAspect="1"/>
          </p:cNvPicPr>
          <p:nvPr/>
        </p:nvPicPr>
        <p:blipFill>
          <a:blip r:embed="rId4"/>
          <a:stretch>
            <a:fillRect/>
          </a:stretch>
        </p:blipFill>
        <p:spPr>
          <a:xfrm>
            <a:off x="3508808" y="4765204"/>
            <a:ext cx="2016348" cy="1552057"/>
          </a:xfrm>
          <a:prstGeom prst="rect">
            <a:avLst/>
          </a:prstGeom>
        </p:spPr>
      </p:pic>
      <p:pic>
        <p:nvPicPr>
          <p:cNvPr id="7" name="Afbeelding 6">
            <a:extLst>
              <a:ext uri="{FF2B5EF4-FFF2-40B4-BE49-F238E27FC236}">
                <a16:creationId xmlns:a16="http://schemas.microsoft.com/office/drawing/2014/main" id="{C2226A4C-885C-4C74-887A-4B833122B584}"/>
              </a:ext>
            </a:extLst>
          </p:cNvPr>
          <p:cNvPicPr>
            <a:picLocks noChangeAspect="1"/>
          </p:cNvPicPr>
          <p:nvPr/>
        </p:nvPicPr>
        <p:blipFill>
          <a:blip r:embed="rId5"/>
          <a:stretch>
            <a:fillRect/>
          </a:stretch>
        </p:blipFill>
        <p:spPr>
          <a:xfrm>
            <a:off x="6028482" y="4765204"/>
            <a:ext cx="2514783" cy="1531044"/>
          </a:xfrm>
          <a:prstGeom prst="rect">
            <a:avLst/>
          </a:prstGeom>
        </p:spPr>
      </p:pic>
    </p:spTree>
    <p:extLst>
      <p:ext uri="{BB962C8B-B14F-4D97-AF65-F5344CB8AC3E}">
        <p14:creationId xmlns:p14="http://schemas.microsoft.com/office/powerpoint/2010/main" val="176038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684DA-3356-47D9-BC95-ADBA942AAB69}"/>
              </a:ext>
            </a:extLst>
          </p:cNvPr>
          <p:cNvSpPr>
            <a:spLocks noGrp="1"/>
          </p:cNvSpPr>
          <p:nvPr>
            <p:ph type="title"/>
          </p:nvPr>
        </p:nvSpPr>
        <p:spPr>
          <a:xfrm>
            <a:off x="471343" y="261940"/>
            <a:ext cx="6324568" cy="755650"/>
          </a:xfrm>
        </p:spPr>
        <p:txBody>
          <a:bodyPr/>
          <a:lstStyle/>
          <a:p>
            <a:r>
              <a:rPr lang="nl-NL" dirty="0"/>
              <a:t>Kwaliteitskader palliatieve zorg Nederland</a:t>
            </a:r>
          </a:p>
        </p:txBody>
      </p:sp>
      <p:sp>
        <p:nvSpPr>
          <p:cNvPr id="3" name="Tijdelijke aanduiding voor inhoud 2">
            <a:extLst>
              <a:ext uri="{FF2B5EF4-FFF2-40B4-BE49-F238E27FC236}">
                <a16:creationId xmlns:a16="http://schemas.microsoft.com/office/drawing/2014/main" id="{9FF8AEDE-6F22-416A-8137-4934EE143912}"/>
              </a:ext>
            </a:extLst>
          </p:cNvPr>
          <p:cNvSpPr>
            <a:spLocks noGrp="1"/>
          </p:cNvSpPr>
          <p:nvPr>
            <p:ph idx="1"/>
          </p:nvPr>
        </p:nvSpPr>
        <p:spPr>
          <a:xfrm>
            <a:off x="360555" y="1614591"/>
            <a:ext cx="8219000" cy="4583009"/>
          </a:xfrm>
        </p:spPr>
        <p:txBody>
          <a:bodyPr/>
          <a:lstStyle/>
          <a:p>
            <a:pPr marL="0" lvl="0" indent="0">
              <a:spcAft>
                <a:spcPts val="1200"/>
              </a:spcAft>
              <a:buNone/>
            </a:pPr>
            <a:r>
              <a:rPr lang="nl-NL" dirty="0"/>
              <a:t>Domein 2.2 gezamenlijke besluitvorming, Criteria:</a:t>
            </a:r>
          </a:p>
          <a:p>
            <a:pPr marL="143510" indent="-179705">
              <a:buFont typeface="Arial" panose="020B0604020202020204" pitchFamily="34" charset="0"/>
              <a:buChar char="•"/>
            </a:pPr>
            <a:r>
              <a:rPr lang="nl-NL" dirty="0">
                <a:latin typeface="Arial" panose="020B0604020202020204" pitchFamily="34" charset="0"/>
              </a:rPr>
              <a:t>De zorgverlener rust de patiënt en diens naasten toe met informatie over de verschillende </a:t>
            </a:r>
            <a:r>
              <a:rPr lang="nl-NL" dirty="0">
                <a:solidFill>
                  <a:schemeClr val="bg2"/>
                </a:solidFill>
                <a:latin typeface="Arial" panose="020B0604020202020204" pitchFamily="34" charset="0"/>
              </a:rPr>
              <a:t>keuzemogelijkheden</a:t>
            </a:r>
            <a:r>
              <a:rPr lang="nl-NL" dirty="0">
                <a:latin typeface="Arial" panose="020B0604020202020204" pitchFamily="34" charset="0"/>
              </a:rPr>
              <a:t>, de mogelijke </a:t>
            </a:r>
            <a:r>
              <a:rPr lang="nl-NL" dirty="0">
                <a:solidFill>
                  <a:schemeClr val="bg2"/>
                </a:solidFill>
                <a:latin typeface="Arial" panose="020B0604020202020204" pitchFamily="34" charset="0"/>
              </a:rPr>
              <a:t>consequenties</a:t>
            </a:r>
            <a:r>
              <a:rPr lang="nl-NL" dirty="0">
                <a:latin typeface="Arial" panose="020B0604020202020204" pitchFamily="34" charset="0"/>
              </a:rPr>
              <a:t> en bijbehorende </a:t>
            </a:r>
            <a:r>
              <a:rPr lang="nl-NL" dirty="0">
                <a:solidFill>
                  <a:schemeClr val="bg2"/>
                </a:solidFill>
                <a:latin typeface="Arial" panose="020B0604020202020204" pitchFamily="34" charset="0"/>
              </a:rPr>
              <a:t>onzekerheden </a:t>
            </a:r>
            <a:r>
              <a:rPr lang="nl-NL" dirty="0">
                <a:latin typeface="Arial" panose="020B0604020202020204" pitchFamily="34" charset="0"/>
              </a:rPr>
              <a:t>en verantwoordelijkheden. De zorgverlener laat zich </a:t>
            </a:r>
            <a:r>
              <a:rPr lang="nl-NL" dirty="0">
                <a:solidFill>
                  <a:schemeClr val="bg2"/>
                </a:solidFill>
                <a:latin typeface="Arial" panose="020B0604020202020204" pitchFamily="34" charset="0"/>
              </a:rPr>
              <a:t>door de patiënt informeren over wat en wie </a:t>
            </a:r>
            <a:r>
              <a:rPr lang="nl-NL" dirty="0">
                <a:solidFill>
                  <a:schemeClr val="tx2"/>
                </a:solidFill>
                <a:latin typeface="Arial" panose="020B0604020202020204" pitchFamily="34" charset="0"/>
              </a:rPr>
              <a:t>voor hemzelf van waarde is en welke waarden, wensen en behoeften in deze periode van het leven voor hem</a:t>
            </a:r>
            <a:r>
              <a:rPr lang="nl-NL" dirty="0">
                <a:solidFill>
                  <a:schemeClr val="bg2"/>
                </a:solidFill>
                <a:latin typeface="Arial" panose="020B0604020202020204" pitchFamily="34" charset="0"/>
              </a:rPr>
              <a:t> belangrijk</a:t>
            </a:r>
            <a:r>
              <a:rPr lang="nl-NL" dirty="0">
                <a:latin typeface="Arial" panose="020B0604020202020204" pitchFamily="34" charset="0"/>
              </a:rPr>
              <a:t> </a:t>
            </a:r>
            <a:r>
              <a:rPr lang="nl-NL" dirty="0">
                <a:solidFill>
                  <a:schemeClr val="bg2"/>
                </a:solidFill>
                <a:latin typeface="Arial" panose="020B0604020202020204" pitchFamily="34" charset="0"/>
              </a:rPr>
              <a:t>zijn</a:t>
            </a:r>
            <a:r>
              <a:rPr lang="nl-NL" dirty="0">
                <a:latin typeface="Arial" panose="020B0604020202020204" pitchFamily="34" charset="0"/>
              </a:rPr>
              <a:t> bij het maken van zijn keuzes. </a:t>
            </a:r>
            <a:endParaRPr lang="nl-NL" dirty="0">
              <a:latin typeface="Arial" panose="020B0604020202020204" pitchFamily="34" charset="0"/>
              <a:cs typeface="Arial"/>
            </a:endParaRPr>
          </a:p>
          <a:p>
            <a:pPr marL="0" indent="0">
              <a:buNone/>
            </a:pPr>
            <a:r>
              <a:rPr lang="nl-NL" sz="900" dirty="0">
                <a:latin typeface="Arial" panose="020B0604020202020204" pitchFamily="34" charset="0"/>
              </a:rPr>
              <a:t>bron: Kwaliteitskader palliatieve zorg Nederland. IKNL/Palliactief, 2017</a:t>
            </a:r>
            <a:endParaRPr lang="nl-NL" sz="900" dirty="0"/>
          </a:p>
        </p:txBody>
      </p:sp>
    </p:spTree>
    <p:extLst>
      <p:ext uri="{BB962C8B-B14F-4D97-AF65-F5344CB8AC3E}">
        <p14:creationId xmlns:p14="http://schemas.microsoft.com/office/powerpoint/2010/main" val="212447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A1708-943B-422B-8E23-B0334AC60AE2}"/>
              </a:ext>
            </a:extLst>
          </p:cNvPr>
          <p:cNvSpPr>
            <a:spLocks noGrp="1"/>
          </p:cNvSpPr>
          <p:nvPr>
            <p:ph type="title"/>
          </p:nvPr>
        </p:nvSpPr>
        <p:spPr>
          <a:xfrm>
            <a:off x="471342" y="261940"/>
            <a:ext cx="6234257" cy="755650"/>
          </a:xfrm>
        </p:spPr>
        <p:txBody>
          <a:bodyPr/>
          <a:lstStyle/>
          <a:p>
            <a:r>
              <a:rPr lang="nl-NL" dirty="0"/>
              <a:t>Kwaliteitskader palliatieve zorg Nederland</a:t>
            </a:r>
          </a:p>
        </p:txBody>
      </p:sp>
      <p:sp>
        <p:nvSpPr>
          <p:cNvPr id="3" name="Tijdelijke aanduiding voor inhoud 2">
            <a:extLst>
              <a:ext uri="{FF2B5EF4-FFF2-40B4-BE49-F238E27FC236}">
                <a16:creationId xmlns:a16="http://schemas.microsoft.com/office/drawing/2014/main" id="{94C24448-81EE-48F2-A20C-B817FBE32E1E}"/>
              </a:ext>
            </a:extLst>
          </p:cNvPr>
          <p:cNvSpPr>
            <a:spLocks noGrp="1"/>
          </p:cNvSpPr>
          <p:nvPr>
            <p:ph idx="1"/>
          </p:nvPr>
        </p:nvSpPr>
        <p:spPr>
          <a:xfrm>
            <a:off x="292822" y="1625879"/>
            <a:ext cx="8150808" cy="4462463"/>
          </a:xfrm>
        </p:spPr>
        <p:txBody>
          <a:bodyPr/>
          <a:lstStyle/>
          <a:p>
            <a:pPr marL="0" indent="0">
              <a:buNone/>
            </a:pPr>
            <a:r>
              <a:rPr lang="nl-NL" dirty="0">
                <a:latin typeface="Arial" panose="020B0604020202020204" pitchFamily="34" charset="0"/>
              </a:rPr>
              <a:t>Domein 2.9 deskundigheid, Criteria zorgverleners:</a:t>
            </a:r>
          </a:p>
          <a:p>
            <a:pPr marL="143510" indent="-179705">
              <a:spcBef>
                <a:spcPts val="600"/>
              </a:spcBef>
              <a:buFont typeface="Arial" panose="020B0604020202020204" pitchFamily="34" charset="0"/>
              <a:buChar char="•"/>
            </a:pPr>
            <a:r>
              <a:rPr lang="nl-NL" dirty="0">
                <a:latin typeface="Arial"/>
                <a:cs typeface="Arial"/>
              </a:rPr>
              <a:t>De zorgverlener is, in relatie tot zijn functie, in staat de patiënt en diens naasten </a:t>
            </a:r>
            <a:r>
              <a:rPr lang="nl-NL" dirty="0">
                <a:solidFill>
                  <a:schemeClr val="bg2"/>
                </a:solidFill>
                <a:latin typeface="Arial"/>
                <a:cs typeface="Arial"/>
              </a:rPr>
              <a:t>optimaal te informeren</a:t>
            </a:r>
            <a:r>
              <a:rPr lang="nl-NL" dirty="0">
                <a:latin typeface="Arial"/>
                <a:cs typeface="Arial"/>
              </a:rPr>
              <a:t>, rekening houdend met </a:t>
            </a:r>
            <a:r>
              <a:rPr lang="nl-NL" dirty="0">
                <a:solidFill>
                  <a:schemeClr val="bg2"/>
                </a:solidFill>
                <a:latin typeface="Arial"/>
                <a:cs typeface="Arial"/>
              </a:rPr>
              <a:t>begripsvermogen</a:t>
            </a:r>
            <a:r>
              <a:rPr lang="nl-NL" dirty="0">
                <a:latin typeface="Arial"/>
                <a:cs typeface="Arial"/>
              </a:rPr>
              <a:t>, </a:t>
            </a:r>
            <a:r>
              <a:rPr lang="nl-NL" dirty="0">
                <a:solidFill>
                  <a:schemeClr val="bg2"/>
                </a:solidFill>
                <a:latin typeface="Arial"/>
                <a:cs typeface="Arial"/>
              </a:rPr>
              <a:t>cultuur</a:t>
            </a:r>
            <a:r>
              <a:rPr lang="nl-NL" dirty="0">
                <a:latin typeface="Arial"/>
                <a:cs typeface="Arial"/>
              </a:rPr>
              <a:t>, </a:t>
            </a:r>
            <a:r>
              <a:rPr lang="nl-NL" dirty="0">
                <a:solidFill>
                  <a:schemeClr val="bg2"/>
                </a:solidFill>
                <a:latin typeface="Arial"/>
                <a:cs typeface="Arial"/>
              </a:rPr>
              <a:t>copingstijl</a:t>
            </a:r>
            <a:r>
              <a:rPr lang="nl-NL" dirty="0">
                <a:latin typeface="Arial"/>
                <a:cs typeface="Arial"/>
              </a:rPr>
              <a:t> en </a:t>
            </a:r>
            <a:r>
              <a:rPr lang="nl-NL" dirty="0">
                <a:solidFill>
                  <a:schemeClr val="bg2"/>
                </a:solidFill>
                <a:latin typeface="Arial"/>
                <a:cs typeface="Arial"/>
              </a:rPr>
              <a:t>taal</a:t>
            </a:r>
            <a:r>
              <a:rPr lang="nl-NL" dirty="0">
                <a:latin typeface="Arial"/>
                <a:cs typeface="Arial"/>
              </a:rPr>
              <a:t>.</a:t>
            </a:r>
          </a:p>
          <a:p>
            <a:pPr marL="143510" indent="-179705">
              <a:spcBef>
                <a:spcPts val="600"/>
              </a:spcBef>
              <a:buFont typeface="Arial" panose="020B0604020202020204" pitchFamily="34" charset="0"/>
              <a:buChar char="•"/>
            </a:pPr>
            <a:endParaRPr lang="nl-NL" dirty="0">
              <a:latin typeface="Arial" panose="020B0604020202020204" pitchFamily="34" charset="0"/>
              <a:cs typeface="Arial"/>
            </a:endParaRPr>
          </a:p>
          <a:p>
            <a:pPr marL="143510" indent="-179705">
              <a:spcBef>
                <a:spcPts val="600"/>
              </a:spcBef>
              <a:buFont typeface="Arial" panose="020B0604020202020204" pitchFamily="34" charset="0"/>
              <a:buChar char="•"/>
            </a:pPr>
            <a:endParaRPr lang="nl-NL" dirty="0">
              <a:latin typeface="Arial" panose="020B0604020202020204" pitchFamily="34" charset="0"/>
              <a:cs typeface="Arial"/>
            </a:endParaRPr>
          </a:p>
          <a:p>
            <a:pPr marL="143510" indent="-179705">
              <a:spcBef>
                <a:spcPts val="600"/>
              </a:spcBef>
              <a:buFont typeface="Arial" panose="020B0604020202020204" pitchFamily="34" charset="0"/>
              <a:buChar char="•"/>
            </a:pPr>
            <a:endParaRPr lang="nl-NL" dirty="0">
              <a:latin typeface="Arial" panose="020B0604020202020204" pitchFamily="34" charset="0"/>
              <a:cs typeface="Arial"/>
            </a:endParaRPr>
          </a:p>
          <a:p>
            <a:pPr marL="143510" indent="-179705">
              <a:spcBef>
                <a:spcPts val="600"/>
              </a:spcBef>
              <a:buFont typeface="Arial" panose="020B0604020202020204" pitchFamily="34" charset="0"/>
              <a:buChar char="•"/>
            </a:pPr>
            <a:endParaRPr lang="nl-NL" dirty="0">
              <a:latin typeface="Arial" panose="020B0604020202020204" pitchFamily="34" charset="0"/>
              <a:cs typeface="Arial"/>
            </a:endParaRPr>
          </a:p>
          <a:p>
            <a:pPr marL="0" lvl="0" indent="0">
              <a:buNone/>
            </a:pPr>
            <a:r>
              <a:rPr lang="nl-NL" sz="900" dirty="0">
                <a:latin typeface="Arial" panose="020B0604020202020204" pitchFamily="34" charset="0"/>
              </a:rPr>
              <a:t>bron: Kwaliteitskader palliatieve zorg Nederland. IKNL/</a:t>
            </a:r>
            <a:r>
              <a:rPr lang="nl-NL" sz="900" dirty="0" err="1">
                <a:latin typeface="Arial" panose="020B0604020202020204" pitchFamily="34" charset="0"/>
              </a:rPr>
              <a:t>Palliactief</a:t>
            </a:r>
            <a:r>
              <a:rPr lang="nl-NL" sz="900" dirty="0">
                <a:latin typeface="Arial" panose="020B0604020202020204" pitchFamily="34" charset="0"/>
              </a:rPr>
              <a:t>, 2017</a:t>
            </a:r>
            <a:endParaRPr lang="nl-NL" dirty="0">
              <a:latin typeface="Arial" panose="020B0604020202020204" pitchFamily="34" charset="0"/>
            </a:endParaRPr>
          </a:p>
          <a:p>
            <a:pPr marL="143510" indent="-179705"/>
            <a:endParaRPr lang="nl-NL" dirty="0">
              <a:cs typeface="Arial"/>
            </a:endParaRPr>
          </a:p>
        </p:txBody>
      </p:sp>
    </p:spTree>
    <p:extLst>
      <p:ext uri="{BB962C8B-B14F-4D97-AF65-F5344CB8AC3E}">
        <p14:creationId xmlns:p14="http://schemas.microsoft.com/office/powerpoint/2010/main" val="391377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FDD51-AE5C-4D27-8DC6-4E820C288CDE}"/>
              </a:ext>
            </a:extLst>
          </p:cNvPr>
          <p:cNvSpPr>
            <a:spLocks noGrp="1"/>
          </p:cNvSpPr>
          <p:nvPr>
            <p:ph type="ctrTitle"/>
          </p:nvPr>
        </p:nvSpPr>
        <p:spPr/>
        <p:txBody>
          <a:bodyPr/>
          <a:lstStyle/>
          <a:p>
            <a:r>
              <a:rPr lang="nl-NL" dirty="0"/>
              <a:t>Voorbereiden slechtnieuwsgesprek</a:t>
            </a:r>
          </a:p>
        </p:txBody>
      </p:sp>
      <p:sp>
        <p:nvSpPr>
          <p:cNvPr id="3" name="Tijdelijke aanduiding voor inhoud 2">
            <a:extLst>
              <a:ext uri="{FF2B5EF4-FFF2-40B4-BE49-F238E27FC236}">
                <a16:creationId xmlns:a16="http://schemas.microsoft.com/office/drawing/2014/main" id="{5E6F6F0E-D705-4E83-9B62-8C6D44C827F8}"/>
              </a:ext>
            </a:extLst>
          </p:cNvPr>
          <p:cNvSpPr>
            <a:spLocks noGrp="1"/>
          </p:cNvSpPr>
          <p:nvPr>
            <p:ph type="subTitle" idx="1"/>
          </p:nvPr>
        </p:nvSpPr>
        <p:spPr>
          <a:xfrm>
            <a:off x="445942" y="2562578"/>
            <a:ext cx="7524000" cy="2300367"/>
          </a:xfrm>
        </p:spPr>
        <p:txBody>
          <a:bodyPr/>
          <a:lstStyle/>
          <a:p>
            <a:pPr marL="342900" indent="-342900"/>
            <a:r>
              <a:rPr lang="nl-NL" dirty="0"/>
              <a:t>Wat ga je bespreken</a:t>
            </a:r>
          </a:p>
          <a:p>
            <a:pPr marL="342900" indent="-342900"/>
            <a:endParaRPr lang="nl-NL" dirty="0"/>
          </a:p>
          <a:p>
            <a:pPr marL="342900" indent="-342900"/>
            <a:r>
              <a:rPr lang="nl-NL" dirty="0"/>
              <a:t>Onderdeel van de workshop Slechtnieuwsgesprek</a:t>
            </a:r>
            <a:endParaRPr lang="nl-NL" dirty="0">
              <a:cs typeface="Arial"/>
            </a:endParaRPr>
          </a:p>
        </p:txBody>
      </p:sp>
      <p:sp>
        <p:nvSpPr>
          <p:cNvPr id="4" name="Tijdelijke aanduiding voor tekst 3">
            <a:extLst>
              <a:ext uri="{FF2B5EF4-FFF2-40B4-BE49-F238E27FC236}">
                <a16:creationId xmlns:a16="http://schemas.microsoft.com/office/drawing/2014/main" id="{161D841A-894E-44EF-9ACF-84569A92CBC8}"/>
              </a:ext>
            </a:extLst>
          </p:cNvPr>
          <p:cNvSpPr>
            <a:spLocks noGrp="1"/>
          </p:cNvSpPr>
          <p:nvPr>
            <p:ph type="body" sz="quarter" idx="10"/>
          </p:nvPr>
        </p:nvSpPr>
        <p:spPr/>
        <p:txBody>
          <a:bodyPr/>
          <a:lstStyle/>
          <a:p>
            <a:endParaRPr lang="nl-NL"/>
          </a:p>
        </p:txBody>
      </p:sp>
      <p:pic>
        <p:nvPicPr>
          <p:cNvPr id="5" name="Afbeelding 4">
            <a:extLst>
              <a:ext uri="{FF2B5EF4-FFF2-40B4-BE49-F238E27FC236}">
                <a16:creationId xmlns:a16="http://schemas.microsoft.com/office/drawing/2014/main" id="{F33AEE6F-906B-4ED5-86D1-A1FAFCFCF650}"/>
              </a:ext>
            </a:extLst>
          </p:cNvPr>
          <p:cNvPicPr>
            <a:picLocks noChangeAspect="1"/>
          </p:cNvPicPr>
          <p:nvPr/>
        </p:nvPicPr>
        <p:blipFill>
          <a:blip r:embed="rId3"/>
          <a:stretch>
            <a:fillRect/>
          </a:stretch>
        </p:blipFill>
        <p:spPr>
          <a:xfrm>
            <a:off x="3756385" y="4030133"/>
            <a:ext cx="3175941" cy="2088874"/>
          </a:xfrm>
          <a:prstGeom prst="rect">
            <a:avLst/>
          </a:prstGeom>
        </p:spPr>
      </p:pic>
    </p:spTree>
    <p:extLst>
      <p:ext uri="{BB962C8B-B14F-4D97-AF65-F5344CB8AC3E}">
        <p14:creationId xmlns:p14="http://schemas.microsoft.com/office/powerpoint/2010/main" val="79244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A17F9-20DA-4066-B3CA-6F2E06B2FE0F}"/>
              </a:ext>
            </a:extLst>
          </p:cNvPr>
          <p:cNvSpPr>
            <a:spLocks noGrp="1"/>
          </p:cNvSpPr>
          <p:nvPr>
            <p:ph type="title"/>
          </p:nvPr>
        </p:nvSpPr>
        <p:spPr/>
        <p:txBody>
          <a:bodyPr/>
          <a:lstStyle/>
          <a:p>
            <a:r>
              <a:rPr lang="nl-NL" dirty="0"/>
              <a:t>Programma Voorbereiden slechtnieuwsgesprek</a:t>
            </a:r>
          </a:p>
        </p:txBody>
      </p:sp>
      <p:sp>
        <p:nvSpPr>
          <p:cNvPr id="3" name="Tijdelijke aanduiding voor inhoud 2">
            <a:extLst>
              <a:ext uri="{FF2B5EF4-FFF2-40B4-BE49-F238E27FC236}">
                <a16:creationId xmlns:a16="http://schemas.microsoft.com/office/drawing/2014/main" id="{6B67D877-7C83-436D-B2BA-FB4BB8C40E4B}"/>
              </a:ext>
            </a:extLst>
          </p:cNvPr>
          <p:cNvSpPr>
            <a:spLocks noGrp="1"/>
          </p:cNvSpPr>
          <p:nvPr>
            <p:ph idx="1"/>
          </p:nvPr>
        </p:nvSpPr>
        <p:spPr>
          <a:xfrm>
            <a:off x="292821" y="1625879"/>
            <a:ext cx="7925489" cy="4462463"/>
          </a:xfrm>
        </p:spPr>
        <p:txBody>
          <a:bodyPr/>
          <a:lstStyle/>
          <a:p>
            <a:pPr>
              <a:spcBef>
                <a:spcPts val="600"/>
              </a:spcBef>
            </a:pPr>
            <a:r>
              <a:rPr lang="nl-NL" sz="2000" dirty="0"/>
              <a:t>Voorbereiden slechtnieuwsgesprek</a:t>
            </a:r>
          </a:p>
          <a:p>
            <a:pPr lvl="1"/>
            <a:r>
              <a:rPr lang="nl-NL" sz="2000" dirty="0"/>
              <a:t>Discussie naar aanleiding van de reflectievragen</a:t>
            </a:r>
          </a:p>
          <a:p>
            <a:pPr lvl="1"/>
            <a:r>
              <a:rPr lang="nl-NL" sz="2000" dirty="0"/>
              <a:t>Gesprek over het voorbereiden</a:t>
            </a:r>
          </a:p>
          <a:p>
            <a:pPr marL="424800" lvl="1">
              <a:spcBef>
                <a:spcPts val="0"/>
              </a:spcBef>
            </a:pPr>
            <a:r>
              <a:rPr lang="nl-NL" sz="2000" dirty="0"/>
              <a:t>Zesstappenmodel SPIKES</a:t>
            </a:r>
          </a:p>
        </p:txBody>
      </p:sp>
    </p:spTree>
    <p:extLst>
      <p:ext uri="{BB962C8B-B14F-4D97-AF65-F5344CB8AC3E}">
        <p14:creationId xmlns:p14="http://schemas.microsoft.com/office/powerpoint/2010/main" val="374991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Voorbereiden slechtnieuwsgesprek</a:t>
            </a:r>
            <a:br>
              <a:rPr lang="nl-NL" dirty="0"/>
            </a:br>
            <a:r>
              <a:rPr lang="nl-NL" dirty="0"/>
              <a:t>- reflectievragen</a:t>
            </a:r>
          </a:p>
        </p:txBody>
      </p:sp>
      <p:sp>
        <p:nvSpPr>
          <p:cNvPr id="3" name="Tijdelijke aanduiding voor inhoud 2"/>
          <p:cNvSpPr>
            <a:spLocks noGrp="1"/>
          </p:cNvSpPr>
          <p:nvPr>
            <p:ph idx="1"/>
          </p:nvPr>
        </p:nvSpPr>
        <p:spPr>
          <a:xfrm>
            <a:off x="292821" y="1625879"/>
            <a:ext cx="8377045" cy="4921799"/>
          </a:xfrm>
        </p:spPr>
        <p:txBody>
          <a:bodyPr/>
          <a:lstStyle/>
          <a:p>
            <a:pPr marL="0" indent="0">
              <a:buNone/>
            </a:pPr>
            <a:r>
              <a:rPr lang="nl-NL" dirty="0"/>
              <a:t>Reflectievragen:</a:t>
            </a:r>
            <a:endParaRPr lang="nl-NL" dirty="0">
              <a:ea typeface="+mn-lt"/>
              <a:cs typeface="+mn-lt"/>
            </a:endParaRPr>
          </a:p>
          <a:p>
            <a:pPr marL="622300" lvl="1" indent="-342900"/>
            <a:r>
              <a:rPr lang="nl-NL" dirty="0"/>
              <a:t>Slechtnieuwsgesprek is het moeilijkste onderdeel van mijn vak.		           	</a:t>
            </a:r>
            <a:r>
              <a:rPr lang="nl-NL" dirty="0">
                <a:solidFill>
                  <a:schemeClr val="bg2"/>
                </a:solidFill>
              </a:rPr>
              <a:t>eens/oneens</a:t>
            </a:r>
            <a:r>
              <a:rPr lang="nl-NL" dirty="0"/>
              <a:t>	</a:t>
            </a:r>
            <a:endParaRPr lang="nl-NL" dirty="0">
              <a:cs typeface="Arial"/>
            </a:endParaRPr>
          </a:p>
          <a:p>
            <a:pPr marL="622300" lvl="1" indent="-342900"/>
            <a:r>
              <a:rPr lang="nl-NL" dirty="0">
                <a:cs typeface="Arial"/>
              </a:rPr>
              <a:t>Welk ‘type’ patiënt/naaste is het meest moeilijk voor je?</a:t>
            </a:r>
            <a:br>
              <a:rPr lang="nl-NL" dirty="0">
                <a:cs typeface="Arial"/>
              </a:rPr>
            </a:br>
            <a:endParaRPr lang="nl-NL" dirty="0">
              <a:cs typeface="Arial"/>
            </a:endParaRPr>
          </a:p>
          <a:p>
            <a:pPr marL="342265" indent="-342900">
              <a:spcBef>
                <a:spcPts val="0"/>
              </a:spcBef>
            </a:pPr>
            <a:r>
              <a:rPr lang="nl-NL" dirty="0">
                <a:cs typeface="Arial"/>
              </a:rPr>
              <a:t>Over het gesprek voorbereiden: </a:t>
            </a:r>
          </a:p>
          <a:p>
            <a:pPr marL="622300" lvl="1" indent="-342900"/>
            <a:r>
              <a:rPr lang="nl-NL" dirty="0"/>
              <a:t>In mijn ziekenhuis worden slechtnieuwsgesprekken gedetailleerd voorbereid.	</a:t>
            </a:r>
            <a:r>
              <a:rPr lang="nl-NL" dirty="0">
                <a:solidFill>
                  <a:schemeClr val="bg2"/>
                </a:solidFill>
              </a:rPr>
              <a:t>eens/oneens	</a:t>
            </a:r>
            <a:r>
              <a:rPr lang="nl-NL" dirty="0"/>
              <a:t>  </a:t>
            </a:r>
          </a:p>
          <a:p>
            <a:pPr marL="279400" lvl="1" indent="0">
              <a:buNone/>
            </a:pPr>
            <a:endParaRPr lang="nl-NL" dirty="0">
              <a:cs typeface="Arial"/>
            </a:endParaRPr>
          </a:p>
          <a:p>
            <a:pPr marL="279400" lvl="1" indent="0">
              <a:buNone/>
            </a:pPr>
            <a:endParaRPr lang="nl-NL" dirty="0">
              <a:cs typeface="Arial"/>
            </a:endParaRPr>
          </a:p>
          <a:p>
            <a:pPr marL="279400" lvl="1" indent="0">
              <a:buNone/>
            </a:pPr>
            <a:endParaRPr lang="nl-NL" dirty="0">
              <a:cs typeface="Arial"/>
            </a:endParaRPr>
          </a:p>
          <a:p>
            <a:pPr marL="0" indent="0">
              <a:buNone/>
            </a:pPr>
            <a:endParaRPr lang="nl-NL" dirty="0"/>
          </a:p>
          <a:p>
            <a:pPr marL="143510" indent="-179705"/>
            <a:endParaRPr lang="nl-NL" dirty="0">
              <a:cs typeface="Arial"/>
            </a:endParaRPr>
          </a:p>
        </p:txBody>
      </p:sp>
    </p:spTree>
    <p:extLst>
      <p:ext uri="{BB962C8B-B14F-4D97-AF65-F5344CB8AC3E}">
        <p14:creationId xmlns:p14="http://schemas.microsoft.com/office/powerpoint/2010/main" val="425725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F496A-85AB-4631-BBC9-2FB474F0FE58}"/>
              </a:ext>
            </a:extLst>
          </p:cNvPr>
          <p:cNvSpPr>
            <a:spLocks noGrp="1"/>
          </p:cNvSpPr>
          <p:nvPr>
            <p:ph type="title"/>
          </p:nvPr>
        </p:nvSpPr>
        <p:spPr/>
        <p:txBody>
          <a:bodyPr/>
          <a:lstStyle/>
          <a:p>
            <a:r>
              <a:rPr lang="nl-NL" dirty="0"/>
              <a:t>Voorbereiden slechtnieuwsgesprek</a:t>
            </a:r>
          </a:p>
        </p:txBody>
      </p:sp>
      <p:sp>
        <p:nvSpPr>
          <p:cNvPr id="3" name="Tijdelijke aanduiding voor inhoud 2">
            <a:extLst>
              <a:ext uri="{FF2B5EF4-FFF2-40B4-BE49-F238E27FC236}">
                <a16:creationId xmlns:a16="http://schemas.microsoft.com/office/drawing/2014/main" id="{C190B6E0-441A-40D9-A97B-AD9542C8D319}"/>
              </a:ext>
            </a:extLst>
          </p:cNvPr>
          <p:cNvSpPr>
            <a:spLocks noGrp="1"/>
          </p:cNvSpPr>
          <p:nvPr>
            <p:ph idx="1"/>
          </p:nvPr>
        </p:nvSpPr>
        <p:spPr>
          <a:xfrm>
            <a:off x="292821" y="1625879"/>
            <a:ext cx="8275445" cy="4462463"/>
          </a:xfrm>
        </p:spPr>
        <p:txBody>
          <a:bodyPr/>
          <a:lstStyle/>
          <a:p>
            <a:r>
              <a:rPr lang="nl-NL" dirty="0"/>
              <a:t>Hoe bereid je een slechtnieuwsgesprek voor.</a:t>
            </a:r>
          </a:p>
          <a:p>
            <a:pPr lvl="1"/>
            <a:endParaRPr lang="nl-NL" dirty="0"/>
          </a:p>
          <a:p>
            <a:pPr lvl="1"/>
            <a:r>
              <a:rPr lang="nl-NL" dirty="0"/>
              <a:t>Welke acties onderneem je hiervoor?</a:t>
            </a:r>
          </a:p>
          <a:p>
            <a:pPr marL="171863" lvl="1" indent="0">
              <a:buNone/>
            </a:pPr>
            <a:endParaRPr lang="nl-NL" dirty="0"/>
          </a:p>
          <a:p>
            <a:pPr lvl="1"/>
            <a:r>
              <a:rPr lang="nl-NL" dirty="0"/>
              <a:t>Wanneer vind je dat een slechtnieuwsgesprek goed is verlopen, welke voorwaarden stel je hieraan?</a:t>
            </a:r>
          </a:p>
          <a:p>
            <a:pPr marL="171863" lvl="1" indent="0">
              <a:buNone/>
            </a:pPr>
            <a:endParaRPr lang="nl-NL" dirty="0"/>
          </a:p>
          <a:p>
            <a:pPr lvl="1"/>
            <a:r>
              <a:rPr lang="nl-NL" dirty="0"/>
              <a:t>Perceptie van de patiënt, hoe ga je hier vooraf mee om? </a:t>
            </a:r>
          </a:p>
          <a:p>
            <a:pPr marL="171863" lvl="1" indent="0">
              <a:buNone/>
            </a:pPr>
            <a:endParaRPr lang="nl-NL" dirty="0"/>
          </a:p>
          <a:p>
            <a:pPr marL="171863" lvl="1" indent="0">
              <a:buNone/>
            </a:pPr>
            <a:endParaRPr lang="nl-NL" dirty="0"/>
          </a:p>
        </p:txBody>
      </p:sp>
    </p:spTree>
    <p:extLst>
      <p:ext uri="{BB962C8B-B14F-4D97-AF65-F5344CB8AC3E}">
        <p14:creationId xmlns:p14="http://schemas.microsoft.com/office/powerpoint/2010/main" val="4155641983"/>
      </p:ext>
    </p:extLst>
  </p:cSld>
  <p:clrMapOvr>
    <a:masterClrMapping/>
  </p:clrMapOvr>
</p:sld>
</file>

<file path=ppt/theme/theme1.xml><?xml version="1.0" encoding="utf-8"?>
<a:theme xmlns:a="http://schemas.openxmlformats.org/drawingml/2006/main" name="IKNL">
  <a:themeElements>
    <a:clrScheme name="Kleurenschema IKNL">
      <a:dk1>
        <a:srgbClr val="11B5E9"/>
      </a:dk1>
      <a:lt1>
        <a:srgbClr val="BAEAF9"/>
      </a:lt1>
      <a:dk2>
        <a:srgbClr val="FFFFFF"/>
      </a:dk2>
      <a:lt2>
        <a:srgbClr val="000000"/>
      </a:lt2>
      <a:accent1>
        <a:srgbClr val="767676"/>
      </a:accent1>
      <a:accent2>
        <a:srgbClr val="BABABA"/>
      </a:accent2>
      <a:accent3>
        <a:srgbClr val="66A7BA"/>
      </a:accent3>
      <a:accent4>
        <a:srgbClr val="B2D3DC"/>
      </a:accent4>
      <a:accent5>
        <a:srgbClr val="D90071"/>
      </a:accent5>
      <a:accent6>
        <a:srgbClr val="E784B2"/>
      </a:accent6>
      <a:hlink>
        <a:srgbClr val="006D8C"/>
      </a:hlink>
      <a:folHlink>
        <a:srgbClr val="41C4ED"/>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767676"/>
        </a:dk1>
        <a:lt1>
          <a:srgbClr val="FFFFFF"/>
        </a:lt1>
        <a:dk2>
          <a:srgbClr val="11B5E9"/>
        </a:dk2>
        <a:lt2>
          <a:srgbClr val="000000"/>
        </a:lt2>
        <a:accent1>
          <a:srgbClr val="BAEAF9"/>
        </a:accent1>
        <a:accent2>
          <a:srgbClr val="BABABA"/>
        </a:accent2>
        <a:accent3>
          <a:srgbClr val="AAD7F2"/>
        </a:accent3>
        <a:accent4>
          <a:srgbClr val="DADADA"/>
        </a:accent4>
        <a:accent5>
          <a:srgbClr val="D9F3FB"/>
        </a:accent5>
        <a:accent6>
          <a:srgbClr val="A8A8A8"/>
        </a:accent6>
        <a:hlink>
          <a:srgbClr val="66A7BA"/>
        </a:hlink>
        <a:folHlink>
          <a:srgbClr val="B2D3D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 IKNL.potx" id="{565352F6-D3B5-439C-8665-A073A00616DB}" vid="{B74D2525-F836-4701-863D-83BE2C8E47F6}"/>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257D5F8096B4C9D46C35F3E0323B7" ma:contentTypeVersion="10" ma:contentTypeDescription="Een nieuw document maken." ma:contentTypeScope="" ma:versionID="04f14acacf71837bb604ed7e84ea85f4">
  <xsd:schema xmlns:xsd="http://www.w3.org/2001/XMLSchema" xmlns:xs="http://www.w3.org/2001/XMLSchema" xmlns:p="http://schemas.microsoft.com/office/2006/metadata/properties" xmlns:ns2="c63ed0a4-ab18-4dd8-8186-4df2f6b0551e" xmlns:ns3="ea945723-82b9-4727-8c49-998e271cfa53" targetNamespace="http://schemas.microsoft.com/office/2006/metadata/properties" ma:root="true" ma:fieldsID="141213a22f7dbf9641ac80cf314cfe92" ns2:_="" ns3:_="">
    <xsd:import namespace="c63ed0a4-ab18-4dd8-8186-4df2f6b0551e"/>
    <xsd:import namespace="ea945723-82b9-4727-8c49-998e271cfa53"/>
    <xsd:element name="properties">
      <xsd:complexType>
        <xsd:sequence>
          <xsd:element name="documentManagement">
            <xsd:complexType>
              <xsd:all>
                <xsd:element ref="ns2:MediaServiceMetadata" minOccurs="0"/>
                <xsd:element ref="ns2:MediaServiceFastMetadata" minOccurs="0"/>
                <xsd:element ref="ns2:activiteitenplan"/>
                <xsd:element ref="ns2:titel_x0020_film"/>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ed0a4-ab18-4dd8-8186-4df2f6b055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activiteitenplan" ma:index="10" ma:displayName="activiteitenplan" ma:format="Dropdown" ma:internalName="activiteitenplan">
      <xsd:simpleType>
        <xsd:restriction base="dms:Choice">
          <xsd:enumeration value="Jaarplan"/>
          <xsd:enumeration value="1a B-learning"/>
          <xsd:enumeration value="1b animatiefilm"/>
          <xsd:enumeration value="2 Train-de-trainer B-learning"/>
          <xsd:enumeration value="4 Evenwichtige zorgverlener"/>
          <xsd:enumeration value="5a PaTz consulenten"/>
          <xsd:enumeration value="6 Trainen PZNL medewerkers"/>
          <xsd:enumeration value="7a Toetsingskader"/>
          <xsd:enumeration value="8 Specialist PZ inzichtelijk"/>
          <xsd:enumeration value="9 Digiplatform"/>
          <xsd:enumeration value="10 ophalen en brengen ervaringen/uitkomsten PZNL"/>
          <xsd:enumeration value="11 Implementeren uitkomsten palliantie projecten"/>
          <xsd:enumeration value="12 Landelijke samenwerking op inhoud"/>
          <xsd:enumeration value="16 initieel onderwijs generalisten PZ"/>
          <xsd:enumeration value="17 Deelname aan projecten m.b.t. scholing generalist/specialist PZ"/>
          <xsd:enumeration value="18 Bij- en Nascholing generalisten"/>
          <xsd:enumeration value="Overig"/>
        </xsd:restriction>
      </xsd:simpleType>
    </xsd:element>
    <xsd:element name="titel_x0020_film" ma:index="11" ma:displayName="beschrijving" ma:format="Dropdown" ma:internalName="titel_x0020_film">
      <xsd:simpleType>
        <xsd:restriction base="dms:Choice">
          <xsd:enumeration value="Wat is palliatieve zorg"/>
          <xsd:enumeration value="Markeren"/>
          <xsd:enumeration value="Delier"/>
          <xsd:enumeration value="Zingeving"/>
          <xsd:enumeration value="Kwaliteitskader"/>
          <xsd:enumeration value="algemene projectinformatie animaiefilm"/>
          <xsd:enumeration value="Workshop Zorg rondom einde leven"/>
          <xsd:enumeration value="Workshop verlies, verdriet, rouw"/>
          <xsd:enumeration value="Workshop slechtnieuwsgesprek"/>
          <xsd:enumeration value="Workshop introductie pz"/>
          <xsd:enumeration value="Workshop gezamenlijke besluitvorming"/>
          <xsd:enumeration value="Workshop effectief communiceren"/>
          <xsd:enumeration value="Workshop complexe omstandigheden"/>
          <xsd:enumeration value="Workshop krassen op de ziel"/>
          <xsd:enumeration value="B-learning algemeen"/>
          <xsd:enumeration value="Algemeen Evenwichtige zorgverlener"/>
          <xsd:enumeration value="Artikel"/>
          <xsd:enumeration value="NCPZ"/>
          <xsd:enumeration value="congres kwaliteitskader april"/>
          <xsd:enumeration value="train-de-trainer"/>
          <xsd:enumeration value="workshops"/>
          <xsd:enumeration value="algmeen"/>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945723-82b9-4727-8c49-998e271cfa53"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tiviteitenplan xmlns="c63ed0a4-ab18-4dd8-8186-4df2f6b0551e">1a B-learning</activiteitenplan>
    <titel_x0020_film xmlns="c63ed0a4-ab18-4dd8-8186-4df2f6b0551e">Workshop slechtnieuwsgesprek</titel_x0020_film>
  </documentManagement>
</p:properties>
</file>

<file path=customXml/itemProps1.xml><?xml version="1.0" encoding="utf-8"?>
<ds:datastoreItem xmlns:ds="http://schemas.openxmlformats.org/officeDocument/2006/customXml" ds:itemID="{06A8DE80-E19F-4003-B7C2-44954CB63D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ed0a4-ab18-4dd8-8186-4df2f6b0551e"/>
    <ds:schemaRef ds:uri="ea945723-82b9-4727-8c49-998e271cfa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4DC7DC-A58A-4448-BC6A-DBFEC090D598}">
  <ds:schemaRefs>
    <ds:schemaRef ds:uri="http://schemas.microsoft.com/sharepoint/v3/contenttype/forms"/>
  </ds:schemaRefs>
</ds:datastoreItem>
</file>

<file path=customXml/itemProps3.xml><?xml version="1.0" encoding="utf-8"?>
<ds:datastoreItem xmlns:ds="http://schemas.openxmlformats.org/officeDocument/2006/customXml" ds:itemID="{A14A5F50-8221-43B1-B754-114B5156420D}">
  <ds:schemaRefs>
    <ds:schemaRef ds:uri="http://schemas.microsoft.com/office/2006/metadata/properties"/>
    <ds:schemaRef ds:uri="http://purl.org/dc/terms/"/>
    <ds:schemaRef ds:uri="http://purl.org/dc/dcmitype/"/>
    <ds:schemaRef ds:uri="c63ed0a4-ab18-4dd8-8186-4df2f6b0551e"/>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ea945723-82b9-4727-8c49-998e271cfa53"/>
  </ds:schemaRefs>
</ds:datastoreItem>
</file>

<file path=docProps/app.xml><?xml version="1.0" encoding="utf-8"?>
<Properties xmlns="http://schemas.openxmlformats.org/officeDocument/2006/extended-properties" xmlns:vt="http://schemas.openxmlformats.org/officeDocument/2006/docPropsVTypes">
  <Template>Presentatie IKNL</Template>
  <TotalTime>0</TotalTime>
  <Words>3511</Words>
  <Application>Microsoft Office PowerPoint</Application>
  <PresentationFormat>Diavoorstelling (4:3)</PresentationFormat>
  <Paragraphs>348</Paragraphs>
  <Slides>26</Slides>
  <Notes>26</Notes>
  <HiddenSlides>0</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IKNL</vt:lpstr>
      <vt:lpstr>Disclaimer</vt:lpstr>
      <vt:lpstr>Workshop   Slechtnieuwsgesprek</vt:lpstr>
      <vt:lpstr>Aanbod Slechtnieuwsgesprek</vt:lpstr>
      <vt:lpstr>Kwaliteitskader palliatieve zorg Nederland</vt:lpstr>
      <vt:lpstr>Kwaliteitskader palliatieve zorg Nederland</vt:lpstr>
      <vt:lpstr>Voorbereiden slechtnieuwsgesprek</vt:lpstr>
      <vt:lpstr>Programma Voorbereiden slechtnieuwsgesprek</vt:lpstr>
      <vt:lpstr>Voorbereiden slechtnieuwsgesprek - reflectievragen</vt:lpstr>
      <vt:lpstr>Voorbereiden slechtnieuwsgesprek</vt:lpstr>
      <vt:lpstr>Voorbereiden/Brengen van slecht nieuws - SPIKES model</vt:lpstr>
      <vt:lpstr> Brengen van slecht nieuws Het gesprek voeren</vt:lpstr>
      <vt:lpstr>Programma Brengen van slecht nieuws</vt:lpstr>
      <vt:lpstr>Brengen van slecht nieuws - rollenspel casus deelnemers</vt:lpstr>
      <vt:lpstr>Brengen van slecht nieuws observatiepunten - nabespreking rollenspel</vt:lpstr>
      <vt:lpstr>Brengen van slecht nieuws casus emotionele patiënt Femke (optioneel)</vt:lpstr>
      <vt:lpstr>Brengen van slecht nieuws - vervolg casus Femke - rollenspel</vt:lpstr>
      <vt:lpstr>Brengen van slecht nieuws -rollen casus Femke</vt:lpstr>
      <vt:lpstr>Brengen van slecht nieuws - observatie en nabespreking casus Femke</vt:lpstr>
      <vt:lpstr>Nabespreken slechtnieuwsgesprek Wat heeft het ons gedaan</vt:lpstr>
      <vt:lpstr>Programma Nabespreken slechtnieuwsgesprek</vt:lpstr>
      <vt:lpstr>Nabespreken slechtnieuwsgesprek – reflectiecirkel Gibbs</vt:lpstr>
      <vt:lpstr>Nabespreken slechtnieuwsgesprek  – reflectie </vt:lpstr>
      <vt:lpstr>Nabespreken slechtnieuwsgesprek  – reflectievraag</vt:lpstr>
      <vt:lpstr>Nabespreken slechtnieuwsgesprek  – rol team</vt:lpstr>
      <vt:lpstr>Evaluatie workshop</vt:lpstr>
      <vt:lpstr>Bronvermeldingen Slechtnieuwsgesprek</vt:lpstr>
    </vt:vector>
  </TitlesOfParts>
  <Manager/>
  <Company>IKNL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Slechtnieuws</dc:title>
  <dc:subject/>
  <dc:creator>Anke van de Vegte</dc:creator>
  <cp:keywords/>
  <dc:description>Sjabloonversie 2.7 - 5 december 2017_x000d_
Lay-out: Weijsters &amp; Kooij_x000d_
Sjablonen: www.joulesunlimited.nl</dc:description>
  <cp:lastModifiedBy>Anke van de Vegte</cp:lastModifiedBy>
  <cp:revision>489</cp:revision>
  <cp:lastPrinted>2018-09-20T15:40:29Z</cp:lastPrinted>
  <dcterms:created xsi:type="dcterms:W3CDTF">2018-05-24T12:24:17Z</dcterms:created>
  <dcterms:modified xsi:type="dcterms:W3CDTF">2023-09-27T10:16:17Z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0x0101005A6257D5F8096B4C9D46C35F3E0323B7</vt:lpwstr>
  </property>
</Properties>
</file>