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9" r:id="rId5"/>
    <p:sldId id="256" r:id="rId6"/>
    <p:sldId id="267" r:id="rId7"/>
    <p:sldId id="258" r:id="rId8"/>
    <p:sldId id="285" r:id="rId9"/>
    <p:sldId id="268" r:id="rId10"/>
    <p:sldId id="279" r:id="rId11"/>
    <p:sldId id="272" r:id="rId12"/>
    <p:sldId id="271" r:id="rId13"/>
    <p:sldId id="278" r:id="rId14"/>
    <p:sldId id="274" r:id="rId15"/>
    <p:sldId id="281" r:id="rId16"/>
    <p:sldId id="284" r:id="rId17"/>
    <p:sldId id="291" r:id="rId18"/>
    <p:sldId id="292" r:id="rId19"/>
    <p:sldId id="276" r:id="rId20"/>
    <p:sldId id="288" r:id="rId21"/>
    <p:sldId id="266" r:id="rId22"/>
  </p:sldIdLst>
  <p:sldSz cx="12192000" cy="6858000"/>
  <p:notesSz cx="6858000" cy="9144000"/>
  <p:custDataLst>
    <p:tags r:id="rId2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9" clrIdx="0">
    <p:extLst>
      <p:ext uri="{19B8F6BF-5375-455C-9EA6-DF929625EA0E}">
        <p15:presenceInfo xmlns:p15="http://schemas.microsoft.com/office/powerpoint/2012/main" userId="S-1-5-21-1202660629-764733703-725345543-10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34974-8BFC-4A98-93FD-14B8EBFBAFB7}" v="1" dt="2024-09-27T10:35:29.1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006" autoAdjust="0"/>
  </p:normalViewPr>
  <p:slideViewPr>
    <p:cSldViewPr snapToGrid="0">
      <p:cViewPr varScale="1">
        <p:scale>
          <a:sx n="49" d="100"/>
          <a:sy n="49" d="100"/>
        </p:scale>
        <p:origin x="283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r>
              <a:rPr lang="nl-NL">
                <a:cs typeface="Calibri"/>
              </a:rPr>
              <a:t>Volgende dia: Aan de slag - casus</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(2023), hoofdstuk ‘Hoofdstuk 5: Onderlinge afstemming en voortgang’.</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cs typeface="Calibri"/>
              </a:rPr>
              <a:t>Bespreek in groepjes van 3 à 4 personen de volgende vragen: </a:t>
            </a:r>
          </a:p>
          <a:p>
            <a:endParaRPr lang="nl-NL"/>
          </a:p>
          <a:p>
            <a:pPr marL="228600" indent="-228600">
              <a:buAutoNum type="arabicPeriod"/>
            </a:pPr>
            <a:r>
              <a:rPr lang="nl-NL"/>
              <a:t>Tijdens het ziektetraject kan een patiënt in verschillende zorginstellingen komen (huisarts, </a:t>
            </a:r>
            <a:br>
              <a:rPr lang="nl-NL">
                <a:cs typeface="+mn-lt"/>
              </a:rPr>
            </a:br>
            <a:r>
              <a:rPr lang="nl-NL"/>
              <a:t>ziekenhuis, thuiszorg, verpleeghuis, hospice).  Hoe zorg je ervoor dat de zorg die de patiënt ontvangt goed wordt afgestemd?</a:t>
            </a:r>
          </a:p>
          <a:p>
            <a:pPr marL="228600" indent="-228600">
              <a:buAutoNum type="arabicPeriod"/>
            </a:pPr>
            <a:r>
              <a:rPr lang="nl-NL"/>
              <a:t>En hoe zorg je ervoor dat de relevante informatie gedeeld wordt vanuit jouw rol als betrokken zorgverlener?  </a:t>
            </a:r>
          </a:p>
          <a:p>
            <a:pPr marL="228600" indent="-228600">
              <a:buAutoNum type="arabicPeriod"/>
            </a:pPr>
            <a:r>
              <a:rPr lang="nl-NL"/>
              <a:t>Hoe zorg je dat er in complexe situaties specialisten palliatieve zorg betrokken zijn? Weet je waar je specialisten kunt vinden of waar je hiervoor terecht kunt?</a:t>
            </a:r>
            <a:endParaRPr lang="nl-NL">
              <a:cs typeface="Calibri"/>
            </a:endParaRPr>
          </a:p>
          <a:p>
            <a:pPr>
              <a:lnSpc>
                <a:spcPts val="1300"/>
              </a:lnSpc>
            </a:pPr>
            <a:r>
              <a:rPr lang="nl-NL">
                <a:cs typeface="Calibri"/>
              </a:rPr>
              <a:t> </a:t>
            </a:r>
          </a:p>
          <a:p>
            <a:pPr>
              <a:lnSpc>
                <a:spcPct val="110000"/>
              </a:lnSpc>
              <a:spcAft>
                <a:spcPts val="600"/>
              </a:spcAft>
            </a:pPr>
            <a:r>
              <a:rPr lang="nl-NL">
                <a:cs typeface="Calibri"/>
              </a:rPr>
              <a:t>Volgende dia: Aan de slag vanuit verschillende invalshoeken</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marL="0" marR="0" lvl="0" indent="0" algn="l" defTabSz="914400" rtl="0" eaLnBrk="1" fontAlgn="auto" latinLnBrk="0" hangingPunct="1">
              <a:lnSpc>
                <a:spcPct val="110000"/>
              </a:lnSpc>
              <a:spcBef>
                <a:spcPts val="0"/>
              </a:spcBef>
              <a:spcAft>
                <a:spcPts val="600"/>
              </a:spcAft>
              <a:buClrTx/>
              <a:buSzTx/>
              <a:buFontTx/>
              <a:buNone/>
              <a:tabLst/>
              <a:defRPr/>
            </a:pPr>
            <a:r>
              <a:rPr lang="nl-NL"/>
              <a:t>Deelnemers kunnen de vragen beantwoorden vanuit verschillende invalshoeken:</a:t>
            </a:r>
            <a:endParaRPr lang="en-US"/>
          </a:p>
          <a:p>
            <a:pPr marL="342900" lvl="0" indent="-342900">
              <a:buFont typeface="Poppins" panose="00000500000000000000" pitchFamily="2" charset="0"/>
              <a:buChar char="•"/>
            </a:pPr>
            <a:r>
              <a:rPr lang="nl-NL" sz="1800"/>
              <a:t>Analytisch</a:t>
            </a:r>
          </a:p>
          <a:p>
            <a:pPr marL="342900" lvl="0" indent="-342900">
              <a:buFont typeface="Poppins" panose="00000500000000000000" pitchFamily="2" charset="0"/>
              <a:buChar char="•"/>
            </a:pPr>
            <a:r>
              <a:rPr lang="nl-NL" sz="1800"/>
              <a:t>Positief</a:t>
            </a:r>
          </a:p>
          <a:p>
            <a:pPr marL="342900" lvl="0" indent="-342900">
              <a:buFont typeface="Poppins" panose="00000500000000000000" pitchFamily="2" charset="0"/>
              <a:buChar char="•"/>
            </a:pPr>
            <a:r>
              <a:rPr lang="nl-NL" sz="1800"/>
              <a:t>Gevoelsmatig</a:t>
            </a:r>
          </a:p>
          <a:p>
            <a:pPr marL="0" lvl="0" indent="0">
              <a:buFont typeface="Poppins" panose="00000500000000000000" pitchFamily="2" charset="0"/>
              <a:buNone/>
            </a:pPr>
            <a:endParaRPr lang="nl-NL" sz="1800"/>
          </a:p>
          <a:p>
            <a:pPr marL="0" lvl="0" indent="0">
              <a:buFont typeface="Poppins" panose="00000500000000000000" pitchFamily="2" charset="0"/>
              <a:buNone/>
            </a:pPr>
            <a:r>
              <a:rPr lang="nl-NL" sz="1800"/>
              <a:t>Gebruik hierbij als basis 3 van de denkhoeden van </a:t>
            </a:r>
            <a:r>
              <a:rPr lang="nl-NL" sz="1800" err="1"/>
              <a:t>Bono</a:t>
            </a:r>
            <a:r>
              <a:rPr lang="nl-NL" sz="1800"/>
              <a:t> (https://www.zesdenkhoeden.nl/)</a:t>
            </a:r>
          </a:p>
          <a:p>
            <a:pPr marL="171450" indent="-171450">
              <a:lnSpc>
                <a:spcPct val="110000"/>
              </a:lnSpc>
              <a:spcAft>
                <a:spcPts val="600"/>
              </a:spcAft>
              <a:buFont typeface="Arial"/>
              <a:buChar char="•"/>
            </a:pPr>
            <a:endParaRPr lang="nl-NL" sz="1800"/>
          </a:p>
          <a:p>
            <a:pPr>
              <a:lnSpc>
                <a:spcPct val="110000"/>
              </a:lnSpc>
              <a:spcAft>
                <a:spcPts val="600"/>
              </a:spcAft>
            </a:pPr>
            <a:r>
              <a:rPr lang="nl-NL">
                <a:cs typeface="Calibri"/>
              </a:rPr>
              <a:t>Volgende dia: Reflecteren op eigen handelen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cs typeface="Calibri" panose="020F0502020204030204"/>
            </a:endParaRPr>
          </a:p>
          <a:p>
            <a:pPr>
              <a:lnSpc>
                <a:spcPct val="110000"/>
              </a:lnSpc>
              <a:spcAft>
                <a:spcPts val="600"/>
              </a:spcAft>
            </a:pPr>
            <a:r>
              <a:rPr lang="nl-NL">
                <a:cs typeface="Calibri" panose="020F0502020204030204"/>
              </a:rPr>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pPr marL="0" indent="0">
              <a:buNone/>
            </a:pPr>
            <a:r>
              <a:rPr lang="nl-NL" sz="1800"/>
              <a:t>Voorbeeld reflectievragen:  </a:t>
            </a:r>
          </a:p>
          <a:p>
            <a:pPr marL="342900" indent="-342900">
              <a:lnSpc>
                <a:spcPct val="110000"/>
              </a:lnSpc>
              <a:spcAft>
                <a:spcPts val="600"/>
              </a:spcAft>
              <a:buAutoNum type="arabicPeriod"/>
              <a:tabLst>
                <a:tab pos="341630" algn="l"/>
                <a:tab pos="449580" algn="l"/>
              </a:tabLst>
            </a:pPr>
            <a:r>
              <a:rPr lang="nl-NL"/>
              <a:t>Welke rol heb jij als zorgverlener in een overdracht van een patiënt naar een andere zorginstelling? En hoe betrek je patiënten en naasten hierbij?</a:t>
            </a:r>
          </a:p>
          <a:p>
            <a:pPr>
              <a:lnSpc>
                <a:spcPct val="110000"/>
              </a:lnSpc>
              <a:spcAft>
                <a:spcPts val="600"/>
              </a:spcAft>
              <a:tabLst>
                <a:tab pos="341630" algn="l"/>
                <a:tab pos="449580" algn="l"/>
              </a:tabLst>
            </a:pPr>
            <a:endParaRPr lang="nl-NL"/>
          </a:p>
          <a:p>
            <a:pPr>
              <a:lnSpc>
                <a:spcPct val="110000"/>
              </a:lnSpc>
              <a:spcAft>
                <a:spcPts val="600"/>
              </a:spcAft>
              <a:tabLst>
                <a:tab pos="341630" algn="l"/>
                <a:tab pos="449580" algn="l"/>
              </a:tabLst>
            </a:pPr>
            <a:r>
              <a:rPr lang="nl-NL"/>
              <a:t>2. Coördinatie en continuïteit gaat gemakkelijker als het behandelteam klein is en als er geen obstakels zijn. Hoe signaleer jij eventuele belemmeringen en hoe ga je daarmee om? </a:t>
            </a:r>
            <a:endParaRPr lang="nl-NL">
              <a:ea typeface="Calibri" panose="020F0502020204030204"/>
              <a:cs typeface="Calibri"/>
            </a:endParaRPr>
          </a:p>
          <a:p>
            <a:pPr marL="0" indent="0">
              <a:lnSpc>
                <a:spcPct val="110000"/>
              </a:lnSpc>
              <a:spcAft>
                <a:spcPts val="600"/>
              </a:spcAft>
              <a:buFont typeface="Arial"/>
              <a:buNone/>
            </a:pPr>
            <a:endParaRPr lang="nl-NL">
              <a:cs typeface="Calibri"/>
            </a:endParaRPr>
          </a:p>
          <a:p>
            <a:pPr>
              <a:lnSpc>
                <a:spcPct val="110000"/>
              </a:lnSpc>
              <a:spcAft>
                <a:spcPts val="600"/>
              </a:spcAft>
            </a:pPr>
            <a:r>
              <a:rPr lang="nl-NL">
                <a:cs typeface="Calibri"/>
              </a:rPr>
              <a:t>Volgende dia: Vervolg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cs typeface="Calibri" panose="020F0502020204030204"/>
            </a:endParaRPr>
          </a:p>
          <a:p>
            <a:pPr>
              <a:lnSpc>
                <a:spcPct val="110000"/>
              </a:lnSpc>
              <a:spcAft>
                <a:spcPts val="600"/>
              </a:spcAft>
            </a:pPr>
            <a:r>
              <a:rPr lang="nl-NL">
                <a:cs typeface="Calibri" panose="020F0502020204030204"/>
              </a:rPr>
              <a:t>Inhoud:</a:t>
            </a:r>
          </a:p>
          <a:p>
            <a:pPr>
              <a:lnSpc>
                <a:spcPct val="110000"/>
              </a:lnSpc>
              <a:spcAft>
                <a:spcPts val="600"/>
              </a:spcAft>
            </a:pPr>
            <a:r>
              <a:rPr lang="nl-NL"/>
              <a:t>Ga in kleine groepjes met elkaar in gesprek aan de hand van de volgende reflectievragen. Deelnemers kunnen ook zelf vragen aandragen. </a:t>
            </a:r>
          </a:p>
          <a:p>
            <a:pPr>
              <a:lnSpc>
                <a:spcPct val="110000"/>
              </a:lnSpc>
              <a:spcAft>
                <a:spcPts val="600"/>
              </a:spcAft>
            </a:pPr>
            <a:endParaRPr lang="en-US"/>
          </a:p>
          <a:p>
            <a:pPr marL="0" indent="0">
              <a:buNone/>
            </a:pPr>
            <a:r>
              <a:rPr lang="nl-NL"/>
              <a:t>Voorbeeld reflectievragen:  </a:t>
            </a:r>
          </a:p>
          <a:p>
            <a:pPr marL="342900" lvl="0" indent="-342900">
              <a:buFont typeface="+mj-lt"/>
              <a:buAutoNum type="arabicPeriod" startAt="3"/>
            </a:pPr>
            <a:r>
              <a:rPr lang="nl-NL"/>
              <a:t>Marcella geeft in het boek als tip aan zorgverleners: “Maak eerst contact. Sluit aan daar waar je cliënten zijn. Luister eerst naar wat mensen bezighoudt, waar ze zich zorgen over maken, welke vragen ze hebben, wat ze willen en geef dan informatie die daar bij aansluit.” </a:t>
            </a:r>
          </a:p>
          <a:p>
            <a:pPr marL="630900" lvl="1" indent="-342900">
              <a:buFont typeface="+mj-lt"/>
              <a:buAutoNum type="alphaLcParenR"/>
            </a:pPr>
            <a:r>
              <a:rPr lang="nl-NL"/>
              <a:t>Hoe zou jij dit doen en hoe kun je ervoor zorgen dat de zorg goed georganiseerd wordt op basis van wat voor patiënten en naasten belangrijk is?</a:t>
            </a:r>
          </a:p>
          <a:p>
            <a:pPr marL="0" indent="0">
              <a:buNone/>
            </a:pPr>
            <a:endParaRPr lang="nl-NL"/>
          </a:p>
          <a:p>
            <a:pPr marL="0" lvl="0" indent="0">
              <a:buFont typeface="+mj-lt"/>
              <a:buNone/>
            </a:pPr>
            <a:r>
              <a:rPr lang="nl-NL"/>
              <a:t>4.     Ben geeft in het boek vragen mee die een zorgverlener kan stellen aan een patiënt:</a:t>
            </a:r>
          </a:p>
          <a:p>
            <a:pPr marL="630900" lvl="1" indent="-342900">
              <a:buFont typeface="+mj-lt"/>
              <a:buAutoNum type="alphaLcParenR"/>
            </a:pPr>
            <a:r>
              <a:rPr lang="nl-NL"/>
              <a:t>Zijn er momenteel losse eindjes in alle dingen die je moet doen vanwege je ziekte en behandeling?</a:t>
            </a:r>
          </a:p>
          <a:p>
            <a:pPr marL="630900" lvl="1" indent="-342900">
              <a:buFont typeface="+mj-lt"/>
              <a:buAutoNum type="alphaLcParenR"/>
            </a:pPr>
            <a:r>
              <a:rPr lang="nl-NL"/>
              <a:t>Wat zijn de dingen die niemand aan je vraagt maar die jou hoog zitten?</a:t>
            </a:r>
          </a:p>
          <a:p>
            <a:pPr marL="630900" lvl="1" indent="-342900">
              <a:buFont typeface="+mj-lt"/>
              <a:buAutoNum type="alphaLcParenR"/>
            </a:pPr>
            <a:r>
              <a:rPr lang="nl-NL"/>
              <a:t>Wat hindert je vooral bij wat wij vanuit de medische hoek allemaal van je vragen?</a:t>
            </a:r>
          </a:p>
          <a:p>
            <a:pPr marL="630900" lvl="1" indent="-342900">
              <a:buFont typeface="+mj-lt"/>
              <a:buAutoNum type="alphaLcParenR"/>
            </a:pPr>
            <a:r>
              <a:rPr lang="nl-NL"/>
              <a:t>Wat is thuis, als jullie op jezelf aangewezen zijn, het lastigste? </a:t>
            </a:r>
          </a:p>
          <a:p>
            <a:pPr marL="630900" lvl="1" indent="-342900">
              <a:buFont typeface="+mj-lt"/>
              <a:buAutoNum type="alphaLcParenR"/>
            </a:pPr>
            <a:r>
              <a:rPr lang="nl-NL"/>
              <a:t>Welke van deze (of andere) vragen zou jij (vaker) willen stellen?</a:t>
            </a:r>
          </a:p>
          <a:p>
            <a:pPr marL="0" indent="0">
              <a:lnSpc>
                <a:spcPct val="110000"/>
              </a:lnSpc>
              <a:spcAft>
                <a:spcPts val="600"/>
              </a:spcAft>
              <a:buFont typeface="Arial"/>
              <a:buNone/>
            </a:pPr>
            <a:endParaRPr lang="nl-NL"/>
          </a:p>
          <a:p>
            <a:pPr>
              <a:lnSpc>
                <a:spcPct val="110000"/>
              </a:lnSpc>
              <a:spcAft>
                <a:spcPts val="600"/>
              </a:spcAft>
            </a:pPr>
            <a:r>
              <a:rPr lang="nl-NL"/>
              <a:t>Volgende dia: Plenaire terugkopp</a:t>
            </a:r>
            <a:r>
              <a:rPr lang="nl-NL">
                <a:cs typeface="Calibri"/>
              </a:rPr>
              <a:t>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294996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panose="020F0502020204030204"/>
                <a:cs typeface="Calibri" panose="020F0502020204030204"/>
              </a:rPr>
              <a:t>Meer informatie is te vinden via deze links. </a:t>
            </a:r>
          </a:p>
          <a:p>
            <a:endParaRPr lang="nl-NL">
              <a:cs typeface="Calibri"/>
            </a:endParaRPr>
          </a:p>
          <a:p>
            <a:r>
              <a:rPr lang="nl-NL"/>
              <a:t>Volgende dia: Afsluiting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74205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r>
              <a:rPr lang="nl-NL">
                <a:cs typeface="Calibri"/>
              </a:rPr>
              <a:t> </a:t>
            </a: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Coördinatie en Continuïteit. Coördinatie en Continuïteit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a:t>
            </a:r>
            <a:r>
              <a:rPr lang="nl-NL"/>
              <a:t>Coördinatie en Continuïteit</a:t>
            </a:r>
            <a:r>
              <a:rPr lang="nl-NL">
                <a:cs typeface="Calibri"/>
              </a:rPr>
              <a:t>.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coördinatie en continuïteit?</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endParaRPr lang="nl-NL" dirty="0">
              <a:cs typeface="Calibri"/>
            </a:endParaRPr>
          </a:p>
          <a:p>
            <a:pPr>
              <a:lnSpc>
                <a:spcPct val="110000"/>
              </a:lnSpc>
            </a:pPr>
            <a:r>
              <a:rPr lang="nl-NL" dirty="0">
                <a:cs typeface="Calibri"/>
              </a:rPr>
              <a:t>Inhoud: </a:t>
            </a:r>
          </a:p>
          <a:p>
            <a:pPr>
              <a:lnSpc>
                <a:spcPct val="110000"/>
              </a:lnSpc>
            </a:pPr>
            <a:r>
              <a:rPr lang="nl-NL" i="0" dirty="0">
                <a:cs typeface="Calibri"/>
              </a:rPr>
              <a:t>Deelnemers denken elk voor zich na over wat zij verstaan onder </a:t>
            </a:r>
            <a:r>
              <a:rPr lang="nl-NL" dirty="0"/>
              <a:t>coördinatie en continuïteit</a:t>
            </a:r>
            <a:r>
              <a:rPr lang="nl-NL" i="0" dirty="0">
                <a:cs typeface="Calibri"/>
              </a:rPr>
              <a:t>. Deelnemers bespreken dit vervolgens kort (5-10 min), bijvoorbeeld in tweetallen.</a:t>
            </a: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a:t>
            </a:r>
            <a:r>
              <a:rPr lang="nl-NL"/>
              <a:t>Door dit vooraf aan de training af te stemmen weten docenten en zorgverleners welk hulpmiddel leidend is en waarom.</a:t>
            </a:r>
            <a:endParaRPr lang="nl-NL">
              <a:ea typeface="Calibri"/>
              <a:cs typeface="Calibri"/>
            </a:endParaRPr>
          </a:p>
          <a:p>
            <a:pPr>
              <a:lnSpc>
                <a:spcPct val="110000"/>
              </a:lnSpc>
            </a:pPr>
            <a:endParaRPr lang="nl-NL" dirty="0">
              <a:cs typeface="Calibri"/>
            </a:endParaRPr>
          </a:p>
          <a:p>
            <a:pPr>
              <a:lnSpc>
                <a:spcPct val="110000"/>
              </a:lnSpc>
            </a:pPr>
            <a:r>
              <a:rPr lang="nl-NL" dirty="0"/>
              <a:t>Volgende dia: Animatie coördinatie en continuïteit</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coördinatie en continuïteit tonen door trainer</a:t>
            </a:r>
          </a:p>
          <a:p>
            <a:r>
              <a:rPr lang="nl-NL">
                <a:cs typeface="Calibri" panose="020F0502020204030204"/>
              </a:rPr>
              <a:t>Inhoud: De animatie geeft een korte samenvatting van coördinatie en continuïteit</a:t>
            </a:r>
          </a:p>
          <a:p>
            <a:endParaRPr lang="nl-NL">
              <a:cs typeface="Calibri" panose="020F0502020204030204"/>
            </a:endParaRPr>
          </a:p>
          <a:p>
            <a:r>
              <a:rPr lang="nl-NL" sz="1200" u="sng"/>
              <a:t>https://www.youtube.com/watch?v=8HQR9zbgqf8</a:t>
            </a:r>
          </a:p>
          <a:p>
            <a:endParaRPr lang="nl-NL">
              <a:cs typeface="Calibri" panose="020F0502020204030204"/>
            </a:endParaRPr>
          </a:p>
          <a:p>
            <a:r>
              <a:rPr lang="nl-NL">
                <a:cs typeface="Calibri" panose="020F0502020204030204"/>
              </a:rPr>
              <a:t>Volgende dia: Essentie coördinatie en continuïteit</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pPr>
              <a:lnSpc>
                <a:spcPct val="110000"/>
              </a:lnSpc>
            </a:pPr>
            <a:r>
              <a:rPr lang="nl-NL">
                <a:cs typeface="Calibri"/>
              </a:rPr>
              <a:t>Inhoud: </a:t>
            </a:r>
            <a:endParaRPr lang="nl-NL" i="1"/>
          </a:p>
          <a:p>
            <a:pPr>
              <a:lnSpc>
                <a:spcPct val="110000"/>
              </a:lnSpc>
            </a:pP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Goede kwaliteit van</a:t>
            </a:r>
            <a:r>
              <a:rPr lang="nl-NL" sz="1800">
                <a:solidFill>
                  <a:srgbClr val="1E3E85"/>
                </a:solidFill>
                <a:effectLst/>
                <a:latin typeface="Times New Roman" panose="02020603050405020304" pitchFamily="18" charset="0"/>
                <a:ea typeface="Calibri" panose="020F0502020204030204" pitchFamily="34" charset="0"/>
              </a:rPr>
              <a:t> </a:t>
            </a: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palliatieve zorg</a:t>
            </a:r>
            <a:r>
              <a:rPr lang="nl-NL" sz="1800">
                <a:solidFill>
                  <a:srgbClr val="1E3E85"/>
                </a:solidFill>
                <a:effectLst/>
                <a:latin typeface="Times New Roman" panose="02020603050405020304" pitchFamily="18" charset="0"/>
                <a:ea typeface="Calibri" panose="020F0502020204030204" pitchFamily="34" charset="0"/>
              </a:rPr>
              <a:t> </a:t>
            </a: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vraagt co</a:t>
            </a:r>
            <a:r>
              <a:rPr lang="nl-NL" sz="1800">
                <a:solidFill>
                  <a:srgbClr val="1E3E85"/>
                </a:solidFill>
                <a:effectLst/>
                <a:latin typeface="Poppins" panose="00000500000000000000" pitchFamily="2" charset="0"/>
                <a:ea typeface="Calibri" panose="020F0502020204030204" pitchFamily="34" charset="0"/>
              </a:rPr>
              <a:t>ö</a:t>
            </a: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rdinatie en</a:t>
            </a:r>
            <a:r>
              <a:rPr lang="nl-NL" sz="1800">
                <a:solidFill>
                  <a:srgbClr val="1E3E85"/>
                </a:solidFill>
                <a:effectLst/>
                <a:latin typeface="Times New Roman" panose="02020603050405020304" pitchFamily="18" charset="0"/>
                <a:ea typeface="Calibri" panose="020F0502020204030204" pitchFamily="34" charset="0"/>
              </a:rPr>
              <a:t> </a:t>
            </a: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continu</a:t>
            </a:r>
            <a:r>
              <a:rPr lang="nl-NL" sz="1800">
                <a:solidFill>
                  <a:srgbClr val="1E3E85"/>
                </a:solidFill>
                <a:effectLst/>
                <a:latin typeface="Poppins" panose="00000500000000000000" pitchFamily="2" charset="0"/>
                <a:ea typeface="Calibri" panose="020F0502020204030204" pitchFamily="34" charset="0"/>
              </a:rPr>
              <a:t>ï</a:t>
            </a: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teit van zorg,</a:t>
            </a:r>
            <a:r>
              <a:rPr lang="nl-NL" sz="1800">
                <a:solidFill>
                  <a:srgbClr val="1E3E85"/>
                </a:solidFill>
                <a:effectLst/>
                <a:latin typeface="Times New Roman" panose="02020603050405020304" pitchFamily="18" charset="0"/>
                <a:ea typeface="Calibri" panose="020F0502020204030204" pitchFamily="34" charset="0"/>
              </a:rPr>
              <a:t> </a:t>
            </a:r>
            <a:r>
              <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rPr>
              <a:t>en met kennis van zaken vooruit plannen en organiseren. Een uitdaging hierin is het afstemmen van zorg en ondersteuning tussen meerdere zorgverleners in diverse zorgsettingen. Het is daarom belangrijk om rondom de patiënt en zijn naasten een persoonlijk team van zorgverleners te vormen, dat afgestemd is op zijn wensen en behoeften en op ieder moment beschikbaar is. Uit dit team van zorgverleners wordt één eerstverantwoordelijke zorgverlener aangewezen die het aanspreekpunt is voor het gehele team, én de patiënt en zijn naasten. Op die manier kan de patiënt met zijn naasten zo goed mogelijk regie houden over het eigen leven. </a:t>
            </a:r>
          </a:p>
          <a:p>
            <a:pPr>
              <a:lnSpc>
                <a:spcPct val="110000"/>
              </a:lnSpc>
            </a:pPr>
            <a:endParaRPr lang="nl-NL">
              <a:cs typeface="Calibri"/>
            </a:endParaRPr>
          </a:p>
          <a:p>
            <a:pPr>
              <a:lnSpc>
                <a:spcPct val="110000"/>
              </a:lnSpc>
            </a:pPr>
            <a:r>
              <a:rPr lang="nl-NL">
                <a:cs typeface="Calibri"/>
              </a:rPr>
              <a:t>Geef met behulp van bovenstaande tekst aan wat </a:t>
            </a:r>
            <a:r>
              <a:rPr lang="nl-NL" sz="1200"/>
              <a:t>Coördinatie en continuïteit </a:t>
            </a:r>
            <a:r>
              <a:rPr lang="nl-NL">
                <a:cs typeface="Calibri"/>
              </a:rPr>
              <a:t>in de palliatieve fase inhoud. Licht ook de koppeling met het Kwaliteitskader toe. Begrijpt iedereen wat </a:t>
            </a:r>
            <a:r>
              <a:rPr lang="nl-NL" sz="1200"/>
              <a:t>Coördinatie en continuïteit</a:t>
            </a:r>
            <a:r>
              <a:rPr lang="nl-NL">
                <a:cs typeface="Calibri"/>
              </a:rPr>
              <a:t> de palliatieve fase inhoudt? </a:t>
            </a:r>
            <a:endParaRPr lang="nl-NL"/>
          </a:p>
          <a:p>
            <a:endParaRPr lang="nl-NL">
              <a:cs typeface="Calibri"/>
            </a:endParaRPr>
          </a:p>
          <a:p>
            <a:r>
              <a:rPr lang="nl-NL">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palliaweb.nl/overzichtspagina-hulpmiddelen?searchText=&amp;categoryids=692#submit-scroll-anchor"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meetinstrumenten" TargetMode="External"/><Relationship Id="rId12" Type="http://schemas.openxmlformats.org/officeDocument/2006/relationships/hyperlink" Target="https://palliaweb.nl/getmedia/a99088af-e07d-4805-a3d2-829ec53eec75/Formulier_Uniform_vastleggen_proactieve_zorgplanning_richtlijn_Proactieve_Zorgplanning_1.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alliaweb.nl/zorgpraktijk/meetinstrumenten-palliatieve-zorg"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coordinatie-en-continuiteit" TargetMode="External"/><Relationship Id="rId10" Type="http://schemas.openxmlformats.org/officeDocument/2006/relationships/hyperlink" Target="https://www.youtube.com/watch?v=wCV0s0BllXQ"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2-palliapodcast-samen-beslisse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dirty="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14" y="5220998"/>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dirty="0"/>
              <a:t>Coördinatie en continuïteit is een van de 8 essenties van het Kwaliteitskader </a:t>
            </a:r>
            <a:r>
              <a:rPr lang="nl-NL" dirty="0"/>
              <a:t>palliatieve</a:t>
            </a:r>
            <a:r>
              <a:rPr lang="nl-NL" sz="1800" dirty="0"/>
              <a:t> </a:t>
            </a:r>
            <a:r>
              <a:rPr lang="nl-NL" dirty="0"/>
              <a:t>zorg</a:t>
            </a:r>
            <a:r>
              <a:rPr lang="nl-NL" sz="1800" dirty="0"/>
              <a:t> Nederland:</a:t>
            </a:r>
          </a:p>
          <a:p>
            <a:pPr>
              <a:lnSpc>
                <a:spcPct val="150000"/>
              </a:lnSpc>
            </a:pPr>
            <a:endParaRPr lang="nl-NL"/>
          </a:p>
          <a:p>
            <a:pPr marL="450850" indent="-285750">
              <a:lnSpc>
                <a:spcPct val="150000"/>
              </a:lnSpc>
              <a:buFont typeface="Arial" panose="020B0604020202020204" pitchFamily="34" charset="0"/>
              <a:buChar char="•"/>
            </a:pPr>
            <a:r>
              <a:rPr lang="nl-NL" sz="1800" dirty="0"/>
              <a:t>Markering</a:t>
            </a:r>
            <a:endParaRPr lang="nl-NL" sz="1800">
              <a:cs typeface="Poppins"/>
            </a:endParaRPr>
          </a:p>
          <a:p>
            <a:pPr marL="450850" indent="-285750">
              <a:lnSpc>
                <a:spcPct val="150000"/>
              </a:lnSpc>
              <a:buFont typeface="Arial" panose="020B0604020202020204" pitchFamily="34" charset="0"/>
              <a:buChar char="•"/>
            </a:pPr>
            <a:r>
              <a:rPr lang="nl-NL" sz="1800" dirty="0"/>
              <a:t>Gezamenlijke besluitvorming</a:t>
            </a:r>
            <a:endParaRPr lang="nl-NL" sz="1800">
              <a:cs typeface="Poppins"/>
            </a:endParaRPr>
          </a:p>
          <a:p>
            <a:pPr marL="450850" indent="-285750">
              <a:lnSpc>
                <a:spcPct val="150000"/>
              </a:lnSpc>
              <a:buFont typeface="Arial" panose="020B0604020202020204" pitchFamily="34" charset="0"/>
              <a:buChar char="•"/>
            </a:pPr>
            <a:r>
              <a:rPr lang="nl-NL" sz="1800" dirty="0"/>
              <a:t>Proactieve zorgplanning</a:t>
            </a:r>
            <a:endParaRPr lang="nl-NL" sz="1800">
              <a:cs typeface="Poppins"/>
            </a:endParaRPr>
          </a:p>
          <a:p>
            <a:pPr marL="450850" indent="-285750">
              <a:lnSpc>
                <a:spcPct val="150000"/>
              </a:lnSpc>
              <a:buFont typeface="Arial" panose="020B0604020202020204" pitchFamily="34" charset="0"/>
              <a:buChar char="•"/>
            </a:pPr>
            <a:r>
              <a:rPr lang="nl-NL" dirty="0"/>
              <a:t>Individueel zorgplan</a:t>
            </a:r>
            <a:endParaRPr lang="nl-NL">
              <a:cs typeface="Poppins"/>
            </a:endParaRPr>
          </a:p>
          <a:p>
            <a:pPr marL="450850" indent="-285750">
              <a:lnSpc>
                <a:spcPct val="150000"/>
              </a:lnSpc>
              <a:buFont typeface="Arial" panose="020B0604020202020204" pitchFamily="34" charset="0"/>
              <a:buChar char="•"/>
            </a:pPr>
            <a:r>
              <a:rPr lang="nl-NL" sz="1800" b="1" dirty="0"/>
              <a:t>Coördinatie en continuïteit</a:t>
            </a:r>
            <a:endParaRPr lang="nl-NL" sz="1800" b="1">
              <a:cs typeface="Poppins"/>
            </a:endParaRPr>
          </a:p>
          <a:p>
            <a:pPr marL="450850" indent="-285750">
              <a:lnSpc>
                <a:spcPct val="150000"/>
              </a:lnSpc>
              <a:buFont typeface="Arial" panose="020B0604020202020204" pitchFamily="34" charset="0"/>
              <a:buChar char="•"/>
            </a:pPr>
            <a:r>
              <a:rPr lang="nl-NL" sz="1800" dirty="0"/>
              <a:t>Deskundigheid</a:t>
            </a:r>
            <a:r>
              <a:rPr lang="nl-NL" dirty="0"/>
              <a:t> </a:t>
            </a:r>
            <a:endParaRPr lang="nl-NL" sz="1800">
              <a:cs typeface="Poppins"/>
            </a:endParaRPr>
          </a:p>
          <a:p>
            <a:pPr marL="450850" indent="-285750">
              <a:lnSpc>
                <a:spcPct val="150000"/>
              </a:lnSpc>
              <a:buFont typeface="Arial" panose="020B0604020202020204" pitchFamily="34" charset="0"/>
              <a:buChar char="•"/>
            </a:pPr>
            <a:r>
              <a:rPr lang="nl-NL" sz="1800" dirty="0"/>
              <a:t>Effectieve communicatie</a:t>
            </a:r>
            <a:endParaRPr lang="nl-NL" sz="1800">
              <a:cs typeface="Poppins"/>
            </a:endParaRPr>
          </a:p>
          <a:p>
            <a:pPr marL="450850" indent="-285750">
              <a:lnSpc>
                <a:spcPct val="150000"/>
              </a:lnSpc>
              <a:buFont typeface="Arial" panose="020B0604020202020204" pitchFamily="34" charset="0"/>
              <a:buChar char="•"/>
            </a:pPr>
            <a:r>
              <a:rPr lang="nl-NL" dirty="0"/>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40532"/>
            <a:ext cx="10941049" cy="461180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600" i="1" dirty="0">
                <a:cs typeface="Poppins"/>
              </a:rPr>
              <a:t>Casus op basis van een korte samenvatting uit het boek: ‘In gesprek over het leven en het einde’, hoofdstuk 5, geschreven door Ben </a:t>
            </a:r>
            <a:r>
              <a:rPr lang="nl-NL" sz="1600" i="1" dirty="0" err="1">
                <a:cs typeface="Poppins"/>
              </a:rPr>
              <a:t>Berkvens</a:t>
            </a:r>
            <a:r>
              <a:rPr lang="nl-NL" sz="1600" i="1" dirty="0">
                <a:cs typeface="Poppins"/>
              </a:rPr>
              <a:t>:</a:t>
            </a:r>
            <a:endParaRPr lang="nl-NL" sz="1600" dirty="0"/>
          </a:p>
          <a:p>
            <a:pPr marL="0" indent="0">
              <a:lnSpc>
                <a:spcPct val="120000"/>
              </a:lnSpc>
              <a:spcAft>
                <a:spcPts val="1200"/>
              </a:spcAft>
              <a:buNone/>
            </a:pPr>
            <a:endParaRPr lang="nl-NL" sz="1400" i="1">
              <a:cs typeface="Poppins"/>
            </a:endParaRPr>
          </a:p>
          <a:p>
            <a:pPr marL="0" indent="0">
              <a:lnSpc>
                <a:spcPct val="120000"/>
              </a:lnSpc>
              <a:spcAft>
                <a:spcPts val="1200"/>
              </a:spcAft>
              <a:buNone/>
            </a:pPr>
            <a:r>
              <a:rPr lang="nl-NL" sz="1600" dirty="0">
                <a:cs typeface="Poppins"/>
              </a:rPr>
              <a:t>Frederieke krijgt chemotherapie bij maagkanker. Ze belandt ’s avonds via de ambulance en de spoedeisende hulp in het ziekenhuis. Ze heeft al meerdere dagen amper kunnen eten door misselijkheid en braken en voelt zich hondsberoerd. Ze wordt nu op de maag-, darm- en leverafdeling opgenomen. Bloeduitslagen zijn niet goed. Ze krijgt een infuus met vocht en medicijnen, de specialist wil met een flexibele buis de slokdarm, maag en begin dunne darm onderzoeken. Ze is bang, gaat het nu mis met de behandeling van de oncoloog? Waar doet ze goed aan? Ze mist de vertrouwde gezichten van haar behandelteam.</a:t>
            </a:r>
          </a:p>
        </p:txBody>
      </p:sp>
    </p:spTree>
    <p:extLst>
      <p:ext uri="{BB962C8B-B14F-4D97-AF65-F5344CB8AC3E}">
        <p14:creationId xmlns:p14="http://schemas.microsoft.com/office/powerpoint/2010/main" val="13294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8538" y="1709638"/>
            <a:ext cx="11346122" cy="430941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342900" indent="-342900">
              <a:spcAft>
                <a:spcPts val="1200"/>
              </a:spcAft>
              <a:buAutoNum type="arabicPeriod"/>
            </a:pPr>
            <a:endParaRPr lang="nl-NL" sz="1800">
              <a:cs typeface="Poppins"/>
            </a:endParaRPr>
          </a:p>
          <a:p>
            <a:pPr marL="342900" indent="-342900">
              <a:buFont typeface="Poppins"/>
              <a:buAutoNum type="arabicPeriod"/>
            </a:pPr>
            <a:r>
              <a:rPr lang="nl-NL" sz="1800">
                <a:solidFill>
                  <a:srgbClr val="1E3E85"/>
                </a:solidFill>
                <a:effectLst/>
                <a:latin typeface="Poppins"/>
                <a:ea typeface="Times New Roman" panose="02020603050405020304" pitchFamily="18" charset="0"/>
                <a:cs typeface="Poppins"/>
              </a:rPr>
              <a:t>T</a:t>
            </a:r>
            <a:r>
              <a:rPr lang="nl-NL" sz="1800">
                <a:solidFill>
                  <a:srgbClr val="1E3E85"/>
                </a:solidFill>
                <a:latin typeface="Poppins"/>
                <a:cs typeface="Poppins"/>
              </a:rPr>
              <a:t>ijdens het ziektetraject kan een patiënt in verschillende zorginstellingen komen (huisarts, </a:t>
            </a:r>
            <a:br>
              <a:rPr lang="nl-NL" sz="1800">
                <a:solidFill>
                  <a:srgbClr val="1E3E85"/>
                </a:solidFill>
                <a:latin typeface="Poppins"/>
                <a:cs typeface="Poppins"/>
              </a:rPr>
            </a:br>
            <a:r>
              <a:rPr lang="nl-NL" sz="1800">
                <a:solidFill>
                  <a:srgbClr val="1E3E85"/>
                </a:solidFill>
                <a:latin typeface="Poppins"/>
                <a:cs typeface="Poppins"/>
              </a:rPr>
              <a:t>ziekenhuis, thuiszorg, verpleeghuis, hospice). Hoe zorg je ervoor dat de zorg die de patiënt ontvangt goed wordt afgestemd?</a:t>
            </a:r>
          </a:p>
          <a:p>
            <a:pPr marL="342900" indent="-342900">
              <a:buAutoNum type="arabicPeriod"/>
            </a:pPr>
            <a:r>
              <a:rPr lang="nl-NL" sz="1800">
                <a:solidFill>
                  <a:srgbClr val="1E3E85"/>
                </a:solidFill>
                <a:latin typeface="Poppins"/>
                <a:cs typeface="Poppins"/>
              </a:rPr>
              <a:t>En hoe zorg je ervoor dat de relevante informatie gedeeld wordt vanuit jouw rol als betrokken zorgverlener?  </a:t>
            </a:r>
          </a:p>
          <a:p>
            <a:pPr marL="342900" indent="-342900">
              <a:buFont typeface="+mj-lt"/>
              <a:buAutoNum type="arabicPeriod"/>
            </a:pPr>
            <a:r>
              <a:rPr lang="nl-NL" sz="1800">
                <a:solidFill>
                  <a:srgbClr val="1E3E85"/>
                </a:solidFill>
                <a:latin typeface="Poppins"/>
                <a:cs typeface="Poppins"/>
              </a:rPr>
              <a:t>Hoe zorg je dat er in complexe situaties specialisten palliatieve zorg betrokken zijn? Weet je waar je specialisten kunt vinden of waar je hiervoor terecht kunt?</a:t>
            </a:r>
          </a:p>
        </p:txBody>
      </p:sp>
    </p:spTree>
    <p:extLst>
      <p:ext uri="{BB962C8B-B14F-4D97-AF65-F5344CB8AC3E}">
        <p14:creationId xmlns:p14="http://schemas.microsoft.com/office/powerpoint/2010/main" val="47260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dirty="0">
                <a:solidFill>
                  <a:srgbClr val="1E3E85"/>
                </a:solidFill>
                <a:effectLst/>
                <a:latin typeface="Poppins" panose="00000500000000000000" pitchFamily="2" charset="0"/>
                <a:ea typeface="Calibri" panose="020F0502020204030204" pitchFamily="34" charset="0"/>
                <a:cs typeface="Arial" panose="020B0604020202020204" pitchFamily="34" charset="0"/>
              </a:rPr>
              <a:t>Voorbeeld reflectievragen:  </a:t>
            </a:r>
          </a:p>
          <a:p>
            <a:pPr marL="0" indent="0">
              <a:buNone/>
            </a:pPr>
            <a:endParaRPr lang="nl-NL" sz="1800" dirty="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fontAlgn="base">
              <a:spcAft>
                <a:spcPts val="600"/>
              </a:spcAft>
              <a:buFont typeface="+mj-lt"/>
              <a:buAutoNum type="arabicPeriod"/>
              <a:tabLst>
                <a:tab pos="341630" algn="l"/>
                <a:tab pos="449580" algn="l"/>
              </a:tabLst>
            </a:pPr>
            <a:r>
              <a:rPr lang="nl-NL" sz="1800" dirty="0"/>
              <a:t>Welke rol heb jij als zorgverlener in een overdracht van een patiënt naar een andere zorginstelling? En hoe betrek je patiënten en naasten hierbij?</a:t>
            </a:r>
            <a:endParaRPr lang="nl-NL" sz="1800" dirty="0">
              <a:cs typeface="Poppins"/>
            </a:endParaRPr>
          </a:p>
          <a:p>
            <a:pPr marL="0" indent="0" fontAlgn="base">
              <a:spcAft>
                <a:spcPts val="600"/>
              </a:spcAft>
              <a:buNone/>
              <a:tabLst>
                <a:tab pos="341630" algn="l"/>
                <a:tab pos="449580" algn="l"/>
              </a:tabLst>
            </a:pPr>
            <a:endParaRPr lang="nl-NL" sz="1800" dirty="0"/>
          </a:p>
          <a:p>
            <a:pPr marL="0" indent="0" fontAlgn="base">
              <a:spcAft>
                <a:spcPts val="600"/>
              </a:spcAft>
              <a:buNone/>
              <a:tabLst>
                <a:tab pos="341630" algn="l"/>
                <a:tab pos="449580" algn="l"/>
              </a:tabLst>
            </a:pPr>
            <a:r>
              <a:rPr lang="nl-NL" sz="1800" dirty="0"/>
              <a:t>2.	Coördinatie en continuïteit gaat gemakkelijker als het behandelteam klein is en als er 	geen obstakels zijn. Hoe signaleer jij eventuele belemmeringen en hoe ga je daarmee om? </a:t>
            </a:r>
            <a:endParaRPr lang="nl-NL" sz="1800" dirty="0">
              <a:cs typeface="Poppins"/>
            </a:endParaRPr>
          </a:p>
          <a:p>
            <a:pPr marL="287655" lvl="1" indent="0" fontAlgn="base">
              <a:spcAft>
                <a:spcPts val="600"/>
              </a:spcAft>
              <a:buNone/>
              <a:tabLst>
                <a:tab pos="341630" algn="l"/>
                <a:tab pos="449580" algn="l"/>
              </a:tabLst>
            </a:pPr>
            <a:endParaRPr lang="nl-NL" sz="1800" dirty="0">
              <a:cs typeface="Poppins"/>
            </a:endParaRPr>
          </a:p>
          <a:p>
            <a:pPr marL="0" indent="0" fontAlgn="base">
              <a:spcAft>
                <a:spcPts val="600"/>
              </a:spcAft>
              <a:buNone/>
              <a:tabLst>
                <a:tab pos="341630" algn="l"/>
                <a:tab pos="449580" algn="l"/>
              </a:tabLst>
            </a:pPr>
            <a:endParaRPr lang="nl-NL" sz="1800" dirty="0"/>
          </a:p>
        </p:txBody>
      </p:sp>
    </p:spTree>
    <p:extLst>
      <p:ext uri="{BB962C8B-B14F-4D97-AF65-F5344CB8AC3E}">
        <p14:creationId xmlns:p14="http://schemas.microsoft.com/office/powerpoint/2010/main" val="58440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7615" y="1336993"/>
            <a:ext cx="10791823" cy="552049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dirty="0">
                <a:solidFill>
                  <a:srgbClr val="1E3E85"/>
                </a:solidFill>
                <a:effectLst/>
                <a:latin typeface="Poppins" panose="00000500000000000000" pitchFamily="2" charset="0"/>
                <a:ea typeface="Calibri" panose="020F0502020204030204" pitchFamily="34" charset="0"/>
                <a:cs typeface="Arial" panose="020B0604020202020204" pitchFamily="34" charset="0"/>
              </a:rPr>
              <a:t>Voorbeeld reflectievragen:  </a:t>
            </a:r>
          </a:p>
          <a:p>
            <a:pPr marL="0" indent="0">
              <a:buNone/>
            </a:pPr>
            <a:endParaRPr lang="nl-NL" sz="1800" dirty="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startAt="3"/>
            </a:pPr>
            <a:r>
              <a:rPr lang="nl-NL" sz="1800" dirty="0"/>
              <a:t>Marcella geeft in het boek als tip aan zorgverleners: </a:t>
            </a:r>
            <a:br>
              <a:rPr lang="nl-NL" sz="1800" dirty="0"/>
            </a:br>
            <a:r>
              <a:rPr lang="nl-NL" sz="1800" i="1" dirty="0"/>
              <a:t>“Maak eerst contact. Sluit aan daar waar je cliënten zijn. Luister eerst naar wat mensen bezighoudt, waar ze zich zorgen over maken, welke vragen ze hebben, wat ze willen en geef dan informatie die daar bij aansluit.” </a:t>
            </a:r>
            <a:endParaRPr lang="nl-NL" sz="1800" i="1" dirty="0">
              <a:cs typeface="Poppins"/>
            </a:endParaRPr>
          </a:p>
          <a:p>
            <a:pPr marL="287655" lvl="1" indent="0">
              <a:buNone/>
            </a:pPr>
            <a:r>
              <a:rPr lang="nl-NL" sz="1800" dirty="0"/>
              <a:t>Hoe zou jij dit doen en hoe kun je ervoor zorgen dat de zorg goed georganiseerd wordt op basis van wat voor patiënten en naasten belangrijk is?</a:t>
            </a:r>
          </a:p>
          <a:p>
            <a:pPr marL="0" indent="0">
              <a:buNone/>
            </a:pPr>
            <a:endParaRPr lang="nl-NL" sz="1800" dirty="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indent="0">
              <a:buNone/>
            </a:pPr>
            <a:r>
              <a:rPr lang="nl-NL" sz="1800" dirty="0">
                <a:solidFill>
                  <a:srgbClr val="1E3E85"/>
                </a:solidFill>
                <a:latin typeface="Poppins"/>
                <a:ea typeface="Times New Roman" panose="02020603050405020304" pitchFamily="18" charset="0"/>
                <a:cs typeface="Poppins"/>
              </a:rPr>
              <a:t>4. </a:t>
            </a:r>
            <a:r>
              <a:rPr lang="nl-NL" sz="1800" dirty="0">
                <a:solidFill>
                  <a:srgbClr val="1E3E85"/>
                </a:solidFill>
                <a:effectLst/>
                <a:latin typeface="Poppins"/>
                <a:ea typeface="Times New Roman" panose="02020603050405020304" pitchFamily="18" charset="0"/>
                <a:cs typeface="Poppins"/>
              </a:rPr>
              <a:t>Ben geeft in het boek vragen mee die een zorgverlener kan stellen aan een patiënt:</a:t>
            </a:r>
            <a:endParaRPr lang="nl-NL" sz="1800" dirty="0">
              <a:solidFill>
                <a:srgbClr val="1E3E85"/>
              </a:solidFill>
              <a:effectLst/>
              <a:latin typeface="Poppins"/>
              <a:ea typeface="Calibri" panose="020F0502020204030204" pitchFamily="34" charset="0"/>
              <a:cs typeface="Poppins"/>
            </a:endParaRPr>
          </a:p>
          <a:p>
            <a:pPr marL="630555" lvl="1" indent="-342900">
              <a:buAutoNum type="arabicPeriod"/>
            </a:pPr>
            <a:r>
              <a:rPr lang="nl-NL" sz="1800" dirty="0">
                <a:solidFill>
                  <a:srgbClr val="1E3E85"/>
                </a:solidFill>
                <a:effectLst/>
                <a:latin typeface="Poppins"/>
                <a:ea typeface="Calibri"/>
                <a:cs typeface="Poppins"/>
              </a:rPr>
              <a:t>Zijn er momenteel losse eindjes in alle dingen die je moet doen vanwege je ziekte en behandeling?</a:t>
            </a:r>
            <a:endParaRPr lang="nl-NL" sz="1800" dirty="0">
              <a:solidFill>
                <a:srgbClr val="1E3E85"/>
              </a:solidFill>
              <a:effectLst/>
              <a:latin typeface="Poppins"/>
              <a:ea typeface="Calibri"/>
              <a:cs typeface="Arial"/>
            </a:endParaRPr>
          </a:p>
          <a:p>
            <a:pPr marL="630555" lvl="1" indent="-342900">
              <a:buAutoNum type="arabicPeriod"/>
            </a:pPr>
            <a:r>
              <a:rPr lang="nl-NL" sz="1800">
                <a:solidFill>
                  <a:srgbClr val="1E3E85"/>
                </a:solidFill>
                <a:effectLst/>
                <a:latin typeface="Poppins"/>
                <a:ea typeface="Calibri"/>
                <a:cs typeface="Poppins"/>
              </a:rPr>
              <a:t>Wat zijn de dingen die niemand aan je vraagt</a:t>
            </a:r>
            <a:r>
              <a:rPr lang="nl-NL" sz="1800">
                <a:solidFill>
                  <a:srgbClr val="1E3E85"/>
                </a:solidFill>
                <a:latin typeface="Poppins"/>
                <a:ea typeface="Calibri"/>
                <a:cs typeface="Poppins"/>
              </a:rPr>
              <a:t>,</a:t>
            </a:r>
            <a:r>
              <a:rPr lang="nl-NL" sz="1800">
                <a:solidFill>
                  <a:srgbClr val="1E3E85"/>
                </a:solidFill>
                <a:effectLst/>
                <a:latin typeface="Poppins"/>
                <a:ea typeface="Calibri"/>
                <a:cs typeface="Poppins"/>
              </a:rPr>
              <a:t> </a:t>
            </a:r>
            <a:r>
              <a:rPr lang="nl-NL" sz="1800" dirty="0">
                <a:solidFill>
                  <a:srgbClr val="1E3E85"/>
                </a:solidFill>
                <a:effectLst/>
                <a:latin typeface="Poppins"/>
                <a:ea typeface="Calibri"/>
                <a:cs typeface="Poppins"/>
              </a:rPr>
              <a:t>maar die jou hoog zitten?</a:t>
            </a:r>
            <a:endParaRPr lang="nl-NL" sz="1800" dirty="0">
              <a:solidFill>
                <a:srgbClr val="1E3E85"/>
              </a:solidFill>
              <a:effectLst/>
              <a:latin typeface="Poppins"/>
              <a:ea typeface="Calibri"/>
              <a:cs typeface="Arial"/>
            </a:endParaRPr>
          </a:p>
          <a:p>
            <a:pPr marL="630555" lvl="1" indent="-342900">
              <a:buAutoNum type="arabicPeriod"/>
            </a:pPr>
            <a:r>
              <a:rPr lang="nl-NL" sz="1800" dirty="0">
                <a:solidFill>
                  <a:srgbClr val="1E3E85"/>
                </a:solidFill>
                <a:effectLst/>
                <a:latin typeface="Poppins"/>
                <a:ea typeface="Calibri"/>
                <a:cs typeface="Poppins"/>
              </a:rPr>
              <a:t>Wat hindert je vooral bij wat wij vanuit de medische hoek allemaal van je vragen?</a:t>
            </a:r>
            <a:endParaRPr lang="nl-NL" sz="1800" dirty="0">
              <a:solidFill>
                <a:srgbClr val="1E3E85"/>
              </a:solidFill>
              <a:effectLst/>
              <a:latin typeface="Poppins"/>
              <a:ea typeface="Calibri"/>
              <a:cs typeface="Arial"/>
            </a:endParaRPr>
          </a:p>
          <a:p>
            <a:pPr marL="630555" lvl="1" indent="-342900">
              <a:buAutoNum type="arabicPeriod"/>
            </a:pPr>
            <a:r>
              <a:rPr lang="nl-NL" sz="1800" dirty="0">
                <a:solidFill>
                  <a:srgbClr val="1E3E85"/>
                </a:solidFill>
                <a:effectLst/>
                <a:latin typeface="Poppins"/>
                <a:ea typeface="Calibri"/>
                <a:cs typeface="Poppins"/>
              </a:rPr>
              <a:t>Wat is thuis, als jullie op jezelf aangewezen zijn, het lastigste?</a:t>
            </a:r>
            <a:r>
              <a:rPr lang="nl-NL" sz="1800" dirty="0">
                <a:solidFill>
                  <a:srgbClr val="1E3E85"/>
                </a:solidFill>
                <a:latin typeface="Poppins"/>
                <a:ea typeface="Calibri"/>
                <a:cs typeface="Poppins"/>
              </a:rPr>
              <a:t> </a:t>
            </a:r>
            <a:endParaRPr lang="nl-NL" sz="1800" dirty="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287655" lvl="1" indent="0">
              <a:buNone/>
            </a:pPr>
            <a:r>
              <a:rPr lang="nl-NL" sz="1800" i="1" dirty="0">
                <a:solidFill>
                  <a:srgbClr val="1E3E85"/>
                </a:solidFill>
                <a:effectLst/>
                <a:latin typeface="Poppins"/>
                <a:ea typeface="Calibri"/>
                <a:cs typeface="Poppins"/>
              </a:rPr>
              <a:t>Welke van deze (of andere) vragen zou jij (vaker) willen stellen?</a:t>
            </a:r>
            <a:endParaRPr lang="nl-NL" sz="1800" i="1" dirty="0">
              <a:solidFill>
                <a:srgbClr val="1E3E85"/>
              </a:solidFill>
              <a:effectLst/>
              <a:latin typeface="Poppins"/>
              <a:ea typeface="Calibri"/>
              <a:cs typeface="Arial"/>
            </a:endParaRPr>
          </a:p>
          <a:p>
            <a:pPr marL="0" indent="0" fontAlgn="base">
              <a:spcAft>
                <a:spcPts val="600"/>
              </a:spcAft>
              <a:buNone/>
              <a:tabLst>
                <a:tab pos="341630" algn="l"/>
                <a:tab pos="449580" algn="l"/>
              </a:tabLst>
            </a:pPr>
            <a:endParaRPr lang="nl-NL" sz="1800" dirty="0"/>
          </a:p>
        </p:txBody>
      </p:sp>
    </p:spTree>
    <p:extLst>
      <p:ext uri="{BB962C8B-B14F-4D97-AF65-F5344CB8AC3E}">
        <p14:creationId xmlns:p14="http://schemas.microsoft.com/office/powerpoint/2010/main" val="313607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99633"/>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coördinatie en continuïteit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6"/>
              </a:rPr>
              <a:t>Meetinstrumenten - informatie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7"/>
              </a:rPr>
              <a:t>Meetinstrumenten - overzicht [Palliaweb]</a:t>
            </a:r>
            <a:r>
              <a:rPr lang="nl-NL" sz="1600">
                <a:cs typeface="Poppins"/>
              </a:rPr>
              <a:t>  </a:t>
            </a:r>
            <a:endParaRPr lang="nl-NL">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8"/>
              </a:rPr>
              <a:t>Hulpmiddelen Coördinatie &amp; continuïteit [Palliaweb]</a:t>
            </a:r>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5 - Palliapodcast | Samen beslissen</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10"/>
              </a:rPr>
              <a:t>Animatie gezamenlijke besluitvorming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a:p>
            <a:pPr marL="342900" indent="-342900">
              <a:lnSpc>
                <a:spcPct val="150000"/>
              </a:lnSpc>
              <a:spcAft>
                <a:spcPts val="600"/>
              </a:spcAft>
              <a:buFont typeface="Maiandra GD" panose="020E0502030308020204" pitchFamily="34" charset="0"/>
              <a:buChar char="•"/>
            </a:pPr>
            <a:r>
              <a:rPr lang="nl-NL" sz="1600">
                <a:cs typeface="Poppins"/>
                <a:hlinkClick r:id="rId12"/>
              </a:rPr>
              <a:t>Formulier uniform vastleggen proactieve zorgplanning</a:t>
            </a:r>
            <a:endParaRPr lang="nl-NL" sz="1600">
              <a:cs typeface="Poppins"/>
              <a:hlinkClick r:id="rId11"/>
            </a:endParaRPr>
          </a:p>
        </p:txBody>
      </p:sp>
    </p:spTree>
    <p:extLst>
      <p:ext uri="{BB962C8B-B14F-4D97-AF65-F5344CB8AC3E}">
        <p14:creationId xmlns:p14="http://schemas.microsoft.com/office/powerpoint/2010/main" val="1887405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18</a:t>
            </a:fld>
            <a:endParaRPr lang="nl-NL"/>
          </a:p>
        </p:txBody>
      </p:sp>
    </p:spTree>
    <p:extLst>
      <p:ext uri="{BB962C8B-B14F-4D97-AF65-F5344CB8AC3E}">
        <p14:creationId xmlns:p14="http://schemas.microsoft.com/office/powerpoint/2010/main" val="342985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2"/>
            <a:ext cx="10085223" cy="4130901"/>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‘Onderlinge afstemming en voortgang’</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C4148045-4A28-1357-BBE3-1325C60A2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293914"/>
            <a:ext cx="4702629" cy="3135086"/>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Coördinatie en Continuïteit</a:t>
            </a:r>
            <a:endParaRPr lang="nl-NL" sz="1800" b="1">
              <a:cs typeface="Poppins"/>
            </a:endParaRPr>
          </a:p>
          <a:p>
            <a:pPr marL="575945" lvl="1" indent="-287655">
              <a:spcBef>
                <a:spcPts val="600"/>
              </a:spcBef>
            </a:pPr>
            <a:r>
              <a:rPr lang="nl-NL" sz="1800"/>
              <a:t>Wat is coördinatie en continuïteit?</a:t>
            </a:r>
            <a:endParaRPr lang="nl-NL" sz="1800">
              <a:cs typeface="Poppins"/>
            </a:endParaRPr>
          </a:p>
          <a:p>
            <a:pPr marL="575945" lvl="1" indent="-287655">
              <a:spcBef>
                <a:spcPts val="600"/>
              </a:spcBef>
            </a:pPr>
            <a:r>
              <a:rPr lang="nl-NL" sz="1800"/>
              <a:t>Welke hulpmiddelen zijn er voor coördinatie en continuïteit?</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677382" cy="2862322"/>
          </a:xfrm>
          <a:prstGeom prst="rect">
            <a:avLst/>
          </a:prstGeom>
          <a:noFill/>
        </p:spPr>
        <p:txBody>
          <a:bodyPr wrap="square" lIns="91440" tIns="45720" rIns="91440" bIns="45720" anchor="t">
            <a:spAutoFit/>
          </a:bodyPr>
          <a:lstStyle/>
          <a:p>
            <a:r>
              <a:rPr lang="nl-NL" dirty="0">
                <a:cs typeface="Poppins"/>
              </a:rPr>
              <a:t>De deelnemer:</a:t>
            </a:r>
          </a:p>
          <a:p>
            <a:endParaRPr lang="nl-NL">
              <a:cs typeface="Poppins"/>
            </a:endParaRPr>
          </a:p>
          <a:p>
            <a:pPr marL="342900" indent="-342900">
              <a:buFont typeface="Poppins" panose="00000500000000000000" pitchFamily="2" charset="0"/>
              <a:buChar char="•"/>
            </a:pPr>
            <a:r>
              <a:rPr lang="nl-NL" dirty="0">
                <a:solidFill>
                  <a:srgbClr val="1E3E85"/>
                </a:solidFill>
                <a:latin typeface="Poppins"/>
                <a:ea typeface="Calibri"/>
                <a:cs typeface="Arial"/>
              </a:rPr>
              <a:t>wordt gestimuleerd om </a:t>
            </a:r>
            <a:r>
              <a:rPr lang="nl-NL" sz="1800" dirty="0">
                <a:solidFill>
                  <a:srgbClr val="1E3E85"/>
                </a:solidFill>
                <a:effectLst/>
                <a:latin typeface="Poppins"/>
                <a:ea typeface="Calibri"/>
                <a:cs typeface="Arial"/>
              </a:rPr>
              <a:t>coördinatie en continuïteit </a:t>
            </a:r>
            <a:r>
              <a:rPr lang="nl-NL" dirty="0">
                <a:solidFill>
                  <a:srgbClr val="1E3E85"/>
                </a:solidFill>
                <a:latin typeface="Poppins"/>
                <a:ea typeface="Calibri"/>
                <a:cs typeface="Arial"/>
              </a:rPr>
              <a:t>van de zorg </a:t>
            </a:r>
            <a:r>
              <a:rPr lang="nl-NL" sz="1800" dirty="0">
                <a:solidFill>
                  <a:srgbClr val="1E3E85"/>
                </a:solidFill>
                <a:effectLst/>
                <a:latin typeface="Poppins"/>
                <a:ea typeface="Calibri"/>
                <a:cs typeface="Arial"/>
              </a:rPr>
              <a:t>te starten en te bewaken tijdens de palliatieve fase van de patiënt</a:t>
            </a:r>
          </a:p>
          <a:p>
            <a:pPr lvl="0"/>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Poppins" panose="00000500000000000000" pitchFamily="2" charset="0"/>
              <a:buChar char="•"/>
            </a:pPr>
            <a:r>
              <a:rPr lang="nl-NL" dirty="0">
                <a:solidFill>
                  <a:srgbClr val="1E3E85"/>
                </a:solidFill>
                <a:latin typeface="Poppins"/>
                <a:ea typeface="Calibri"/>
                <a:cs typeface="Arial"/>
              </a:rPr>
              <a:t>ziet het belang van </a:t>
            </a:r>
            <a:r>
              <a:rPr lang="nl-NL" sz="1800" dirty="0" err="1">
                <a:solidFill>
                  <a:srgbClr val="1E3E85"/>
                </a:solidFill>
                <a:effectLst/>
                <a:latin typeface="Poppins"/>
                <a:ea typeface="Calibri"/>
                <a:cs typeface="Arial"/>
              </a:rPr>
              <a:t>inter</a:t>
            </a:r>
            <a:r>
              <a:rPr lang="nl-NL" sz="1800" dirty="0">
                <a:solidFill>
                  <a:srgbClr val="1E3E85"/>
                </a:solidFill>
                <a:effectLst/>
                <a:latin typeface="Poppins"/>
                <a:ea typeface="Calibri"/>
                <a:cs typeface="Arial"/>
              </a:rPr>
              <a:t>- en multidisciplinair </a:t>
            </a:r>
            <a:r>
              <a:rPr lang="nl-NL" dirty="0">
                <a:solidFill>
                  <a:srgbClr val="1E3E85"/>
                </a:solidFill>
                <a:latin typeface="Poppins"/>
                <a:ea typeface="Calibri"/>
                <a:cs typeface="Arial"/>
              </a:rPr>
              <a:t>samenwerken</a:t>
            </a:r>
            <a:r>
              <a:rPr lang="nl-NL" sz="1800" dirty="0">
                <a:solidFill>
                  <a:srgbClr val="1E3E85"/>
                </a:solidFill>
                <a:effectLst/>
                <a:latin typeface="Poppins"/>
                <a:ea typeface="Calibri"/>
                <a:cs typeface="Arial"/>
              </a:rPr>
              <a:t> en zorg </a:t>
            </a:r>
            <a:r>
              <a:rPr lang="nl-NL" dirty="0">
                <a:solidFill>
                  <a:srgbClr val="1E3E85"/>
                </a:solidFill>
                <a:latin typeface="Poppins"/>
                <a:ea typeface="Calibri"/>
                <a:cs typeface="Arial"/>
              </a:rPr>
              <a:t>afstemmen</a:t>
            </a:r>
            <a:r>
              <a:rPr lang="nl-NL" sz="1800" dirty="0">
                <a:solidFill>
                  <a:srgbClr val="1E3E85"/>
                </a:solidFill>
                <a:effectLst/>
                <a:latin typeface="Poppins"/>
                <a:ea typeface="Calibri"/>
                <a:cs typeface="Arial"/>
              </a:rPr>
              <a:t> met patiënt en naasten en </a:t>
            </a:r>
            <a:r>
              <a:rPr lang="nl-NL" dirty="0">
                <a:solidFill>
                  <a:srgbClr val="1E3E85"/>
                </a:solidFill>
                <a:latin typeface="Poppins"/>
                <a:ea typeface="Calibri"/>
                <a:cs typeface="Arial"/>
              </a:rPr>
              <a:t>betrokken professionals </a:t>
            </a:r>
            <a:r>
              <a:rPr lang="nl-NL" sz="1800" dirty="0">
                <a:solidFill>
                  <a:srgbClr val="1E3E85"/>
                </a:solidFill>
                <a:effectLst/>
                <a:latin typeface="Poppins"/>
                <a:ea typeface="Calibri"/>
                <a:cs typeface="Arial"/>
              </a:rPr>
              <a:t>in de palliatieve (keten)zorg/het palliatieve netwerk</a:t>
            </a:r>
            <a:endParaRPr lang="nl-NL" sz="1800">
              <a:solidFill>
                <a:srgbClr val="1E3E85"/>
              </a:solidFill>
              <a:effectLst/>
              <a:latin typeface="Arial"/>
              <a:ea typeface="Calibri"/>
              <a:cs typeface="Maiandra GD" panose="020E0502030308020204" pitchFamily="34" charset="0"/>
            </a:endParaRPr>
          </a:p>
          <a:p>
            <a:pPr marL="342900" lvl="0" indent="-342900">
              <a:buFont typeface="Poppins" panose="00000500000000000000" pitchFamily="2" charset="0"/>
              <a:buChar char="•"/>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lvl="0" indent="-342900">
              <a:buFont typeface="Poppins" panose="00000500000000000000" pitchFamily="2" charset="0"/>
              <a:buChar char="•"/>
            </a:pPr>
            <a:r>
              <a:rPr lang="nl-NL" sz="1800" dirty="0">
                <a:solidFill>
                  <a:srgbClr val="1E3E85"/>
                </a:solidFill>
                <a:effectLst/>
                <a:latin typeface="Poppins"/>
                <a:ea typeface="Calibri"/>
                <a:cs typeface="Arial"/>
              </a:rPr>
              <a:t>is in staat te reflecteren op ervaringen vanuit de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coördinatie en continuïteit?</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dirty="0"/>
          </a:p>
          <a:p>
            <a:pPr marL="287655" indent="-287655" fontAlgn="base">
              <a:lnSpc>
                <a:spcPct val="200000"/>
              </a:lnSpc>
            </a:pPr>
            <a:r>
              <a:rPr lang="nl-NL" sz="1800" dirty="0">
                <a:solidFill>
                  <a:srgbClr val="1E3E85"/>
                </a:solidFill>
                <a:latin typeface="Poppins"/>
                <a:ea typeface="Calibri"/>
                <a:cs typeface="Arial"/>
              </a:rPr>
              <a:t>Schrijf beknopt - in een paar zinnen - voor jezelf op: wat versta ik onder coördinatie en continuïteit?</a:t>
            </a:r>
          </a:p>
          <a:p>
            <a:pPr marL="287655" indent="-287655" fontAlgn="base">
              <a:lnSpc>
                <a:spcPct val="200000"/>
              </a:lnSpc>
            </a:pPr>
            <a:r>
              <a:rPr lang="nl-NL" sz="1800" dirty="0">
                <a:cs typeface="Poppins"/>
              </a:rPr>
              <a:t>Schrijf voor jezelf op of je al hulpmiddelen of instrumenten gebruikt om coördinatie en continuïteit in de praktijk toe te passen en zo ja, welke</a:t>
            </a:r>
            <a:endParaRPr lang="nl-NL" sz="1800" dirty="0">
              <a:solidFill>
                <a:srgbClr val="1E3E85"/>
              </a:solidFill>
              <a:latin typeface="Poppins"/>
              <a:ea typeface="Calibri"/>
              <a:cs typeface="Arial"/>
            </a:endParaRPr>
          </a:p>
          <a:p>
            <a:pPr marL="287655" indent="-287655" fontAlgn="base">
              <a:lnSpc>
                <a:spcPct val="200000"/>
              </a:lnSpc>
            </a:pPr>
            <a:r>
              <a:rPr lang="nl-NL" sz="1800" dirty="0"/>
              <a:t>Bespreek wat je hebt opgeschreven met degene naast je</a:t>
            </a:r>
            <a:endParaRPr lang="nl-NL" sz="1800" dirty="0">
              <a:cs typeface="Poppins"/>
            </a:endParaRPr>
          </a:p>
          <a:p>
            <a:pPr marL="0" indent="0" fontAlgn="base">
              <a:buFont typeface="Arial" panose="020B0604020202020204" pitchFamily="34" charset="0"/>
              <a:buNone/>
            </a:pPr>
            <a:endParaRPr lang="nl-NL" sz="1800" dirty="0"/>
          </a:p>
          <a:p>
            <a:pPr marL="0" indent="0" fontAlgn="base">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Coördinatie en continuïteit</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513110"/>
            <a:ext cx="6096000" cy="276999"/>
          </a:xfrm>
          <a:prstGeom prst="rect">
            <a:avLst/>
          </a:prstGeom>
          <a:noFill/>
        </p:spPr>
        <p:txBody>
          <a:bodyPr wrap="square">
            <a:spAutoFit/>
          </a:bodyPr>
          <a:lstStyle/>
          <a:p>
            <a:r>
              <a:rPr lang="nl-NL" sz="1200" u="sng"/>
              <a:t>https://www.youtube.com/watch?v=8HQR9zbgqf8</a:t>
            </a:r>
          </a:p>
        </p:txBody>
      </p:sp>
      <p:pic>
        <p:nvPicPr>
          <p:cNvPr id="2" name="Afbeelding 1" descr="Afbeelding met kleding, tekst, persoon, tekenfilm&#10;&#10;Automatisch gegenereerde beschrijving">
            <a:extLst>
              <a:ext uri="{FF2B5EF4-FFF2-40B4-BE49-F238E27FC236}">
                <a16:creationId xmlns:a16="http://schemas.microsoft.com/office/drawing/2014/main" id="{AFB92AE0-866D-9B11-FDC6-DA84BBE11F3D}"/>
              </a:ext>
            </a:extLst>
          </p:cNvPr>
          <p:cNvPicPr>
            <a:picLocks noChangeAspect="1"/>
          </p:cNvPicPr>
          <p:nvPr/>
        </p:nvPicPr>
        <p:blipFill>
          <a:blip r:embed="rId3"/>
          <a:stretch>
            <a:fillRect/>
          </a:stretch>
        </p:blipFill>
        <p:spPr>
          <a:xfrm>
            <a:off x="2018250" y="1507855"/>
            <a:ext cx="6244042" cy="3454831"/>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Coördinatie en continuïteit</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65074"/>
            <a:ext cx="10791822" cy="413394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800">
                <a:solidFill>
                  <a:srgbClr val="1E3E85"/>
                </a:solidFill>
                <a:effectLst/>
                <a:latin typeface="Poppins"/>
                <a:ea typeface="Calibri"/>
                <a:cs typeface="Arial"/>
              </a:rPr>
              <a:t>Goede kwaliteit van</a:t>
            </a:r>
            <a:r>
              <a:rPr lang="nl-NL" sz="1800">
                <a:solidFill>
                  <a:srgbClr val="1E3E85"/>
                </a:solidFill>
                <a:effectLst/>
                <a:latin typeface="Times New Roman"/>
                <a:ea typeface="Calibri"/>
                <a:cs typeface="Times New Roman"/>
              </a:rPr>
              <a:t> </a:t>
            </a:r>
            <a:r>
              <a:rPr lang="nl-NL" sz="1800">
                <a:solidFill>
                  <a:srgbClr val="1E3E85"/>
                </a:solidFill>
                <a:effectLst/>
                <a:latin typeface="Poppins"/>
                <a:ea typeface="Calibri"/>
                <a:cs typeface="Arial"/>
              </a:rPr>
              <a:t>palliatieve zorg</a:t>
            </a:r>
            <a:r>
              <a:rPr lang="nl-NL" sz="1800">
                <a:solidFill>
                  <a:srgbClr val="1E3E85"/>
                </a:solidFill>
                <a:effectLst/>
                <a:latin typeface="Times New Roman"/>
                <a:ea typeface="Calibri"/>
                <a:cs typeface="Times New Roman"/>
              </a:rPr>
              <a:t> </a:t>
            </a:r>
            <a:r>
              <a:rPr lang="nl-NL" sz="1800">
                <a:solidFill>
                  <a:srgbClr val="1E3E85"/>
                </a:solidFill>
                <a:effectLst/>
                <a:latin typeface="Poppins"/>
                <a:ea typeface="Calibri"/>
                <a:cs typeface="Arial"/>
              </a:rPr>
              <a:t>vraagt co</a:t>
            </a:r>
            <a:r>
              <a:rPr lang="nl-NL" sz="1800">
                <a:solidFill>
                  <a:srgbClr val="1E3E85"/>
                </a:solidFill>
                <a:effectLst/>
                <a:latin typeface="Poppins"/>
                <a:ea typeface="Calibri"/>
                <a:cs typeface="Poppins"/>
              </a:rPr>
              <a:t>ö</a:t>
            </a:r>
            <a:r>
              <a:rPr lang="nl-NL" sz="1800">
                <a:solidFill>
                  <a:srgbClr val="1E3E85"/>
                </a:solidFill>
                <a:effectLst/>
                <a:latin typeface="Poppins"/>
                <a:ea typeface="Calibri"/>
                <a:cs typeface="Arial"/>
              </a:rPr>
              <a:t>rdinatie en</a:t>
            </a:r>
            <a:r>
              <a:rPr lang="nl-NL" sz="1800">
                <a:solidFill>
                  <a:srgbClr val="1E3E85"/>
                </a:solidFill>
                <a:effectLst/>
                <a:latin typeface="Times New Roman"/>
                <a:ea typeface="Calibri"/>
                <a:cs typeface="Times New Roman"/>
              </a:rPr>
              <a:t> </a:t>
            </a:r>
            <a:r>
              <a:rPr lang="nl-NL" sz="1800">
                <a:solidFill>
                  <a:srgbClr val="1E3E85"/>
                </a:solidFill>
                <a:effectLst/>
                <a:latin typeface="Poppins"/>
                <a:ea typeface="Calibri"/>
                <a:cs typeface="Arial"/>
              </a:rPr>
              <a:t>continu</a:t>
            </a:r>
            <a:r>
              <a:rPr lang="nl-NL" sz="1800">
                <a:solidFill>
                  <a:srgbClr val="1E3E85"/>
                </a:solidFill>
                <a:effectLst/>
                <a:latin typeface="Poppins"/>
                <a:ea typeface="Calibri"/>
                <a:cs typeface="Poppins"/>
              </a:rPr>
              <a:t>ï</a:t>
            </a:r>
            <a:r>
              <a:rPr lang="nl-NL" sz="1800">
                <a:solidFill>
                  <a:srgbClr val="1E3E85"/>
                </a:solidFill>
                <a:effectLst/>
                <a:latin typeface="Poppins"/>
                <a:ea typeface="Calibri"/>
                <a:cs typeface="Arial"/>
              </a:rPr>
              <a:t>teit van zorg,</a:t>
            </a:r>
            <a:r>
              <a:rPr lang="nl-NL" sz="1800">
                <a:solidFill>
                  <a:srgbClr val="1E3E85"/>
                </a:solidFill>
                <a:effectLst/>
                <a:latin typeface="Times New Roman"/>
                <a:ea typeface="Calibri"/>
                <a:cs typeface="Times New Roman"/>
              </a:rPr>
              <a:t> </a:t>
            </a:r>
            <a:r>
              <a:rPr lang="nl-NL" sz="1800">
                <a:solidFill>
                  <a:srgbClr val="1E3E85"/>
                </a:solidFill>
                <a:effectLst/>
                <a:latin typeface="Poppins"/>
                <a:ea typeface="Calibri"/>
                <a:cs typeface="Arial"/>
              </a:rPr>
              <a:t>en met kennis van zaken vooruit plannen en organiseren. Een uitdaging hierin is het </a:t>
            </a:r>
            <a:r>
              <a:rPr lang="nl-NL" sz="1800" b="1">
                <a:solidFill>
                  <a:srgbClr val="1E3E85"/>
                </a:solidFill>
                <a:effectLst/>
                <a:latin typeface="Poppins"/>
                <a:ea typeface="Calibri"/>
                <a:cs typeface="Arial"/>
              </a:rPr>
              <a:t>afstemmen van zorg en ondersteuning tussen meerdere zorgverleners in diverse zorgsettingen</a:t>
            </a:r>
            <a:r>
              <a:rPr lang="nl-NL" sz="1800">
                <a:solidFill>
                  <a:srgbClr val="1E3E85"/>
                </a:solidFill>
                <a:effectLst/>
                <a:latin typeface="Poppins"/>
                <a:ea typeface="Calibri"/>
                <a:cs typeface="Arial"/>
              </a:rPr>
              <a:t>. </a:t>
            </a:r>
            <a:endParaRPr lang="nl-NL" sz="1800">
              <a:solidFill>
                <a:srgbClr val="173395"/>
              </a:solidFill>
              <a:latin typeface="Poppins"/>
              <a:ea typeface="Calibri"/>
              <a:cs typeface="Arial"/>
            </a:endParaRPr>
          </a:p>
          <a:p>
            <a:pPr marL="0" indent="0">
              <a:lnSpc>
                <a:spcPct val="150000"/>
              </a:lnSpc>
              <a:buNone/>
            </a:pPr>
            <a:endParaRPr lang="nl-NL" sz="1800">
              <a:solidFill>
                <a:srgbClr val="1E3E85"/>
              </a:solidFill>
              <a:latin typeface="Poppins"/>
              <a:ea typeface="Calibri"/>
              <a:cs typeface="Arial"/>
            </a:endParaRPr>
          </a:p>
          <a:p>
            <a:pPr marL="0" indent="0">
              <a:lnSpc>
                <a:spcPct val="150000"/>
              </a:lnSpc>
              <a:buNone/>
            </a:pPr>
            <a:r>
              <a:rPr lang="nl-NL" sz="1800">
                <a:solidFill>
                  <a:srgbClr val="1E3E85"/>
                </a:solidFill>
                <a:effectLst/>
                <a:latin typeface="Poppins"/>
                <a:ea typeface="Calibri"/>
                <a:cs typeface="Arial"/>
              </a:rPr>
              <a:t>Het is daarom belangrijk om rondom de patiënt en zijn naasten een persoonlijk team van zorgverleners te vormen, dat afgestemd is op zijn wensen en behoeften en op ieder moment beschikbaar is. Uit dit team van zorgverleners wordt één zorgverlener aangewezen die het aanspreekpunt is voor het gehele team, én de patiënt en zijn naasten. Op die manier kan de patiënt met zijn naasten zo goed mogelijk regie houden over het eigen leven. </a:t>
            </a:r>
            <a:endParaRPr lang="nl-NL" sz="1800">
              <a:latin typeface="Poppins"/>
              <a:ea typeface="Calibri"/>
              <a:cs typeface="Arial"/>
            </a:endParaRPr>
          </a:p>
          <a:p>
            <a:pPr marL="0" indent="0" fontAlgn="base">
              <a:lnSpc>
                <a:spcPct val="150000"/>
              </a:lnSpc>
              <a:buFont typeface="Arial" panose="020B0604020202020204" pitchFamily="34" charset="0"/>
              <a:buNone/>
            </a:pPr>
            <a:endParaRPr lang="nl-NL" sz="16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Props1.xml><?xml version="1.0" encoding="utf-8"?>
<ds:datastoreItem xmlns:ds="http://schemas.openxmlformats.org/officeDocument/2006/customXml" ds:itemID="{8F51245E-5934-476D-8A22-842CE1848AFF}">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3.xml><?xml version="1.0" encoding="utf-8"?>
<ds:datastoreItem xmlns:ds="http://schemas.openxmlformats.org/officeDocument/2006/customXml" ds:itemID="{2A054F18-9B58-459F-B178-9F52D2EB9C41}">
  <ds:schemaRefs>
    <ds:schemaRef ds:uri="http://schemas.microsoft.com/office/2006/documentManagement/types"/>
    <ds:schemaRef ds:uri="http://schemas.openxmlformats.org/package/2006/metadata/core-properties"/>
    <ds:schemaRef ds:uri="4a1757f0-5a9d-4771-b054-932f5e63bd10"/>
    <ds:schemaRef ds:uri="http://purl.org/dc/terms/"/>
    <ds:schemaRef ds:uri="http://purl.org/dc/dcmitype/"/>
    <ds:schemaRef ds:uri="http://purl.org/dc/elements/1.1/"/>
    <ds:schemaRef ds:uri="http://schemas.microsoft.com/office/infopath/2007/PartnerControls"/>
    <ds:schemaRef ds:uri="27e5a31e-3c06-4464-8960-dd0eb8e50dc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PZNL</Template>
  <TotalTime>1</TotalTime>
  <Words>2453</Words>
  <Application>Microsoft Office PowerPoint</Application>
  <PresentationFormat>Breedbeeld</PresentationFormat>
  <Paragraphs>256</Paragraphs>
  <Slides>18</Slides>
  <Notes>18</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Arial</vt:lpstr>
      <vt:lpstr>Calibri</vt:lpstr>
      <vt:lpstr>Maiandra GD</vt:lpstr>
      <vt:lpstr>Maiandra GD,Sans-Serif</vt:lpstr>
      <vt:lpstr>Poppins</vt:lpstr>
      <vt:lpstr>Poppins Light</vt:lpstr>
      <vt:lpstr>Poppins Medium</vt:lpstr>
      <vt:lpstr>Segoe UI</vt:lpstr>
      <vt:lpstr>Times New Roman</vt:lpstr>
      <vt:lpstr>PZNL</vt:lpstr>
      <vt:lpstr>Disclaimer</vt:lpstr>
      <vt:lpstr>Workshop  ‘Onderlinge afstemming en voortgang’</vt:lpstr>
      <vt:lpstr>Inleiding</vt:lpstr>
      <vt:lpstr>Programma</vt:lpstr>
      <vt:lpstr>Voorstelronde</vt:lpstr>
      <vt:lpstr>Leerdoelen</vt:lpstr>
      <vt:lpstr>Wat is coördinatie en continuïteit?</vt:lpstr>
      <vt:lpstr>Animatie Coördinatie en continuïteit</vt:lpstr>
      <vt:lpstr>Essentie Coördinatie en continuïteit</vt:lpstr>
      <vt:lpstr>Kwaliteitskader</vt:lpstr>
      <vt:lpstr>Aan de slag</vt:lpstr>
      <vt:lpstr>Aan de slag</vt:lpstr>
      <vt:lpstr>Aan de slag</vt:lpstr>
      <vt:lpstr>Reflecteren op eigen handelen</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16</cp:revision>
  <dcterms:created xsi:type="dcterms:W3CDTF">2023-11-22T08:40:12Z</dcterms:created>
  <dcterms:modified xsi:type="dcterms:W3CDTF">2024-10-02T10:36:14Z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