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4" r:id="rId6"/>
    <p:sldId id="267" r:id="rId7"/>
    <p:sldId id="269" r:id="rId8"/>
    <p:sldId id="271" r:id="rId9"/>
    <p:sldId id="270" r:id="rId10"/>
    <p:sldId id="272" r:id="rId11"/>
    <p:sldId id="273" r:id="rId12"/>
    <p:sldId id="275" r:id="rId13"/>
    <p:sldId id="266" r:id="rId14"/>
    <p:sldId id="268" r:id="rId15"/>
    <p:sldId id="274" r:id="rId16"/>
  </p:sldIdLst>
  <p:sldSz cx="12192000" cy="6858000"/>
  <p:notesSz cx="6858000" cy="98742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5EA29929-EA21-443D-9DDC-ADC97B48D3D4}">
          <p14:sldIdLst>
            <p14:sldId id="256"/>
            <p14:sldId id="264"/>
            <p14:sldId id="267"/>
            <p14:sldId id="269"/>
            <p14:sldId id="271"/>
            <p14:sldId id="270"/>
            <p14:sldId id="272"/>
            <p14:sldId id="273"/>
            <p14:sldId id="275"/>
            <p14:sldId id="266"/>
            <p14:sldId id="268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6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69205" autoAdjust="0"/>
  </p:normalViewPr>
  <p:slideViewPr>
    <p:cSldViewPr snapToGrid="0" snapToObjects="1">
      <p:cViewPr varScale="1">
        <p:scale>
          <a:sx n="100" d="100"/>
          <a:sy n="100" d="100"/>
        </p:scale>
        <p:origin x="70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E724F-52B5-4FAC-B697-2535F6BE3D2D}" type="datetimeFigureOut">
              <a:rPr lang="nl-NL" smtClean="0"/>
              <a:t>24-5-2017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9378824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9900D-F2C2-4E72-9CBF-399870C5DD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9237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3BC76-FB43-44AF-9C3E-9234105D5963}" type="datetimeFigureOut">
              <a:rPr lang="nl-NL" smtClean="0"/>
              <a:pPr/>
              <a:t>24-5-2017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690269"/>
            <a:ext cx="548640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9378824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3F5BC-5793-4A2E-A860-DCB0F461223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827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3F5BC-5793-4A2E-A860-DCB0F4612236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7650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3F5BC-5793-4A2E-A860-DCB0F4612236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79921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3F5BC-5793-4A2E-A860-DCB0F4612236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9969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3F5BC-5793-4A2E-A860-DCB0F4612236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1385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3F5BC-5793-4A2E-A860-DCB0F4612236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717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3F5BC-5793-4A2E-A860-DCB0F4612236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717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3F5BC-5793-4A2E-A860-DCB0F4612236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717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3F5BC-5793-4A2E-A860-DCB0F4612236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717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3F5BC-5793-4A2E-A860-DCB0F4612236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7178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3F5BC-5793-4A2E-A860-DCB0F4612236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717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3F5BC-5793-4A2E-A860-DCB0F4612236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717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3F5BC-5793-4A2E-A860-DCB0F4612236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717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12192000" cy="5730240"/>
          </a:xfrm>
          <a:prstGeom prst="rect">
            <a:avLst/>
          </a:prstGeom>
          <a:solidFill>
            <a:srgbClr val="A8D5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00" y="5475098"/>
            <a:ext cx="4031996" cy="4031996"/>
          </a:xfrm>
          <a:prstGeom prst="rect">
            <a:avLst/>
          </a:prstGeom>
        </p:spPr>
      </p:pic>
      <p:grpSp>
        <p:nvGrpSpPr>
          <p:cNvPr id="9" name="Groeperen 8"/>
          <p:cNvGrpSpPr/>
          <p:nvPr userDrawn="1"/>
        </p:nvGrpSpPr>
        <p:grpSpPr>
          <a:xfrm>
            <a:off x="7515379" y="2094139"/>
            <a:ext cx="5151807" cy="4096246"/>
            <a:chOff x="7228982" y="4544296"/>
            <a:chExt cx="2006771" cy="1595601"/>
          </a:xfrm>
          <a:solidFill>
            <a:schemeClr val="lt1">
              <a:alpha val="40000"/>
            </a:schemeClr>
          </a:solidFill>
        </p:grpSpPr>
        <p:sp>
          <p:nvSpPr>
            <p:cNvPr id="10" name="Ovaal 9"/>
            <p:cNvSpPr/>
            <p:nvPr userDrawn="1"/>
          </p:nvSpPr>
          <p:spPr>
            <a:xfrm>
              <a:off x="8045191" y="4544296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  <p:sp>
          <p:nvSpPr>
            <p:cNvPr id="11" name="Ovaal 10"/>
            <p:cNvSpPr/>
            <p:nvPr userDrawn="1"/>
          </p:nvSpPr>
          <p:spPr>
            <a:xfrm>
              <a:off x="8045191" y="5360506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  <p:sp>
          <p:nvSpPr>
            <p:cNvPr id="12" name="Ovaal 11"/>
            <p:cNvSpPr/>
            <p:nvPr userDrawn="1"/>
          </p:nvSpPr>
          <p:spPr>
            <a:xfrm>
              <a:off x="7228982" y="5360506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  <p:sp>
          <p:nvSpPr>
            <p:cNvPr id="13" name="Ovaal 12"/>
            <p:cNvSpPr/>
            <p:nvPr userDrawn="1"/>
          </p:nvSpPr>
          <p:spPr>
            <a:xfrm>
              <a:off x="8867537" y="5360506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  <p:sp>
          <p:nvSpPr>
            <p:cNvPr id="14" name="Ovaal 13"/>
            <p:cNvSpPr/>
            <p:nvPr userDrawn="1"/>
          </p:nvSpPr>
          <p:spPr>
            <a:xfrm>
              <a:off x="8456362" y="4955468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  <p:sp>
          <p:nvSpPr>
            <p:cNvPr id="15" name="Ovaal 14"/>
            <p:cNvSpPr/>
            <p:nvPr userDrawn="1"/>
          </p:nvSpPr>
          <p:spPr>
            <a:xfrm>
              <a:off x="7634020" y="4955468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  <p:sp>
          <p:nvSpPr>
            <p:cNvPr id="16" name="Ovaal 15"/>
            <p:cNvSpPr/>
            <p:nvPr userDrawn="1"/>
          </p:nvSpPr>
          <p:spPr>
            <a:xfrm>
              <a:off x="8456362" y="5771681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  <p:sp>
          <p:nvSpPr>
            <p:cNvPr id="17" name="Ovaal 16"/>
            <p:cNvSpPr/>
            <p:nvPr userDrawn="1"/>
          </p:nvSpPr>
          <p:spPr>
            <a:xfrm>
              <a:off x="7634020" y="5771681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30000" y="1152872"/>
            <a:ext cx="9144000" cy="1464139"/>
          </a:xfrm>
        </p:spPr>
        <p:txBody>
          <a:bodyPr lIns="0" tIns="0" rIns="0" bIns="0" anchor="t" anchorCtr="0">
            <a:normAutofit/>
          </a:bodyPr>
          <a:lstStyle>
            <a:lvl1pPr algn="l">
              <a:defRPr sz="4800" b="1" i="0" baseline="0">
                <a:solidFill>
                  <a:srgbClr val="1A365D"/>
                </a:solidFill>
                <a:latin typeface="Calibri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530000" y="2735801"/>
            <a:ext cx="9144000" cy="2081395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3200" baseline="0">
                <a:solidFill>
                  <a:srgbClr val="1A365D"/>
                </a:solidFill>
                <a:latin typeface="Calibri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 smtClean="0"/>
              <a:t>Naam spreker en datum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82880" y="630001"/>
            <a:ext cx="10515600" cy="1062000"/>
          </a:xfrm>
        </p:spPr>
        <p:txBody>
          <a:bodyPr lIns="0" tIns="0" rIns="0" bIns="0" anchor="t" anchorCtr="0">
            <a:normAutofit/>
          </a:bodyPr>
          <a:lstStyle>
            <a:lvl1pPr>
              <a:defRPr sz="4400" b="1" i="0" baseline="0">
                <a:solidFill>
                  <a:srgbClr val="1A365D"/>
                </a:solidFill>
                <a:latin typeface="Calibri" charset="0"/>
              </a:defRPr>
            </a:lvl1pPr>
          </a:lstStyle>
          <a:p>
            <a:r>
              <a:rPr lang="nl-NL" dirty="0" smtClean="0"/>
              <a:t>Tekstkop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82880" y="1953435"/>
            <a:ext cx="10515600" cy="3518026"/>
          </a:xfrm>
        </p:spPr>
        <p:txBody>
          <a:bodyPr lIns="0" tIns="0" rIns="0" bIns="0"/>
          <a:lstStyle>
            <a:lvl1pPr marL="0" indent="0">
              <a:buClr>
                <a:schemeClr val="bg1"/>
              </a:buClr>
              <a:buSzPct val="25000"/>
              <a:buFont typeface="Arial" charset="0"/>
              <a:buChar char="•"/>
              <a:defRPr baseline="0">
                <a:solidFill>
                  <a:srgbClr val="1A365D"/>
                </a:solidFill>
                <a:latin typeface="Calibri" charset="0"/>
              </a:defRPr>
            </a:lvl1pPr>
            <a:lvl2pPr marL="252000">
              <a:defRPr sz="2600" baseline="0">
                <a:solidFill>
                  <a:srgbClr val="1A365D"/>
                </a:solidFill>
                <a:latin typeface="Calibri" charset="0"/>
              </a:defRPr>
            </a:lvl2pPr>
            <a:lvl3pPr marL="486000" indent="-234000">
              <a:buSzPct val="60000"/>
              <a:buFont typeface="Courier New" charset="0"/>
              <a:buChar char="o"/>
              <a:defRPr sz="2400" b="0" i="1" baseline="0">
                <a:solidFill>
                  <a:srgbClr val="1A365D"/>
                </a:solidFill>
                <a:latin typeface="Calibri" charset="0"/>
              </a:defRPr>
            </a:lvl3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629768" y="1692000"/>
            <a:ext cx="4877061" cy="4351338"/>
          </a:xfrm>
        </p:spPr>
        <p:txBody>
          <a:bodyPr lIns="0" tIns="0" rIns="0" bIns="0"/>
          <a:lstStyle>
            <a:lvl1pPr marL="0" indent="0">
              <a:buClr>
                <a:schemeClr val="bg1"/>
              </a:buClr>
              <a:buSzPct val="25000"/>
              <a:buFont typeface="Arial" charset="0"/>
              <a:buChar char="•"/>
              <a:defRPr baseline="0">
                <a:solidFill>
                  <a:srgbClr val="1A365D"/>
                </a:solidFill>
                <a:latin typeface="Calibri" charset="0"/>
              </a:defRPr>
            </a:lvl1pPr>
            <a:lvl2pPr marL="252000">
              <a:defRPr sz="2600" baseline="0">
                <a:solidFill>
                  <a:srgbClr val="1A365D"/>
                </a:solidFill>
                <a:latin typeface="Calibri" charset="0"/>
              </a:defRPr>
            </a:lvl2pPr>
            <a:lvl3pPr marL="486000" indent="-228600">
              <a:buSzPct val="60000"/>
              <a:buFont typeface="Courier New" charset="0"/>
              <a:buChar char="o"/>
              <a:defRPr sz="2400" b="0" i="1" baseline="0">
                <a:solidFill>
                  <a:srgbClr val="1A365D"/>
                </a:solidFill>
                <a:latin typeface="Calibri" charset="0"/>
              </a:defRPr>
            </a:lvl3pPr>
          </a:lstStyle>
          <a:p>
            <a:pPr lvl="0"/>
            <a:r>
              <a:rPr lang="nl-NL" dirty="0" smtClean="0"/>
              <a:t>Tekst toevoegen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30000" y="630001"/>
            <a:ext cx="10515600" cy="1062000"/>
          </a:xfrm>
        </p:spPr>
        <p:txBody>
          <a:bodyPr lIns="0" tIns="0" rIns="0" bIns="0" anchor="t" anchorCtr="0">
            <a:normAutofit/>
          </a:bodyPr>
          <a:lstStyle>
            <a:lvl1pPr>
              <a:defRPr sz="3600" b="1" i="0" baseline="0">
                <a:solidFill>
                  <a:srgbClr val="1A365D"/>
                </a:solidFill>
                <a:latin typeface="Calibri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1530000" y="1692000"/>
            <a:ext cx="4877675" cy="4351338"/>
          </a:xfrm>
        </p:spPr>
        <p:txBody>
          <a:bodyPr lIns="0" tIns="0" rIns="0" bIns="0"/>
          <a:lstStyle>
            <a:lvl1pPr marL="0" indent="0">
              <a:buClr>
                <a:schemeClr val="bg1"/>
              </a:buClr>
              <a:buSzPct val="25000"/>
              <a:buFont typeface="Arial" charset="0"/>
              <a:buChar char="•"/>
              <a:defRPr baseline="0">
                <a:solidFill>
                  <a:srgbClr val="1A365D"/>
                </a:solidFill>
                <a:latin typeface="Calibri" charset="0"/>
              </a:defRPr>
            </a:lvl1pPr>
            <a:lvl2pPr marL="252000">
              <a:defRPr sz="2600" baseline="0">
                <a:solidFill>
                  <a:srgbClr val="1A365D"/>
                </a:solidFill>
                <a:latin typeface="Calibri" charset="0"/>
              </a:defRPr>
            </a:lvl2pPr>
            <a:lvl3pPr marL="486000" indent="-228600">
              <a:buSzPct val="60000"/>
              <a:buFont typeface="Courier New" charset="0"/>
              <a:buChar char="o"/>
              <a:defRPr sz="2400" b="0" i="1" baseline="0">
                <a:solidFill>
                  <a:srgbClr val="1A365D"/>
                </a:solidFill>
                <a:latin typeface="Calibri" charset="0"/>
              </a:defRPr>
            </a:lvl3pPr>
          </a:lstStyle>
          <a:p>
            <a:pPr lvl="0"/>
            <a:r>
              <a:rPr lang="nl-NL" dirty="0" smtClean="0"/>
              <a:t>Tekst toevoegen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30000" y="630000"/>
            <a:ext cx="9869062" cy="1680063"/>
          </a:xfrm>
        </p:spPr>
        <p:txBody>
          <a:bodyPr lIns="0" tIns="0" rIns="0" bIns="0" anchor="t" anchorCtr="0">
            <a:normAutofit/>
          </a:bodyPr>
          <a:lstStyle>
            <a:lvl1pPr>
              <a:defRPr sz="3600" b="1" i="0" baseline="0">
                <a:solidFill>
                  <a:srgbClr val="1A365D"/>
                </a:solidFill>
                <a:latin typeface="Calibri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eperen 4"/>
          <p:cNvGrpSpPr/>
          <p:nvPr userDrawn="1"/>
        </p:nvGrpSpPr>
        <p:grpSpPr>
          <a:xfrm>
            <a:off x="8600859" y="4050155"/>
            <a:ext cx="3949413" cy="3140212"/>
            <a:chOff x="7228982" y="4544296"/>
            <a:chExt cx="2006771" cy="1595601"/>
          </a:xfrm>
          <a:solidFill>
            <a:srgbClr val="A8D5F4">
              <a:alpha val="30000"/>
            </a:srgbClr>
          </a:solidFill>
        </p:grpSpPr>
        <p:sp>
          <p:nvSpPr>
            <p:cNvPr id="6" name="Ovaal 5"/>
            <p:cNvSpPr/>
            <p:nvPr userDrawn="1"/>
          </p:nvSpPr>
          <p:spPr>
            <a:xfrm>
              <a:off x="8045191" y="4544296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  <p:sp>
          <p:nvSpPr>
            <p:cNvPr id="7" name="Ovaal 6"/>
            <p:cNvSpPr/>
            <p:nvPr userDrawn="1"/>
          </p:nvSpPr>
          <p:spPr>
            <a:xfrm>
              <a:off x="8045191" y="5360506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  <p:sp>
          <p:nvSpPr>
            <p:cNvPr id="8" name="Ovaal 7"/>
            <p:cNvSpPr/>
            <p:nvPr userDrawn="1"/>
          </p:nvSpPr>
          <p:spPr>
            <a:xfrm>
              <a:off x="7228982" y="5360506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  <p:sp>
          <p:nvSpPr>
            <p:cNvPr id="9" name="Ovaal 8"/>
            <p:cNvSpPr/>
            <p:nvPr userDrawn="1"/>
          </p:nvSpPr>
          <p:spPr>
            <a:xfrm>
              <a:off x="8867537" y="5360506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  <p:sp>
          <p:nvSpPr>
            <p:cNvPr id="10" name="Ovaal 9"/>
            <p:cNvSpPr/>
            <p:nvPr userDrawn="1"/>
          </p:nvSpPr>
          <p:spPr>
            <a:xfrm>
              <a:off x="8456362" y="4955468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  <p:sp>
          <p:nvSpPr>
            <p:cNvPr id="11" name="Ovaal 10"/>
            <p:cNvSpPr/>
            <p:nvPr userDrawn="1"/>
          </p:nvSpPr>
          <p:spPr>
            <a:xfrm>
              <a:off x="7634020" y="4955468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  <p:sp>
          <p:nvSpPr>
            <p:cNvPr id="12" name="Ovaal 11"/>
            <p:cNvSpPr/>
            <p:nvPr userDrawn="1"/>
          </p:nvSpPr>
          <p:spPr>
            <a:xfrm>
              <a:off x="8456362" y="5771681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  <p:sp>
          <p:nvSpPr>
            <p:cNvPr id="13" name="Ovaal 12"/>
            <p:cNvSpPr/>
            <p:nvPr userDrawn="1"/>
          </p:nvSpPr>
          <p:spPr>
            <a:xfrm>
              <a:off x="7634020" y="5771681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hoek 13"/>
          <p:cNvSpPr/>
          <p:nvPr userDrawn="1"/>
        </p:nvSpPr>
        <p:spPr>
          <a:xfrm>
            <a:off x="0" y="0"/>
            <a:ext cx="12192000" cy="5730240"/>
          </a:xfrm>
          <a:prstGeom prst="rect">
            <a:avLst/>
          </a:prstGeom>
          <a:solidFill>
            <a:srgbClr val="A8D5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914" y="630001"/>
            <a:ext cx="10515600" cy="1062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 smtClean="0"/>
              <a:t>Titel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914" y="1922002"/>
            <a:ext cx="10515600" cy="355309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00" y="5475098"/>
            <a:ext cx="4031996" cy="4031996"/>
          </a:xfrm>
          <a:prstGeom prst="rect">
            <a:avLst/>
          </a:prstGeom>
        </p:spPr>
      </p:pic>
      <p:grpSp>
        <p:nvGrpSpPr>
          <p:cNvPr id="5" name="Groeperen 4"/>
          <p:cNvGrpSpPr/>
          <p:nvPr userDrawn="1"/>
        </p:nvGrpSpPr>
        <p:grpSpPr>
          <a:xfrm>
            <a:off x="7515379" y="2094139"/>
            <a:ext cx="5151807" cy="4096246"/>
            <a:chOff x="7228982" y="4544296"/>
            <a:chExt cx="2006771" cy="1595601"/>
          </a:xfrm>
          <a:solidFill>
            <a:schemeClr val="lt1">
              <a:alpha val="40000"/>
            </a:schemeClr>
          </a:solidFill>
        </p:grpSpPr>
        <p:sp>
          <p:nvSpPr>
            <p:cNvPr id="6" name="Ovaal 5"/>
            <p:cNvSpPr/>
            <p:nvPr userDrawn="1"/>
          </p:nvSpPr>
          <p:spPr>
            <a:xfrm>
              <a:off x="8045191" y="4544296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  <p:sp>
          <p:nvSpPr>
            <p:cNvPr id="7" name="Ovaal 6"/>
            <p:cNvSpPr/>
            <p:nvPr userDrawn="1"/>
          </p:nvSpPr>
          <p:spPr>
            <a:xfrm>
              <a:off x="8045191" y="5360506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  <p:sp>
          <p:nvSpPr>
            <p:cNvPr id="8" name="Ovaal 7"/>
            <p:cNvSpPr/>
            <p:nvPr userDrawn="1"/>
          </p:nvSpPr>
          <p:spPr>
            <a:xfrm>
              <a:off x="7228982" y="5360506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  <p:sp>
          <p:nvSpPr>
            <p:cNvPr id="9" name="Ovaal 8"/>
            <p:cNvSpPr/>
            <p:nvPr userDrawn="1"/>
          </p:nvSpPr>
          <p:spPr>
            <a:xfrm>
              <a:off x="8867537" y="5360506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  <p:sp>
          <p:nvSpPr>
            <p:cNvPr id="10" name="Ovaal 9"/>
            <p:cNvSpPr/>
            <p:nvPr userDrawn="1"/>
          </p:nvSpPr>
          <p:spPr>
            <a:xfrm>
              <a:off x="8456362" y="4955468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  <p:sp>
          <p:nvSpPr>
            <p:cNvPr id="11" name="Ovaal 10"/>
            <p:cNvSpPr/>
            <p:nvPr userDrawn="1"/>
          </p:nvSpPr>
          <p:spPr>
            <a:xfrm>
              <a:off x="7634020" y="4955468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  <p:sp>
          <p:nvSpPr>
            <p:cNvPr id="12" name="Ovaal 11"/>
            <p:cNvSpPr/>
            <p:nvPr userDrawn="1"/>
          </p:nvSpPr>
          <p:spPr>
            <a:xfrm>
              <a:off x="8456362" y="5771681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  <p:sp>
          <p:nvSpPr>
            <p:cNvPr id="13" name="Ovaal 12"/>
            <p:cNvSpPr/>
            <p:nvPr userDrawn="1"/>
          </p:nvSpPr>
          <p:spPr>
            <a:xfrm>
              <a:off x="7634020" y="5771681"/>
              <a:ext cx="368216" cy="368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mtClean="0"/>
                <a:t> </a:t>
              </a:r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rgbClr val="1A365D"/>
          </a:solidFill>
          <a:latin typeface="Calibri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Palliatieve zorg: jouw zorg?!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Palliatief team WZA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966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Conclusie </a:t>
            </a:r>
            <a:r>
              <a:rPr lang="nl-NL" dirty="0" smtClean="0"/>
              <a:t>1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Het </a:t>
            </a:r>
            <a:r>
              <a:rPr lang="nl-NL" dirty="0"/>
              <a:t>is voor een patiënt zinvol om te weten dat er aandacht is voor zijn naasten na zijn of haar overlijden</a:t>
            </a:r>
            <a:r>
              <a:rPr lang="nl-NL" dirty="0" smtClean="0"/>
              <a:t>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Conclusie 2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i="1" dirty="0"/>
              <a:t>H</a:t>
            </a:r>
            <a:r>
              <a:rPr lang="nl-NL" i="1" dirty="0" smtClean="0"/>
              <a:t>andboek </a:t>
            </a:r>
            <a:r>
              <a:rPr lang="nl-NL" i="1" dirty="0"/>
              <a:t>van Palliatieve zorg </a:t>
            </a:r>
            <a:r>
              <a:rPr lang="nl-NL" i="1" dirty="0" smtClean="0"/>
              <a:t>(IKN): </a:t>
            </a:r>
          </a:p>
          <a:p>
            <a:r>
              <a:rPr lang="nl-NL" dirty="0" smtClean="0"/>
              <a:t>‘Palliatieve </a:t>
            </a:r>
            <a:r>
              <a:rPr lang="nl-NL" dirty="0"/>
              <a:t>zorg </a:t>
            </a:r>
            <a:r>
              <a:rPr lang="nl-NL" dirty="0" smtClean="0"/>
              <a:t>is meer dan </a:t>
            </a:r>
            <a:r>
              <a:rPr lang="nl-NL" dirty="0"/>
              <a:t>goede zorg aan patiënt en naasten tijdens ziekte en sterven</a:t>
            </a:r>
            <a:r>
              <a:rPr lang="nl-NL" dirty="0" smtClean="0"/>
              <a:t>.’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Take home </a:t>
            </a:r>
            <a:r>
              <a:rPr lang="nl-NL" dirty="0" err="1" smtClean="0"/>
              <a:t>message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Aandacht voor verlies en rouw is belangrijk in elk stadium van het </a:t>
            </a:r>
            <a:r>
              <a:rPr lang="nl-NL" smtClean="0"/>
              <a:t>palliatieve zorgtraject.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Verlies- en rouw als onderdeel van het palliatieve zorgtraject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nl-NL" smtClean="0"/>
          </a:p>
          <a:p>
            <a:endParaRPr lang="nl-NL" smtClean="0"/>
          </a:p>
          <a:p>
            <a:r>
              <a:rPr lang="nl-NL" smtClean="0"/>
              <a:t>Wil Dolsma en Thea Timmer, </a:t>
            </a:r>
          </a:p>
          <a:p>
            <a:r>
              <a:rPr lang="nl-NL" smtClean="0"/>
              <a:t>18 mei 2017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23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Vraag aan patiënt: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Wat vindt u belangrijk voor uw naasten als u er straks niet meer bent?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23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1A365D"/>
              </a:buClr>
              <a:buSzPct val="100000"/>
              <a:buFont typeface="Arial"/>
              <a:buChar char="•"/>
            </a:pPr>
            <a:r>
              <a:rPr lang="nl-NL" dirty="0" smtClean="0"/>
              <a:t>Aandacht voor verlies en rouw</a:t>
            </a:r>
          </a:p>
          <a:p>
            <a:pPr marL="457200" indent="-457200">
              <a:buClr>
                <a:srgbClr val="1A365D"/>
              </a:buClr>
              <a:buSzPct val="100000"/>
              <a:buFont typeface="Arial"/>
              <a:buChar char="•"/>
            </a:pPr>
            <a:r>
              <a:rPr lang="nl-NL" dirty="0" smtClean="0"/>
              <a:t>Wat gebeurt er bij rouw?</a:t>
            </a:r>
          </a:p>
          <a:p>
            <a:pPr marL="457200" indent="-457200">
              <a:buClr>
                <a:srgbClr val="1A365D"/>
              </a:buClr>
              <a:buSzPct val="100000"/>
              <a:buFont typeface="Arial"/>
              <a:buChar char="•"/>
            </a:pPr>
            <a:r>
              <a:rPr lang="nl-NL" dirty="0" smtClean="0"/>
              <a:t>Behoeften nabestaanden?</a:t>
            </a:r>
          </a:p>
          <a:p>
            <a:pPr marL="457200" indent="-457200">
              <a:buClr>
                <a:srgbClr val="1A365D"/>
              </a:buClr>
              <a:buSzPct val="100000"/>
              <a:buFont typeface="Arial"/>
              <a:buChar char="•"/>
            </a:pPr>
            <a:r>
              <a:rPr lang="nl-NL" dirty="0" smtClean="0"/>
              <a:t>Plannen</a:t>
            </a:r>
          </a:p>
          <a:p>
            <a:pPr marL="943200" lvl="2" indent="-457200">
              <a:buFont typeface="Arial"/>
              <a:buChar char="•"/>
            </a:pPr>
            <a:r>
              <a:rPr lang="nl-NL" sz="2600" i="0" dirty="0" smtClean="0"/>
              <a:t>Aandacht voor nabestaanden</a:t>
            </a:r>
          </a:p>
          <a:p>
            <a:pPr marL="943200" lvl="2" indent="-457200">
              <a:buFont typeface="Arial"/>
              <a:buChar char="•"/>
            </a:pPr>
            <a:r>
              <a:rPr lang="nl-NL" sz="2600" i="0" dirty="0" smtClean="0"/>
              <a:t>Aandacht voor professionals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23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Aandacht voor verlies en </a:t>
            </a:r>
            <a:r>
              <a:rPr lang="nl-NL" dirty="0" smtClean="0"/>
              <a:t>rouw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1A365D"/>
              </a:buClr>
              <a:buSzPct val="100000"/>
              <a:buFont typeface="Arial"/>
              <a:buChar char="•"/>
            </a:pPr>
            <a:r>
              <a:rPr lang="nl-NL" dirty="0" smtClean="0"/>
              <a:t>Al </a:t>
            </a:r>
            <a:r>
              <a:rPr lang="nl-NL" dirty="0"/>
              <a:t>in een vroeg </a:t>
            </a:r>
            <a:r>
              <a:rPr lang="nl-NL" dirty="0" smtClean="0"/>
              <a:t>stadium</a:t>
            </a:r>
          </a:p>
          <a:p>
            <a:pPr marL="457200" indent="-457200">
              <a:buClr>
                <a:srgbClr val="1A365D"/>
              </a:buClr>
              <a:buSzPct val="100000"/>
              <a:buFont typeface="Arial"/>
              <a:buChar char="•"/>
            </a:pPr>
            <a:r>
              <a:rPr lang="nl-NL" dirty="0" smtClean="0"/>
              <a:t>Mogelijkheid </a:t>
            </a:r>
            <a:r>
              <a:rPr lang="nl-NL" dirty="0"/>
              <a:t>voor patiënt en naasten hun verhaal te </a:t>
            </a:r>
            <a:r>
              <a:rPr lang="nl-NL" dirty="0" smtClean="0"/>
              <a:t>vertellen</a:t>
            </a:r>
          </a:p>
          <a:p>
            <a:pPr marL="457200" indent="-457200">
              <a:buClr>
                <a:srgbClr val="1A365D"/>
              </a:buClr>
              <a:buSzPct val="100000"/>
              <a:buFont typeface="Arial"/>
              <a:buChar char="•"/>
            </a:pPr>
            <a:r>
              <a:rPr lang="nl-NL" dirty="0" smtClean="0"/>
              <a:t>Signalering</a:t>
            </a:r>
            <a:r>
              <a:rPr lang="nl-NL" dirty="0"/>
              <a:t>: verhaal zegt iets over de betekenis van het </a:t>
            </a:r>
            <a:r>
              <a:rPr lang="nl-NL" dirty="0" smtClean="0"/>
              <a:t>verlies</a:t>
            </a:r>
          </a:p>
          <a:p>
            <a:pPr marL="457200" indent="-457200">
              <a:buClr>
                <a:srgbClr val="1A365D"/>
              </a:buClr>
              <a:buSzPct val="100000"/>
              <a:buFont typeface="Arial"/>
              <a:buChar char="•"/>
            </a:pPr>
            <a:r>
              <a:rPr lang="nl-NL" dirty="0" smtClean="0"/>
              <a:t>Het </a:t>
            </a:r>
            <a:r>
              <a:rPr lang="nl-NL" dirty="0"/>
              <a:t>rouwproces is per persoon verschillend</a:t>
            </a:r>
          </a:p>
        </p:txBody>
      </p:sp>
    </p:spTree>
    <p:extLst>
      <p:ext uri="{BB962C8B-B14F-4D97-AF65-F5344CB8AC3E}">
        <p14:creationId xmlns:p14="http://schemas.microsoft.com/office/powerpoint/2010/main" val="9723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Wat gebeurt er eigenlijk na een verlies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1A365D"/>
              </a:buClr>
              <a:buSzPct val="100000"/>
              <a:buFont typeface="Arial"/>
              <a:buChar char="•"/>
            </a:pPr>
            <a:r>
              <a:rPr lang="nl-NL" dirty="0" smtClean="0"/>
              <a:t>Feiten</a:t>
            </a:r>
          </a:p>
          <a:p>
            <a:pPr marL="457200" indent="-457200">
              <a:buClr>
                <a:srgbClr val="1A365D"/>
              </a:buClr>
              <a:buSzPct val="100000"/>
              <a:buFont typeface="Arial"/>
              <a:buChar char="•"/>
            </a:pPr>
            <a:r>
              <a:rPr lang="nl-NL" dirty="0" smtClean="0"/>
              <a:t>Emoties</a:t>
            </a:r>
          </a:p>
          <a:p>
            <a:pPr marL="457200" indent="-457200">
              <a:buClr>
                <a:srgbClr val="1A365D"/>
              </a:buClr>
              <a:buSzPct val="100000"/>
              <a:buFont typeface="Arial"/>
              <a:buChar char="•"/>
            </a:pPr>
            <a:r>
              <a:rPr lang="nl-NL" dirty="0" smtClean="0"/>
              <a:t>Gedrag </a:t>
            </a:r>
          </a:p>
          <a:p>
            <a:pPr marL="457200" indent="-457200">
              <a:buClr>
                <a:srgbClr val="1A365D"/>
              </a:buClr>
              <a:buSzPct val="100000"/>
              <a:buFont typeface="Arial"/>
              <a:buChar char="•"/>
            </a:pPr>
            <a:r>
              <a:rPr lang="nl-NL" dirty="0" smtClean="0"/>
              <a:t>Zingeving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23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Behoeften van </a:t>
            </a:r>
            <a:r>
              <a:rPr lang="nl-NL" dirty="0" smtClean="0"/>
              <a:t>nabestaanden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1A365D"/>
              </a:buClr>
              <a:buSzPct val="100000"/>
            </a:pPr>
            <a:r>
              <a:rPr lang="nl-NL" dirty="0" smtClean="0"/>
              <a:t>NIVEA</a:t>
            </a:r>
            <a:r>
              <a:rPr lang="nl-NL" dirty="0"/>
              <a:t>: niet invullen voor een </a:t>
            </a:r>
            <a:r>
              <a:rPr lang="nl-NL" dirty="0" smtClean="0"/>
              <a:t>ander</a:t>
            </a:r>
          </a:p>
          <a:p>
            <a:pPr marL="457200" indent="-457200">
              <a:buClr>
                <a:srgbClr val="1A365D"/>
              </a:buClr>
              <a:buSzPct val="100000"/>
            </a:pPr>
            <a:endParaRPr lang="nl-NL" dirty="0" smtClean="0"/>
          </a:p>
          <a:p>
            <a:pPr marL="709200" lvl="1" indent="-457200">
              <a:buClr>
                <a:srgbClr val="1A365D"/>
              </a:buClr>
              <a:buSzPct val="100000"/>
            </a:pPr>
            <a:r>
              <a:rPr lang="nl-NL" sz="3200" dirty="0" smtClean="0"/>
              <a:t>Aandacht </a:t>
            </a:r>
          </a:p>
          <a:p>
            <a:pPr marL="709200" lvl="1" indent="-457200">
              <a:buClr>
                <a:srgbClr val="1A365D"/>
              </a:buClr>
              <a:buSzPct val="100000"/>
            </a:pPr>
            <a:r>
              <a:rPr lang="nl-NL" sz="3200" dirty="0" smtClean="0"/>
              <a:t>Betrokkenheid </a:t>
            </a:r>
          </a:p>
          <a:p>
            <a:pPr marL="709200" lvl="1" indent="-457200">
              <a:buClr>
                <a:srgbClr val="1A365D"/>
              </a:buClr>
              <a:buSzPct val="100000"/>
            </a:pPr>
            <a:r>
              <a:rPr lang="nl-NL" sz="3200" dirty="0" smtClean="0"/>
              <a:t>Respect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9723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Plan aandacht voor nabestaanden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dirty="0" smtClean="0"/>
              <a:t>Komend jaar:</a:t>
            </a:r>
          </a:p>
          <a:p>
            <a:pPr>
              <a:buNone/>
            </a:pPr>
            <a:endParaRPr lang="nl-NL" dirty="0" smtClean="0"/>
          </a:p>
          <a:p>
            <a:pPr marL="457200" indent="-457200">
              <a:buClr>
                <a:srgbClr val="1A365D"/>
              </a:buClr>
              <a:buSzPct val="100000"/>
            </a:pPr>
            <a:r>
              <a:rPr lang="nl-NL" dirty="0" smtClean="0"/>
              <a:t>Bestaande checklist behoeften nabestaanden bekijken</a:t>
            </a:r>
          </a:p>
          <a:p>
            <a:pPr marL="457200" indent="-457200">
              <a:buClr>
                <a:srgbClr val="1A365D"/>
              </a:buClr>
              <a:buSzPct val="100000"/>
            </a:pPr>
            <a:r>
              <a:rPr lang="nl-NL" dirty="0" smtClean="0"/>
              <a:t>Gesprek voor overlijden met patiënt en naasten</a:t>
            </a:r>
          </a:p>
          <a:p>
            <a:pPr marL="457200" indent="-457200">
              <a:buClr>
                <a:srgbClr val="1A365D"/>
              </a:buClr>
              <a:buSzPct val="100000"/>
            </a:pPr>
            <a:r>
              <a:rPr lang="nl-NL" dirty="0" smtClean="0"/>
              <a:t>Plan voor nazorg aan nabestaanden</a:t>
            </a:r>
          </a:p>
          <a:p>
            <a:pPr marL="457200" indent="-457200">
              <a:buClr>
                <a:srgbClr val="1A365D"/>
              </a:buClr>
              <a:buSzPct val="100000"/>
            </a:pPr>
            <a:endParaRPr lang="nl-NL" dirty="0" smtClean="0"/>
          </a:p>
          <a:p>
            <a:pPr marL="709200" lvl="1" indent="-457200">
              <a:buClr>
                <a:srgbClr val="1A365D"/>
              </a:buClr>
              <a:buSzPct val="100000"/>
            </a:pPr>
            <a:r>
              <a:rPr lang="nl-NL" sz="2800" dirty="0" smtClean="0"/>
              <a:t>Bereikbaar zijn, indien nodig (</a:t>
            </a:r>
            <a:r>
              <a:rPr lang="nl-NL" sz="2800" dirty="0" err="1" smtClean="0"/>
              <a:t>verliesenrouw@wza.nl</a:t>
            </a:r>
            <a:r>
              <a:rPr lang="nl-NL" sz="2800" dirty="0" smtClean="0"/>
              <a:t>)</a:t>
            </a:r>
            <a:br>
              <a:rPr lang="nl-NL" sz="2800" dirty="0" smtClean="0"/>
            </a:b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23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Plan aandacht </a:t>
            </a:r>
            <a:r>
              <a:rPr lang="nl-NL" dirty="0"/>
              <a:t>voor </a:t>
            </a:r>
            <a:r>
              <a:rPr lang="nl-NL" dirty="0" smtClean="0"/>
              <a:t>professionals</a:t>
            </a:r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Komend jaar:</a:t>
            </a:r>
          </a:p>
          <a:p>
            <a:pPr>
              <a:buNone/>
            </a:pPr>
            <a:endParaRPr lang="nl-NL" dirty="0" smtClean="0"/>
          </a:p>
          <a:p>
            <a:pPr marL="457200" indent="-457200">
              <a:buClr>
                <a:srgbClr val="1A365D"/>
              </a:buClr>
              <a:buSzPct val="100000"/>
            </a:pPr>
            <a:r>
              <a:rPr lang="nl-NL" dirty="0" smtClean="0"/>
              <a:t>Voorlichting </a:t>
            </a:r>
            <a:r>
              <a:rPr lang="nl-NL" dirty="0"/>
              <a:t>over inzichten van verlies- en rouwprocessen aan </a:t>
            </a:r>
            <a:r>
              <a:rPr lang="nl-NL" dirty="0" smtClean="0"/>
              <a:t>zorgverleners</a:t>
            </a:r>
            <a:br>
              <a:rPr lang="nl-NL" dirty="0" smtClean="0"/>
            </a:br>
            <a:endParaRPr lang="nl-NL" sz="1400" dirty="0"/>
          </a:p>
          <a:p>
            <a:pPr marL="709200" lvl="1" indent="-457200">
              <a:buClr>
                <a:srgbClr val="1A365D"/>
              </a:buClr>
              <a:buSzPct val="100000"/>
            </a:pPr>
            <a:r>
              <a:rPr lang="nl-NL" sz="2800" dirty="0" smtClean="0"/>
              <a:t>Voorheen</a:t>
            </a:r>
            <a:r>
              <a:rPr lang="nl-NL" sz="2800" dirty="0"/>
              <a:t>:	</a:t>
            </a:r>
            <a:r>
              <a:rPr lang="nl-NL" sz="2800" dirty="0" err="1"/>
              <a:t>Kübler</a:t>
            </a:r>
            <a:r>
              <a:rPr lang="nl-NL" sz="2800" dirty="0"/>
              <a:t>-Ross; Worden: Fasen en </a:t>
            </a:r>
            <a:r>
              <a:rPr lang="nl-NL" sz="2800" dirty="0" smtClean="0"/>
              <a:t>taken</a:t>
            </a:r>
          </a:p>
          <a:p>
            <a:pPr marL="709200" lvl="1" indent="-457200">
              <a:buClr>
                <a:srgbClr val="1A365D"/>
              </a:buClr>
              <a:buSzPct val="100000"/>
            </a:pPr>
            <a:r>
              <a:rPr lang="nl-NL" sz="2800" dirty="0" smtClean="0"/>
              <a:t>Nu</a:t>
            </a:r>
            <a:r>
              <a:rPr lang="nl-NL" sz="2800" dirty="0"/>
              <a:t>: 		</a:t>
            </a:r>
            <a:r>
              <a:rPr lang="nl-NL" sz="2800" dirty="0" err="1" smtClean="0"/>
              <a:t>Stroebe</a:t>
            </a:r>
            <a:r>
              <a:rPr lang="nl-NL" sz="2800" dirty="0"/>
              <a:t>/Schut; Maes: Duaal proces</a:t>
            </a:r>
          </a:p>
        </p:txBody>
      </p:sp>
    </p:spTree>
    <p:extLst>
      <p:ext uri="{BB962C8B-B14F-4D97-AF65-F5344CB8AC3E}">
        <p14:creationId xmlns:p14="http://schemas.microsoft.com/office/powerpoint/2010/main" val="354585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uisstijl WZA_ALG Breedbeeld.pptx" id="{192C2B6C-F8AF-485C-B7A9-E71EADF0624F}" vid="{9E09A42C-3C9C-4638-82E8-06D3C2B4F423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8CFB569E81CF4E838F68A78F03B113" ma:contentTypeVersion="0" ma:contentTypeDescription="Een nieuw document maken." ma:contentTypeScope="" ma:versionID="1768621f323db60663806f108e3b2bf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17e5968c79d9fe2fc9f8835eee23f5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F997F9-D78F-44BB-B3B8-4B604137306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987CED-3955-4F9C-928B-B4FC11BA1E02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499E828-1884-4CF8-BE93-C07971121B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Huisstijl WZA_ALG Breedbeeld</Template>
  <TotalTime>1452</TotalTime>
  <Words>257</Words>
  <Application>Microsoft Office PowerPoint</Application>
  <PresentationFormat>Breedbeeld</PresentationFormat>
  <Paragraphs>65</Paragraphs>
  <Slides>12</Slides>
  <Notes>12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Courier New</vt:lpstr>
      <vt:lpstr>Office-thema</vt:lpstr>
      <vt:lpstr>Palliatieve zorg: jouw zorg?!</vt:lpstr>
      <vt:lpstr>Verlies- en rouw als onderdeel van het palliatieve zorgtraject</vt:lpstr>
      <vt:lpstr>Vraag aan patiënt: </vt:lpstr>
      <vt:lpstr>Inhoud</vt:lpstr>
      <vt:lpstr>Aandacht voor verlies en rouw </vt:lpstr>
      <vt:lpstr>Wat gebeurt er eigenlijk na een verlies?</vt:lpstr>
      <vt:lpstr>Behoeften van nabestaanden</vt:lpstr>
      <vt:lpstr>Plan aandacht voor nabestaanden</vt:lpstr>
      <vt:lpstr>Plan aandacht voor professionals</vt:lpstr>
      <vt:lpstr>Conclusie 1 </vt:lpstr>
      <vt:lpstr>Conclusie 2</vt:lpstr>
      <vt:lpstr>Take home message</vt:lpstr>
    </vt:vector>
  </TitlesOfParts>
  <Company>Wilhelmina Ziekenhuis Assen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Palliatieve zorg: jouw zorg?!</dc:title>
  <dc:creator>Wil Dolsma en Thea Timmer</dc:creator>
  <cp:lastModifiedBy>Bos Mirjam</cp:lastModifiedBy>
  <cp:revision>70</cp:revision>
  <cp:lastPrinted>2017-05-08T09:07:47Z</cp:lastPrinted>
  <dcterms:created xsi:type="dcterms:W3CDTF">2017-05-02T07:14:37Z</dcterms:created>
  <dcterms:modified xsi:type="dcterms:W3CDTF">2017-05-24T07:52:32Z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0x010100888CFB569E81CF4E838F68A78F03B113</vt:lpwstr>
  </property>
</Properties>
</file>