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65" r:id="rId19"/>
    <p:sldId id="266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/>
    <p:restoredTop sz="94722"/>
  </p:normalViewPr>
  <p:slideViewPr>
    <p:cSldViewPr snapToGrid="0" snapToObjects="1">
      <p:cViewPr varScale="1">
        <p:scale>
          <a:sx n="15" d="100"/>
          <a:sy n="15" d="100"/>
        </p:scale>
        <p:origin x="117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over…"/>
          <p:cNvSpPr txBox="1">
            <a:spLocks noGrp="1"/>
          </p:cNvSpPr>
          <p:nvPr>
            <p:ph type="body" sz="half" idx="21"/>
          </p:nvPr>
        </p:nvSpPr>
        <p:spPr>
          <a:xfrm>
            <a:off x="1364866" y="2538610"/>
            <a:ext cx="21971004" cy="4226257"/>
          </a:xfrm>
          <a:prstGeom prst="rect">
            <a:avLst/>
          </a:prstGeom>
        </p:spPr>
        <p:txBody>
          <a:bodyPr/>
          <a:lstStyle/>
          <a:p>
            <a:pPr defTabSz="2438338">
              <a:lnSpc>
                <a:spcPts val="9900"/>
              </a:lnSpc>
              <a:defRPr sz="11000" b="0" spc="-22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t>Titel over</a:t>
            </a:r>
          </a:p>
          <a:p>
            <a:pPr defTabSz="2438338">
              <a:lnSpc>
                <a:spcPts val="9900"/>
              </a:lnSpc>
              <a:defRPr sz="11000" b="0" spc="-22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t>maximaal</a:t>
            </a:r>
          </a:p>
          <a:p>
            <a:pPr defTabSz="2438338">
              <a:lnSpc>
                <a:spcPts val="9900"/>
              </a:lnSpc>
              <a:defRPr sz="11000" b="0" i="1" spc="-22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t>drie regels</a:t>
            </a:r>
          </a:p>
        </p:txBody>
      </p:sp>
      <p:sp>
        <p:nvSpPr>
          <p:cNvPr id="13" name="Auteur en datum"/>
          <p:cNvSpPr txBox="1">
            <a:spLocks noGrp="1"/>
          </p:cNvSpPr>
          <p:nvPr>
            <p:ph type="body" sz="quarter" idx="22"/>
          </p:nvPr>
        </p:nvSpPr>
        <p:spPr>
          <a:xfrm>
            <a:off x="1397000" y="1185333"/>
            <a:ext cx="15131522" cy="605017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80000"/>
              </a:lnSpc>
              <a:defRPr sz="3200" b="0" spc="-64"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r>
              <a:t>Auteur en datum</a:t>
            </a:r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"/>
            <a:ext cx="24384000" cy="1371464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11000" spc="-220">
                <a:solidFill>
                  <a:srgbClr val="FFFFFF"/>
                </a:solidFill>
              </a:defRPr>
            </a:lvl1pPr>
          </a:lstStyle>
          <a:p>
            <a:r>
              <a:t>Sectietitel</a:t>
            </a:r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46291"/>
            <a:ext cx="456234" cy="520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4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04133"/>
            <a:ext cx="15131522" cy="605017"/>
          </a:xfrm>
          <a:prstGeom prst="rect">
            <a:avLst/>
          </a:prstGeom>
        </p:spPr>
        <p:txBody>
          <a:bodyPr/>
          <a:lstStyle>
            <a:lvl1pPr algn="r" defTabSz="2438338">
              <a:lnSpc>
                <a:spcPct val="80000"/>
              </a:lnSpc>
              <a:defRPr sz="3200" b="0" spc="-64">
                <a:solidFill>
                  <a:srgbClr val="FFFFFF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r>
              <a:t>Titel presentatie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op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384300" y="3756776"/>
            <a:ext cx="21971000" cy="6477086"/>
          </a:xfrm>
          <a:prstGeom prst="rect">
            <a:avLst/>
          </a:prstGeom>
        </p:spPr>
        <p:txBody>
          <a:bodyPr/>
          <a:lstStyle>
            <a:lvl1pPr marL="609600" indent="-609600" defTabSz="2438338">
              <a:lnSpc>
                <a:spcPts val="4300"/>
              </a:lnSpc>
              <a:spcBef>
                <a:spcPts val="4500"/>
              </a:spcBef>
              <a:buSzPct val="123000"/>
              <a:buChar char="•"/>
              <a:defRPr sz="3000" b="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1219200" indent="-609600" defTabSz="2438338">
              <a:lnSpc>
                <a:spcPts val="4300"/>
              </a:lnSpc>
              <a:spcBef>
                <a:spcPts val="4500"/>
              </a:spcBef>
              <a:buSzPct val="123000"/>
              <a:buChar char="•"/>
              <a:defRPr sz="3000" b="0"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1828800" indent="-609600" defTabSz="2438338">
              <a:lnSpc>
                <a:spcPts val="4300"/>
              </a:lnSpc>
              <a:spcBef>
                <a:spcPts val="4500"/>
              </a:spcBef>
              <a:buSzPct val="123000"/>
              <a:buChar char="•"/>
              <a:defRPr sz="3000" b="0"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2438400" indent="-609600" defTabSz="2438338">
              <a:lnSpc>
                <a:spcPts val="4300"/>
              </a:lnSpc>
              <a:spcBef>
                <a:spcPts val="4500"/>
              </a:spcBef>
              <a:buSzPct val="123000"/>
              <a:buChar char="•"/>
              <a:defRPr sz="3000" b="0"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3048000" indent="-609600" defTabSz="2438338">
              <a:lnSpc>
                <a:spcPts val="4300"/>
              </a:lnSpc>
              <a:spcBef>
                <a:spcPts val="4500"/>
              </a:spcBef>
              <a:buSzPct val="123000"/>
              <a:buChar char="•"/>
              <a:defRPr sz="3000" b="0"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52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8356"/>
            <a:ext cx="4962132" cy="217764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04133"/>
            <a:ext cx="15131522" cy="605017"/>
          </a:xfrm>
          <a:prstGeom prst="rect">
            <a:avLst/>
          </a:prstGeom>
        </p:spPr>
        <p:txBody>
          <a:bodyPr/>
          <a:lstStyle>
            <a:lvl1pPr algn="r" defTabSz="2438338">
              <a:lnSpc>
                <a:spcPct val="80000"/>
              </a:lnSpc>
              <a:defRPr sz="3200" b="0" spc="-64">
                <a:solidFill>
                  <a:srgbClr val="E83942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r>
              <a:t>Titel presentatie</a:t>
            </a:r>
          </a:p>
        </p:txBody>
      </p:sp>
      <p:sp>
        <p:nvSpPr>
          <p:cNvPr id="5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46291"/>
            <a:ext cx="456234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5" name="Hoofdstuk titel"/>
          <p:cNvSpPr txBox="1">
            <a:spLocks noGrp="1"/>
          </p:cNvSpPr>
          <p:nvPr>
            <p:ph type="body" sz="quarter" idx="22"/>
          </p:nvPr>
        </p:nvSpPr>
        <p:spPr>
          <a:xfrm>
            <a:off x="1397000" y="1185333"/>
            <a:ext cx="21971000" cy="605017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80000"/>
              </a:lnSpc>
              <a:defRPr sz="3200" b="0" spc="-64"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r>
              <a:t>Hoofdstuk titel</a:t>
            </a:r>
          </a:p>
        </p:txBody>
      </p:sp>
      <p:sp>
        <p:nvSpPr>
          <p:cNvPr id="56" name="Titel kort"/>
          <p:cNvSpPr txBox="1">
            <a:spLocks noGrp="1"/>
          </p:cNvSpPr>
          <p:nvPr>
            <p:ph type="body" sz="quarter" idx="23"/>
          </p:nvPr>
        </p:nvSpPr>
        <p:spPr>
          <a:xfrm>
            <a:off x="1384300" y="1968499"/>
            <a:ext cx="21971002" cy="1092201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2438338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r>
              <a:t>Titel kort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ge kop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384300" y="4582276"/>
            <a:ext cx="21971000" cy="6477086"/>
          </a:xfrm>
          <a:prstGeom prst="rect">
            <a:avLst/>
          </a:prstGeom>
        </p:spPr>
        <p:txBody>
          <a:bodyPr/>
          <a:lstStyle>
            <a:lvl1pPr marL="609600" indent="-609600" defTabSz="2438338">
              <a:lnSpc>
                <a:spcPts val="4300"/>
              </a:lnSpc>
              <a:spcBef>
                <a:spcPts val="4500"/>
              </a:spcBef>
              <a:buSzPct val="123000"/>
              <a:buChar char="•"/>
              <a:defRPr sz="3000" b="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1219200" indent="-609600" defTabSz="2438338">
              <a:lnSpc>
                <a:spcPts val="4300"/>
              </a:lnSpc>
              <a:spcBef>
                <a:spcPts val="4500"/>
              </a:spcBef>
              <a:buSzPct val="123000"/>
              <a:buChar char="•"/>
              <a:defRPr sz="3000" b="0"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1828800" indent="-609600" defTabSz="2438338">
              <a:lnSpc>
                <a:spcPts val="4300"/>
              </a:lnSpc>
              <a:spcBef>
                <a:spcPts val="4500"/>
              </a:spcBef>
              <a:buSzPct val="123000"/>
              <a:buChar char="•"/>
              <a:defRPr sz="3000" b="0"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2438400" indent="-609600" defTabSz="2438338">
              <a:lnSpc>
                <a:spcPts val="4300"/>
              </a:lnSpc>
              <a:spcBef>
                <a:spcPts val="4500"/>
              </a:spcBef>
              <a:buSzPct val="123000"/>
              <a:buChar char="•"/>
              <a:defRPr sz="3000" b="0"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3048000" indent="-609600" defTabSz="2438338">
              <a:lnSpc>
                <a:spcPts val="4300"/>
              </a:lnSpc>
              <a:spcBef>
                <a:spcPts val="4500"/>
              </a:spcBef>
              <a:buSzPct val="123000"/>
              <a:buChar char="•"/>
              <a:defRPr sz="3000" b="0"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4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8356"/>
            <a:ext cx="4962132" cy="217764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04133"/>
            <a:ext cx="15131522" cy="605018"/>
          </a:xfrm>
          <a:prstGeom prst="rect">
            <a:avLst/>
          </a:prstGeom>
        </p:spPr>
        <p:txBody>
          <a:bodyPr/>
          <a:lstStyle>
            <a:lvl1pPr algn="r" defTabSz="2438338">
              <a:lnSpc>
                <a:spcPct val="80000"/>
              </a:lnSpc>
              <a:defRPr sz="3200" b="0" spc="-64">
                <a:solidFill>
                  <a:srgbClr val="E83942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r>
              <a:t>Titel presentatie</a:t>
            </a:r>
          </a:p>
        </p:txBody>
      </p:sp>
      <p:sp>
        <p:nvSpPr>
          <p:cNvPr id="6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1" y="11946291"/>
            <a:ext cx="456234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7" name="Hoofdstuk titel"/>
          <p:cNvSpPr txBox="1">
            <a:spLocks noGrp="1"/>
          </p:cNvSpPr>
          <p:nvPr>
            <p:ph type="body" sz="quarter" idx="22"/>
          </p:nvPr>
        </p:nvSpPr>
        <p:spPr>
          <a:xfrm>
            <a:off x="1397000" y="1185333"/>
            <a:ext cx="15131522" cy="605017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80000"/>
              </a:lnSpc>
              <a:defRPr sz="3200" b="0" spc="-64"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r>
              <a:t>Hoofdstuk titel</a:t>
            </a:r>
          </a:p>
        </p:txBody>
      </p:sp>
      <p:sp>
        <p:nvSpPr>
          <p:cNvPr id="68" name="Lange titel…"/>
          <p:cNvSpPr txBox="1">
            <a:spLocks noGrp="1"/>
          </p:cNvSpPr>
          <p:nvPr>
            <p:ph type="body" sz="quarter" idx="23"/>
          </p:nvPr>
        </p:nvSpPr>
        <p:spPr>
          <a:xfrm>
            <a:off x="1308100" y="1968500"/>
            <a:ext cx="21971002" cy="20828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defTabSz="2438338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t>Lange titel </a:t>
            </a:r>
          </a:p>
          <a:p>
            <a:pPr defTabSz="2438338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t>over twee regels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Middel 2@2x.png"/>
          <p:cNvSpPr>
            <a:spLocks noGrp="1"/>
          </p:cNvSpPr>
          <p:nvPr>
            <p:ph type="pic" idx="21"/>
          </p:nvPr>
        </p:nvSpPr>
        <p:spPr>
          <a:xfrm>
            <a:off x="0" y="-10629"/>
            <a:ext cx="24397810" cy="137372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90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8356"/>
            <a:ext cx="4962132" cy="2177644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el presentatie"/>
          <p:cNvSpPr txBox="1">
            <a:spLocks noGrp="1"/>
          </p:cNvSpPr>
          <p:nvPr>
            <p:ph type="body" sz="quarter" idx="22"/>
          </p:nvPr>
        </p:nvSpPr>
        <p:spPr>
          <a:xfrm>
            <a:off x="6825059" y="11904133"/>
            <a:ext cx="15131522" cy="605017"/>
          </a:xfrm>
          <a:prstGeom prst="rect">
            <a:avLst/>
          </a:prstGeom>
        </p:spPr>
        <p:txBody>
          <a:bodyPr/>
          <a:lstStyle>
            <a:lvl1pPr algn="r" defTabSz="2438338">
              <a:lnSpc>
                <a:spcPct val="80000"/>
              </a:lnSpc>
              <a:defRPr sz="3200" b="0" spc="-64">
                <a:solidFill>
                  <a:srgbClr val="E83942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r>
              <a:t>Titel presentatie</a:t>
            </a:r>
          </a:p>
        </p:txBody>
      </p:sp>
      <p:sp>
        <p:nvSpPr>
          <p:cNvPr id="9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46291"/>
            <a:ext cx="456234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32110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78"/>
            <a:ext cx="24384001" cy="13714644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04133"/>
            <a:ext cx="15131522" cy="605017"/>
          </a:xfrm>
          <a:prstGeom prst="rect">
            <a:avLst/>
          </a:prstGeom>
        </p:spPr>
        <p:txBody>
          <a:bodyPr/>
          <a:lstStyle>
            <a:lvl1pPr algn="r" defTabSz="2438338">
              <a:lnSpc>
                <a:spcPct val="80000"/>
              </a:lnSpc>
              <a:defRPr sz="3200" b="0" spc="-64">
                <a:solidFill>
                  <a:srgbClr val="E83942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r>
              <a:t>Titel presentatie</a:t>
            </a:r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46291"/>
            <a:ext cx="456234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04" name="Hoofdstuk titel"/>
          <p:cNvSpPr txBox="1">
            <a:spLocks noGrp="1"/>
          </p:cNvSpPr>
          <p:nvPr>
            <p:ph type="body" sz="quarter" idx="22"/>
          </p:nvPr>
        </p:nvSpPr>
        <p:spPr>
          <a:xfrm>
            <a:off x="1397000" y="1185333"/>
            <a:ext cx="15131522" cy="605017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80000"/>
              </a:lnSpc>
              <a:defRPr sz="3200" b="0" spc="-64">
                <a:solidFill>
                  <a:srgbClr val="E83942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r>
              <a:t>Hoofdstuk titel</a:t>
            </a:r>
          </a:p>
        </p:txBody>
      </p:sp>
      <p:sp>
        <p:nvSpPr>
          <p:cNvPr id="105" name="“Lange quote…"/>
          <p:cNvSpPr txBox="1">
            <a:spLocks noGrp="1"/>
          </p:cNvSpPr>
          <p:nvPr>
            <p:ph type="body" sz="half" idx="23"/>
          </p:nvPr>
        </p:nvSpPr>
        <p:spPr>
          <a:xfrm>
            <a:off x="1206496" y="4089400"/>
            <a:ext cx="21971004" cy="5897034"/>
          </a:xfrm>
          <a:prstGeom prst="rect">
            <a:avLst/>
          </a:prstGeom>
        </p:spPr>
        <p:txBody>
          <a:bodyPr anchor="ctr"/>
          <a:lstStyle/>
          <a:p>
            <a:pPr algn="ctr" defTabSz="2438338">
              <a:lnSpc>
                <a:spcPts val="9900"/>
              </a:lnSpc>
              <a:defRPr sz="11000" b="0" spc="-220">
                <a:solidFill>
                  <a:srgbClr val="E83942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t>“Lange quote</a:t>
            </a:r>
          </a:p>
          <a:p>
            <a:pPr algn="ctr" defTabSz="2438338">
              <a:lnSpc>
                <a:spcPts val="9900"/>
              </a:lnSpc>
              <a:defRPr sz="11000" b="0" spc="-220">
                <a:solidFill>
                  <a:srgbClr val="E83942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t>over maximaal </a:t>
            </a:r>
          </a:p>
          <a:p>
            <a:pPr algn="ctr" defTabSz="2438338">
              <a:lnSpc>
                <a:spcPts val="9900"/>
              </a:lnSpc>
              <a:defRPr sz="11000" b="0" spc="-220">
                <a:solidFill>
                  <a:srgbClr val="E83942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t>vier</a:t>
            </a:r>
          </a:p>
          <a:p>
            <a:pPr algn="ctr" defTabSz="2438338">
              <a:lnSpc>
                <a:spcPts val="9900"/>
              </a:lnSpc>
              <a:defRPr sz="11000" b="0" spc="-220">
                <a:solidFill>
                  <a:srgbClr val="E83942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t>regels”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"/>
            <a:ext cx="24384000" cy="1371464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04133"/>
            <a:ext cx="15131522" cy="605017"/>
          </a:xfrm>
          <a:prstGeom prst="rect">
            <a:avLst/>
          </a:prstGeom>
        </p:spPr>
        <p:txBody>
          <a:bodyPr/>
          <a:lstStyle>
            <a:lvl1pPr algn="r" defTabSz="2438338">
              <a:lnSpc>
                <a:spcPct val="80000"/>
              </a:lnSpc>
              <a:defRPr sz="3200" b="0" spc="-64">
                <a:solidFill>
                  <a:srgbClr val="FFFFFF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r>
              <a:t>Titel presentatie</a:t>
            </a:r>
          </a:p>
        </p:txBody>
      </p:sp>
      <p:sp>
        <p:nvSpPr>
          <p:cNvPr id="11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46291"/>
            <a:ext cx="456234" cy="520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5" name="Zijn er nog…"/>
          <p:cNvSpPr txBox="1">
            <a:spLocks noGrp="1"/>
          </p:cNvSpPr>
          <p:nvPr>
            <p:ph type="body" sz="half" idx="22"/>
          </p:nvPr>
        </p:nvSpPr>
        <p:spPr>
          <a:xfrm>
            <a:off x="1388530" y="2030610"/>
            <a:ext cx="21971004" cy="4226257"/>
          </a:xfrm>
          <a:prstGeom prst="rect">
            <a:avLst/>
          </a:prstGeom>
        </p:spPr>
        <p:txBody>
          <a:bodyPr/>
          <a:lstStyle/>
          <a:p>
            <a:pPr defTabSz="2438338">
              <a:lnSpc>
                <a:spcPts val="9900"/>
              </a:lnSpc>
              <a:defRPr sz="11000" b="0" spc="-220">
                <a:solidFill>
                  <a:srgbClr val="FFFFFF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t>Zijn er nog</a:t>
            </a:r>
          </a:p>
          <a:p>
            <a:pPr defTabSz="2438338">
              <a:lnSpc>
                <a:spcPts val="9900"/>
              </a:lnSpc>
              <a:defRPr sz="11000" b="0" i="1" spc="-220">
                <a:solidFill>
                  <a:srgbClr val="FFFFFF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t>vragen?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"/>
            <a:ext cx="24384000" cy="1371464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04133"/>
            <a:ext cx="15131522" cy="605017"/>
          </a:xfrm>
          <a:prstGeom prst="rect">
            <a:avLst/>
          </a:prstGeom>
        </p:spPr>
        <p:txBody>
          <a:bodyPr/>
          <a:lstStyle>
            <a:lvl1pPr algn="r" defTabSz="2438338">
              <a:lnSpc>
                <a:spcPct val="80000"/>
              </a:lnSpc>
              <a:defRPr sz="3200" b="0" spc="-64">
                <a:solidFill>
                  <a:srgbClr val="FFFFFF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r>
              <a:t>Titel presentatie</a:t>
            </a:r>
          </a:p>
        </p:txBody>
      </p:sp>
      <p:sp>
        <p:nvSpPr>
          <p:cNvPr id="12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46291"/>
            <a:ext cx="456234" cy="520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25" name="Bedankt!"/>
          <p:cNvSpPr txBox="1">
            <a:spLocks noGrp="1"/>
          </p:cNvSpPr>
          <p:nvPr>
            <p:ph type="body" sz="half" idx="22"/>
          </p:nvPr>
        </p:nvSpPr>
        <p:spPr>
          <a:xfrm>
            <a:off x="1388530" y="2030610"/>
            <a:ext cx="21971004" cy="4226257"/>
          </a:xfrm>
          <a:prstGeom prst="rect">
            <a:avLst/>
          </a:prstGeom>
        </p:spPr>
        <p:txBody>
          <a:bodyPr/>
          <a:lstStyle>
            <a:lvl1pPr defTabSz="2438338">
              <a:lnSpc>
                <a:spcPts val="9900"/>
              </a:lnSpc>
              <a:defRPr sz="11000" b="0" spc="-220">
                <a:solidFill>
                  <a:srgbClr val="FFFFFF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r>
              <a:t>Bedankt!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" descr="Afbeeldi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78"/>
            <a:ext cx="24384000" cy="1371464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346199" y="2315633"/>
            <a:ext cx="21971001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Naam presentatie</a:t>
            </a:r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185751" y="12934898"/>
            <a:ext cx="456234" cy="520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 defTabSz="584200">
              <a:defRPr sz="3000">
                <a:solidFill>
                  <a:srgbClr val="E83942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61" r:id="rId5"/>
    <p:sldLayoutId id="2147483657" r:id="rId6"/>
    <p:sldLayoutId id="2147483658" r:id="rId7"/>
    <p:sldLayoutId id="2147483659" r:id="rId8"/>
  </p:sldLayoutIdLst>
  <p:transition spd="med"/>
  <p:txStyles>
    <p:titleStyle>
      <a:lvl1pPr marL="0" marR="0" indent="0" algn="l" defTabSz="24383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-211" baseline="0">
          <a:solidFill>
            <a:srgbClr val="000000"/>
          </a:solidFill>
          <a:uFillTx/>
          <a:latin typeface="Crimson Pro Regular"/>
          <a:ea typeface="Crimson Pro Regular"/>
          <a:cs typeface="Crimson Pro Regular"/>
          <a:sym typeface="Crimson Pro Regular"/>
        </a:defRPr>
      </a:lvl1pPr>
      <a:lvl2pPr marL="0" marR="0" indent="457200" algn="l" defTabSz="24383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-211" baseline="0">
          <a:solidFill>
            <a:srgbClr val="000000"/>
          </a:solidFill>
          <a:uFillTx/>
          <a:latin typeface="Crimson Pro Regular"/>
          <a:ea typeface="Crimson Pro Regular"/>
          <a:cs typeface="Crimson Pro Regular"/>
          <a:sym typeface="Crimson Pro Regular"/>
        </a:defRPr>
      </a:lvl2pPr>
      <a:lvl3pPr marL="0" marR="0" indent="914400" algn="l" defTabSz="24383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-211" baseline="0">
          <a:solidFill>
            <a:srgbClr val="000000"/>
          </a:solidFill>
          <a:uFillTx/>
          <a:latin typeface="Crimson Pro Regular"/>
          <a:ea typeface="Crimson Pro Regular"/>
          <a:cs typeface="Crimson Pro Regular"/>
          <a:sym typeface="Crimson Pro Regular"/>
        </a:defRPr>
      </a:lvl3pPr>
      <a:lvl4pPr marL="0" marR="0" indent="1371600" algn="l" defTabSz="24383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-211" baseline="0">
          <a:solidFill>
            <a:srgbClr val="000000"/>
          </a:solidFill>
          <a:uFillTx/>
          <a:latin typeface="Crimson Pro Regular"/>
          <a:ea typeface="Crimson Pro Regular"/>
          <a:cs typeface="Crimson Pro Regular"/>
          <a:sym typeface="Crimson Pro Regular"/>
        </a:defRPr>
      </a:lvl4pPr>
      <a:lvl5pPr marL="0" marR="0" indent="1828800" algn="l" defTabSz="24383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-211" baseline="0">
          <a:solidFill>
            <a:srgbClr val="000000"/>
          </a:solidFill>
          <a:uFillTx/>
          <a:latin typeface="Crimson Pro Regular"/>
          <a:ea typeface="Crimson Pro Regular"/>
          <a:cs typeface="Crimson Pro Regular"/>
          <a:sym typeface="Crimson Pro Regular"/>
        </a:defRPr>
      </a:lvl5pPr>
      <a:lvl6pPr marL="0" marR="0" indent="2286000" algn="l" defTabSz="24383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-211" baseline="0">
          <a:solidFill>
            <a:srgbClr val="000000"/>
          </a:solidFill>
          <a:uFillTx/>
          <a:latin typeface="Crimson Pro Regular"/>
          <a:ea typeface="Crimson Pro Regular"/>
          <a:cs typeface="Crimson Pro Regular"/>
          <a:sym typeface="Crimson Pro Regular"/>
        </a:defRPr>
      </a:lvl6pPr>
      <a:lvl7pPr marL="0" marR="0" indent="2743200" algn="l" defTabSz="24383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-211" baseline="0">
          <a:solidFill>
            <a:srgbClr val="000000"/>
          </a:solidFill>
          <a:uFillTx/>
          <a:latin typeface="Crimson Pro Regular"/>
          <a:ea typeface="Crimson Pro Regular"/>
          <a:cs typeface="Crimson Pro Regular"/>
          <a:sym typeface="Crimson Pro Regular"/>
        </a:defRPr>
      </a:lvl7pPr>
      <a:lvl8pPr marL="0" marR="0" indent="3200400" algn="l" defTabSz="24383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-211" baseline="0">
          <a:solidFill>
            <a:srgbClr val="000000"/>
          </a:solidFill>
          <a:uFillTx/>
          <a:latin typeface="Crimson Pro Regular"/>
          <a:ea typeface="Crimson Pro Regular"/>
          <a:cs typeface="Crimson Pro Regular"/>
          <a:sym typeface="Crimson Pro Regular"/>
        </a:defRPr>
      </a:lvl8pPr>
      <a:lvl9pPr marL="0" marR="0" indent="3657600" algn="l" defTabSz="24383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-211" baseline="0">
          <a:solidFill>
            <a:srgbClr val="000000"/>
          </a:solidFill>
          <a:uFillTx/>
          <a:latin typeface="Crimson Pro Regular"/>
          <a:ea typeface="Crimson Pro Regular"/>
          <a:cs typeface="Crimson Pro Regular"/>
          <a:sym typeface="Crimson Pro Regular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imson Pro Regular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imson Pro Regular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imson Pro Regular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imson Pro Regular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imson Pro Regular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imson Pro Regular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imson Pro Regular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imson Pro Regular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imson Pr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GWe1wZP7Ws?feature=oembed" TargetMode="Externa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el over…"/>
          <p:cNvSpPr txBox="1">
            <a:spLocks noGrp="1"/>
          </p:cNvSpPr>
          <p:nvPr>
            <p:ph type="body" sz="half" idx="21"/>
          </p:nvPr>
        </p:nvSpPr>
        <p:spPr>
          <a:xfrm>
            <a:off x="1364866" y="2292427"/>
            <a:ext cx="21971004" cy="4226257"/>
          </a:xfrm>
          <a:prstGeom prst="rect">
            <a:avLst/>
          </a:prstGeom>
        </p:spPr>
        <p:txBody>
          <a:bodyPr/>
          <a:lstStyle/>
          <a:p>
            <a:pPr defTabSz="2438338">
              <a:lnSpc>
                <a:spcPts val="9900"/>
              </a:lnSpc>
              <a:defRPr sz="11000" b="0" spc="-22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dirty="0"/>
              <a:t>Signaleren van </a:t>
            </a:r>
          </a:p>
          <a:p>
            <a:pPr defTabSz="2438338">
              <a:lnSpc>
                <a:spcPts val="9900"/>
              </a:lnSpc>
              <a:defRPr sz="11000" b="0" spc="-22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dirty="0"/>
              <a:t>en ingaan op</a:t>
            </a:r>
            <a:br>
              <a:rPr lang="nl-NL" dirty="0"/>
            </a:br>
            <a:r>
              <a:rPr lang="nl-NL" dirty="0"/>
              <a:t>Zingevingsthematiek</a:t>
            </a:r>
            <a:endParaRPr b="0" i="1" dirty="0">
              <a:latin typeface="Crimson Pro" pitchFamily="2" charset="77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7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10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59" name="Hoofdstuk titel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Zingeving</a:t>
            </a:r>
            <a:endParaRPr dirty="0"/>
          </a:p>
        </p:txBody>
      </p:sp>
      <p:sp>
        <p:nvSpPr>
          <p:cNvPr id="160" name="Titel kort"/>
          <p:cNvSpPr txBox="1">
            <a:spLocks noGrp="1"/>
          </p:cNvSpPr>
          <p:nvPr>
            <p:ph type="body" sz="quarter" idx="23"/>
          </p:nvPr>
        </p:nvSpPr>
        <p:spPr>
          <a:xfrm>
            <a:off x="1384300" y="1924695"/>
            <a:ext cx="21971002" cy="117981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Vier betekenislagen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696479E-3E6B-0D17-A744-17B6044E8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871" y="4229450"/>
            <a:ext cx="16472257" cy="645163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B1DF2F4-15A0-1070-9838-EB84DD424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872" y="4271013"/>
            <a:ext cx="16472254" cy="645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940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ia-opsommingstekst"/>
          <p:cNvSpPr txBox="1">
            <a:spLocks noGrp="1"/>
          </p:cNvSpPr>
          <p:nvPr>
            <p:ph type="body" idx="1"/>
          </p:nvPr>
        </p:nvSpPr>
        <p:spPr>
          <a:xfrm>
            <a:off x="1384300" y="3341138"/>
            <a:ext cx="21971000" cy="9959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Feitelijke mededeling</a:t>
            </a:r>
            <a:br>
              <a:rPr lang="nl-NL" dirty="0"/>
            </a:br>
            <a:r>
              <a:rPr lang="nl-NL" dirty="0"/>
              <a:t>Respons: parafrase: Ja er valt water uit de lucht.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Emotionele mededeling</a:t>
            </a:r>
            <a:br>
              <a:rPr lang="nl-NL" dirty="0"/>
            </a:br>
            <a:r>
              <a:rPr lang="nl-NL" dirty="0"/>
              <a:t>Respons: Gevoelsreflectie: Het maakt u somber. Dat lucht u op.</a:t>
            </a:r>
            <a:br>
              <a:rPr lang="nl-NL" dirty="0"/>
            </a:br>
            <a:br>
              <a:rPr lang="nl-NL" dirty="0"/>
            </a:br>
            <a:r>
              <a:rPr lang="nl-NL" dirty="0">
                <a:solidFill>
                  <a:schemeClr val="accent1"/>
                </a:solidFill>
              </a:rPr>
              <a:t>Existentiële mededeling</a:t>
            </a:r>
            <a:br>
              <a:rPr lang="nl-NL" dirty="0"/>
            </a:br>
            <a:r>
              <a:rPr lang="nl-NL" dirty="0"/>
              <a:t>Respons: duiding of interpretatie: als de week zo begint dan wordt </a:t>
            </a:r>
            <a:br>
              <a:rPr lang="nl-NL" dirty="0"/>
            </a:br>
            <a:r>
              <a:rPr lang="nl-NL" dirty="0"/>
              <a:t>het de rest van de week ook niets meer.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Symbolische mededeling</a:t>
            </a:r>
            <a:br>
              <a:rPr lang="nl-NL" dirty="0"/>
            </a:br>
            <a:r>
              <a:rPr lang="nl-NL" dirty="0"/>
              <a:t>Respons: duiding of symbolische interventie: Zo kan het zijn dat zelfs bij dit </a:t>
            </a:r>
            <a:br>
              <a:rPr lang="nl-NL" dirty="0"/>
            </a:br>
            <a:r>
              <a:rPr lang="nl-NL" dirty="0"/>
              <a:t>stralende weer u toch niet los komt van de somberte / zo stijgt bij stralend </a:t>
            </a:r>
            <a:br>
              <a:rPr lang="nl-NL" dirty="0"/>
            </a:br>
            <a:r>
              <a:rPr lang="nl-NL" dirty="0"/>
              <a:t>weer toch het water tot je lippen…</a:t>
            </a:r>
          </a:p>
        </p:txBody>
      </p:sp>
      <p:sp>
        <p:nvSpPr>
          <p:cNvPr id="157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7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11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59" name="Hoofdstuk titel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Zingeving</a:t>
            </a:r>
            <a:endParaRPr dirty="0"/>
          </a:p>
        </p:txBody>
      </p:sp>
      <p:sp>
        <p:nvSpPr>
          <p:cNvPr id="160" name="Titel kort"/>
          <p:cNvSpPr txBox="1">
            <a:spLocks noGrp="1"/>
          </p:cNvSpPr>
          <p:nvPr>
            <p:ph type="body" sz="quarter" idx="23"/>
          </p:nvPr>
        </p:nvSpPr>
        <p:spPr>
          <a:xfrm>
            <a:off x="1384300" y="1924695"/>
            <a:ext cx="21971002" cy="117981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Het regent…</a:t>
            </a:r>
          </a:p>
        </p:txBody>
      </p:sp>
    </p:spTree>
    <p:extLst>
      <p:ext uri="{BB962C8B-B14F-4D97-AF65-F5344CB8AC3E}">
        <p14:creationId xmlns:p14="http://schemas.microsoft.com/office/powerpoint/2010/main" val="25583399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7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8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12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84" name="Hoofdstuk titel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Zingeving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85" name="“Lange quote…"/>
          <p:cNvSpPr txBox="1">
            <a:spLocks noGrp="1"/>
          </p:cNvSpPr>
          <p:nvPr>
            <p:ph type="body" sz="half" idx="23"/>
          </p:nvPr>
        </p:nvSpPr>
        <p:spPr>
          <a:xfrm>
            <a:off x="1206496" y="2161309"/>
            <a:ext cx="21971004" cy="949729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2438338">
              <a:lnSpc>
                <a:spcPts val="9900"/>
              </a:lnSpc>
              <a:defRPr sz="11000" b="0" spc="-220">
                <a:solidFill>
                  <a:srgbClr val="E83942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dirty="0">
                <a:solidFill>
                  <a:schemeClr val="accent3"/>
                </a:solidFill>
              </a:rPr>
              <a:t>Palliatief Landelijk Onderzoek </a:t>
            </a:r>
            <a:br>
              <a:rPr lang="nl-NL" dirty="0">
                <a:solidFill>
                  <a:schemeClr val="accent3"/>
                </a:solidFill>
              </a:rPr>
            </a:br>
            <a:r>
              <a:rPr lang="nl-NL" dirty="0">
                <a:solidFill>
                  <a:schemeClr val="accent3"/>
                </a:solidFill>
              </a:rPr>
              <a:t>Eerstelijns Geestelijke verzorging </a:t>
            </a:r>
            <a:br>
              <a:rPr lang="nl-NL" dirty="0">
                <a:solidFill>
                  <a:schemeClr val="accent3"/>
                </a:solidFill>
              </a:rPr>
            </a:br>
            <a:r>
              <a:rPr lang="nl-NL" dirty="0">
                <a:solidFill>
                  <a:schemeClr val="accent3"/>
                </a:solidFill>
              </a:rPr>
              <a:t>(PLOEG) deelproject 3: </a:t>
            </a:r>
            <a:br>
              <a:rPr lang="nl-NL" dirty="0">
                <a:solidFill>
                  <a:schemeClr val="accent3"/>
                </a:solidFill>
              </a:rPr>
            </a:br>
            <a:r>
              <a:rPr lang="nl-NL" i="1" dirty="0">
                <a:solidFill>
                  <a:schemeClr val="accent3"/>
                </a:solidFill>
              </a:rPr>
              <a:t>‘</a:t>
            </a:r>
            <a:r>
              <a:rPr lang="nl-NL" i="1" dirty="0" err="1">
                <a:solidFill>
                  <a:schemeClr val="accent3"/>
                </a:solidFill>
              </a:rPr>
              <a:t>Intergratie</a:t>
            </a:r>
            <a:r>
              <a:rPr lang="nl-NL" i="1" dirty="0">
                <a:solidFill>
                  <a:schemeClr val="accent3"/>
                </a:solidFill>
              </a:rPr>
              <a:t> GV eerste lijn vanuit </a:t>
            </a:r>
            <a:br>
              <a:rPr lang="nl-NL" i="1" dirty="0">
                <a:solidFill>
                  <a:schemeClr val="accent3"/>
                </a:solidFill>
              </a:rPr>
            </a:br>
            <a:r>
              <a:rPr lang="nl-NL" i="1" dirty="0">
                <a:solidFill>
                  <a:schemeClr val="accent3"/>
                </a:solidFill>
              </a:rPr>
              <a:t>3 </a:t>
            </a:r>
            <a:r>
              <a:rPr lang="nl-NL" i="1" dirty="0" err="1">
                <a:solidFill>
                  <a:schemeClr val="accent3"/>
                </a:solidFill>
              </a:rPr>
              <a:t>multidiscilinaire</a:t>
            </a:r>
            <a:r>
              <a:rPr lang="nl-NL" i="1" dirty="0">
                <a:solidFill>
                  <a:schemeClr val="accent3"/>
                </a:solidFill>
              </a:rPr>
              <a:t> praktijken’</a:t>
            </a:r>
            <a:endParaRPr b="0" i="1" dirty="0">
              <a:solidFill>
                <a:schemeClr val="accent3"/>
              </a:solidFill>
              <a:latin typeface="Crimson P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9741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8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1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13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65" name="Hoofdstuk titel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Zingeving</a:t>
            </a:r>
          </a:p>
        </p:txBody>
      </p:sp>
      <p:sp>
        <p:nvSpPr>
          <p:cNvPr id="166" name="Lange titel…"/>
          <p:cNvSpPr txBox="1">
            <a:spLocks noGrp="1"/>
          </p:cNvSpPr>
          <p:nvPr>
            <p:ph type="body" sz="quarter" idx="23"/>
          </p:nvPr>
        </p:nvSpPr>
        <p:spPr>
          <a:xfrm>
            <a:off x="1308100" y="2085253"/>
            <a:ext cx="21971002" cy="1641475"/>
          </a:xfrm>
          <a:prstGeom prst="rect">
            <a:avLst/>
          </a:prstGeom>
        </p:spPr>
        <p:txBody>
          <a:bodyPr/>
          <a:lstStyle/>
          <a:p>
            <a:pPr defTabSz="2438338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dirty="0"/>
              <a:t>Zingeving in de wijk</a:t>
            </a:r>
          </a:p>
          <a:p>
            <a:pPr defTabSz="2438338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sz="3000" i="1" dirty="0"/>
              <a:t>@PLOEG-3 </a:t>
            </a:r>
            <a:r>
              <a:rPr lang="nl-NL" sz="3000" i="1" dirty="0" err="1"/>
              <a:t>Cordaan</a:t>
            </a:r>
            <a:r>
              <a:rPr lang="nl-NL" sz="3000" i="1" dirty="0"/>
              <a:t> Amsterdam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000717-5EEE-2982-9973-4B7E0E14B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309" y="1487841"/>
            <a:ext cx="6705600" cy="975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65756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8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1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14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65" name="Hoofdstuk titel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Zingeving</a:t>
            </a:r>
          </a:p>
        </p:txBody>
      </p:sp>
      <p:sp>
        <p:nvSpPr>
          <p:cNvPr id="166" name="Lange titel…"/>
          <p:cNvSpPr txBox="1">
            <a:spLocks noGrp="1"/>
          </p:cNvSpPr>
          <p:nvPr>
            <p:ph type="body" sz="quarter" idx="23"/>
          </p:nvPr>
        </p:nvSpPr>
        <p:spPr>
          <a:xfrm>
            <a:off x="1308100" y="2085253"/>
            <a:ext cx="10883900" cy="1641475"/>
          </a:xfrm>
          <a:prstGeom prst="rect">
            <a:avLst/>
          </a:prstGeom>
        </p:spPr>
        <p:txBody>
          <a:bodyPr/>
          <a:lstStyle/>
          <a:p>
            <a:pPr defTabSz="2438338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dirty="0"/>
              <a:t>Tool Zingeving </a:t>
            </a:r>
          </a:p>
          <a:p>
            <a:pPr defTabSz="2438338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sz="3000" i="1" dirty="0"/>
              <a:t>@PLOEG-3 Centrum voor Levensvragen Utrecht</a:t>
            </a:r>
          </a:p>
        </p:txBody>
      </p:sp>
      <p:sp>
        <p:nvSpPr>
          <p:cNvPr id="6" name="Dia-opsommingstekst">
            <a:extLst>
              <a:ext uri="{FF2B5EF4-FFF2-40B4-BE49-F238E27FC236}">
                <a16:creationId xmlns:a16="http://schemas.microsoft.com/office/drawing/2014/main" id="{3EB96B42-4A90-9B84-4D2C-C5BDB82DD9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84300" y="4611757"/>
            <a:ext cx="12144664" cy="56056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Wat houdt u bezig op dit moment? </a:t>
            </a:r>
          </a:p>
          <a:p>
            <a:pPr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Aan wat of wie had u steun in het verleden?</a:t>
            </a:r>
          </a:p>
          <a:p>
            <a:pPr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Met wie zou u hierover willen </a:t>
            </a:r>
            <a:r>
              <a:rPr lang="nl-NL">
                <a:solidFill>
                  <a:schemeClr val="bg2">
                    <a:lumMod val="10000"/>
                  </a:schemeClr>
                </a:solidFill>
              </a:rPr>
              <a:t>praten?</a:t>
            </a:r>
            <a:br>
              <a:rPr lang="nl-NL" dirty="0">
                <a:solidFill>
                  <a:schemeClr val="bg2">
                    <a:lumMod val="10000"/>
                  </a:schemeClr>
                </a:solidFill>
              </a:rPr>
            </a:br>
            <a:endParaRPr lang="nl-NL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A81A94-983B-42EB-EEAF-71C92911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056" y="2326629"/>
            <a:ext cx="6079271" cy="8576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97071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8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1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15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0" name="Hoofdstuk titel">
            <a:extLst>
              <a:ext uri="{FF2B5EF4-FFF2-40B4-BE49-F238E27FC236}">
                <a16:creationId xmlns:a16="http://schemas.microsoft.com/office/drawing/2014/main" id="{F6BBE7B6-5488-945D-7D74-29BD0C7D7D58}"/>
              </a:ext>
            </a:extLst>
          </p:cNvPr>
          <p:cNvSpPr txBox="1">
            <a:spLocks/>
          </p:cNvSpPr>
          <p:nvPr/>
        </p:nvSpPr>
        <p:spPr>
          <a:xfrm>
            <a:off x="1397000" y="1257522"/>
            <a:ext cx="15131522" cy="605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-64" baseline="0">
                <a:solidFill>
                  <a:srgbClr val="000000"/>
                </a:solidFill>
                <a:uFillTx/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nl-NL"/>
              <a:t>Zingeving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4421754-A41D-E43E-7423-E72BAF6A5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5221" y="486196"/>
            <a:ext cx="11416539" cy="11416539"/>
          </a:xfrm>
          <a:prstGeom prst="rect">
            <a:avLst/>
          </a:prstGeom>
        </p:spPr>
      </p:pic>
      <p:sp>
        <p:nvSpPr>
          <p:cNvPr id="12" name="Dia-opsommingstekst">
            <a:extLst>
              <a:ext uri="{FF2B5EF4-FFF2-40B4-BE49-F238E27FC236}">
                <a16:creationId xmlns:a16="http://schemas.microsoft.com/office/drawing/2014/main" id="{EEBC28AE-DF7D-A84A-D38C-071ED02732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97000" y="3940266"/>
            <a:ext cx="13281526" cy="75493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Vasthouden – Loslaten:</a:t>
            </a:r>
            <a:br>
              <a:rPr lang="nl-NL" dirty="0"/>
            </a:br>
            <a:r>
              <a:rPr lang="nl-NL" dirty="0"/>
              <a:t>• Waar houdt u zich aan vast?</a:t>
            </a:r>
            <a:br>
              <a:rPr lang="nl-NL" dirty="0"/>
            </a:br>
            <a:r>
              <a:rPr lang="nl-NL" dirty="0"/>
              <a:t>• Wie of wat geeft u kracht in deze situatie?</a:t>
            </a:r>
            <a:br>
              <a:rPr lang="nl-NL" dirty="0"/>
            </a:br>
            <a:r>
              <a:rPr lang="nl-NL" dirty="0"/>
              <a:t>• Wat kunt u moeilijk loslaten?</a:t>
            </a:r>
          </a:p>
          <a:p>
            <a:pPr marL="0" indent="0">
              <a:buNone/>
            </a:pPr>
            <a:r>
              <a:rPr lang="nl-NL" b="1" dirty="0"/>
              <a:t>Herinneren – Vergeten:</a:t>
            </a:r>
            <a:br>
              <a:rPr lang="nl-NL" dirty="0"/>
            </a:br>
            <a:r>
              <a:rPr lang="nl-NL" dirty="0"/>
              <a:t>• Als u terugkijkt op uw leven tot nu toe hoe is de balans dan?</a:t>
            </a:r>
            <a:br>
              <a:rPr lang="nl-NL" dirty="0"/>
            </a:br>
            <a:r>
              <a:rPr lang="nl-NL" dirty="0"/>
              <a:t>• Zijn er dingen die u nog recht wilt zetten?</a:t>
            </a:r>
          </a:p>
          <a:p>
            <a:pPr marL="0" indent="0">
              <a:buNone/>
            </a:pPr>
            <a:r>
              <a:rPr lang="nl-NL" b="1" dirty="0"/>
              <a:t>Geloven – Weten:</a:t>
            </a:r>
            <a:br>
              <a:rPr lang="nl-NL" dirty="0"/>
            </a:br>
            <a:r>
              <a:rPr lang="nl-NL" dirty="0"/>
              <a:t>• Denkt u weleens na over het einde?</a:t>
            </a:r>
            <a:br>
              <a:rPr lang="nl-NL" dirty="0"/>
            </a:br>
            <a:r>
              <a:rPr lang="nl-NL" dirty="0"/>
              <a:t>• Wat betekent de dood voor u?</a:t>
            </a:r>
            <a:br>
              <a:rPr lang="nl-NL" dirty="0"/>
            </a:br>
            <a:r>
              <a:rPr lang="nl-NL" dirty="0"/>
              <a:t>• Heeft u steun aan een geloof of levensbeschouwing</a:t>
            </a:r>
          </a:p>
          <a:p>
            <a:endParaRPr dirty="0"/>
          </a:p>
        </p:txBody>
      </p:sp>
      <p:sp>
        <p:nvSpPr>
          <p:cNvPr id="8" name="Lange titel…">
            <a:extLst>
              <a:ext uri="{FF2B5EF4-FFF2-40B4-BE49-F238E27FC236}">
                <a16:creationId xmlns:a16="http://schemas.microsoft.com/office/drawing/2014/main" id="{77FC4CFD-F2E4-4105-9B85-BB6B46FE5649}"/>
              </a:ext>
            </a:extLst>
          </p:cNvPr>
          <p:cNvSpPr txBox="1">
            <a:spLocks/>
          </p:cNvSpPr>
          <p:nvPr/>
        </p:nvSpPr>
        <p:spPr>
          <a:xfrm>
            <a:off x="1308100" y="2085253"/>
            <a:ext cx="10883900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2438338" hangingPunct="1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sz="7000" b="0" spc="-140" dirty="0">
                <a:latin typeface="Crimson Pro Regular"/>
                <a:ea typeface="Crimson Pro Regular"/>
                <a:cs typeface="Crimson Pro Regular"/>
                <a:sym typeface="Crimson Pro Regular"/>
              </a:rPr>
              <a:t>Het Diamantmodel </a:t>
            </a:r>
            <a:r>
              <a:rPr lang="nl-NL" sz="7000" b="0" i="1" spc="-140" dirty="0">
                <a:latin typeface="Crimson Pro Regular"/>
                <a:ea typeface="Crimson Pro Regular"/>
                <a:cs typeface="Crimson Pro Regular"/>
                <a:sym typeface="Crimson Pro Regular"/>
              </a:rPr>
              <a:t>(1/2)</a:t>
            </a:r>
          </a:p>
          <a:p>
            <a:pPr defTabSz="2438338" hangingPunct="1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sz="3000" b="0" i="1" spc="-140" dirty="0">
                <a:latin typeface="Crimson Pro Regular"/>
                <a:ea typeface="Crimson Pro Regular"/>
                <a:cs typeface="Crimson Pro Regular"/>
                <a:sym typeface="Crimson Pro Regular"/>
              </a:rPr>
              <a:t>@PLOEG-3 Rotterdam</a:t>
            </a:r>
          </a:p>
        </p:txBody>
      </p:sp>
    </p:spTree>
    <p:extLst>
      <p:ext uri="{BB962C8B-B14F-4D97-AF65-F5344CB8AC3E}">
        <p14:creationId xmlns:p14="http://schemas.microsoft.com/office/powerpoint/2010/main" val="34145957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8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1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16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0" name="Hoofdstuk titel">
            <a:extLst>
              <a:ext uri="{FF2B5EF4-FFF2-40B4-BE49-F238E27FC236}">
                <a16:creationId xmlns:a16="http://schemas.microsoft.com/office/drawing/2014/main" id="{F6BBE7B6-5488-945D-7D74-29BD0C7D7D58}"/>
              </a:ext>
            </a:extLst>
          </p:cNvPr>
          <p:cNvSpPr txBox="1">
            <a:spLocks/>
          </p:cNvSpPr>
          <p:nvPr/>
        </p:nvSpPr>
        <p:spPr>
          <a:xfrm>
            <a:off x="1397000" y="1257522"/>
            <a:ext cx="15131522" cy="605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-64" baseline="0">
                <a:solidFill>
                  <a:srgbClr val="000000"/>
                </a:solidFill>
                <a:uFillTx/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nl-NL"/>
              <a:t>Zingeving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4421754-A41D-E43E-7423-E72BAF6A5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5221" y="486196"/>
            <a:ext cx="11416539" cy="11416539"/>
          </a:xfrm>
          <a:prstGeom prst="rect">
            <a:avLst/>
          </a:prstGeom>
        </p:spPr>
      </p:pic>
      <p:sp>
        <p:nvSpPr>
          <p:cNvPr id="14" name="Dia-opsommingstekst">
            <a:extLst>
              <a:ext uri="{FF2B5EF4-FFF2-40B4-BE49-F238E27FC236}">
                <a16:creationId xmlns:a16="http://schemas.microsoft.com/office/drawing/2014/main" id="{7E03E32D-5C7A-34E1-D4A1-36F86C8B9E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97000" y="3898226"/>
            <a:ext cx="13281526" cy="6498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Ik – Ander:</a:t>
            </a:r>
            <a:br>
              <a:rPr lang="nl-NL" dirty="0"/>
            </a:br>
            <a:r>
              <a:rPr lang="nl-NL" dirty="0"/>
              <a:t>• Heeft u de ruimte om uzelf te zijn tijdens uw ziekte?</a:t>
            </a:r>
            <a:br>
              <a:rPr lang="nl-NL" dirty="0"/>
            </a:br>
            <a:r>
              <a:rPr lang="nl-NL" dirty="0"/>
              <a:t>• Is uw leven af? </a:t>
            </a:r>
            <a:br>
              <a:rPr lang="nl-NL" dirty="0"/>
            </a:br>
            <a:r>
              <a:rPr lang="nl-NL" dirty="0"/>
              <a:t>• Neemt u afscheid van het leven </a:t>
            </a:r>
            <a:br>
              <a:rPr lang="nl-NL" dirty="0"/>
            </a:br>
            <a:r>
              <a:rPr lang="nl-NL" dirty="0"/>
              <a:t>  op een manier die bij u past?</a:t>
            </a:r>
            <a:br>
              <a:rPr lang="nl-NL" dirty="0"/>
            </a:br>
            <a:r>
              <a:rPr lang="nl-NL" dirty="0"/>
              <a:t>• Hoe wilt u herinnerd worden?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Doen – Laten: </a:t>
            </a:r>
            <a:br>
              <a:rPr lang="nl-NL" dirty="0"/>
            </a:br>
            <a:r>
              <a:rPr lang="nl-NL" dirty="0"/>
              <a:t>• Hoe gaat u om met de pijn?</a:t>
            </a:r>
            <a:br>
              <a:rPr lang="nl-NL" dirty="0"/>
            </a:br>
            <a:r>
              <a:rPr lang="nl-NL" dirty="0"/>
              <a:t>• Wat wilt u dat we doen?</a:t>
            </a:r>
            <a:br>
              <a:rPr lang="nl-NL" dirty="0"/>
            </a:br>
            <a:r>
              <a:rPr lang="nl-NL" dirty="0"/>
              <a:t>• Wat wilt u dat we laten?</a:t>
            </a:r>
          </a:p>
        </p:txBody>
      </p:sp>
      <p:sp>
        <p:nvSpPr>
          <p:cNvPr id="8" name="Lange titel…">
            <a:extLst>
              <a:ext uri="{FF2B5EF4-FFF2-40B4-BE49-F238E27FC236}">
                <a16:creationId xmlns:a16="http://schemas.microsoft.com/office/drawing/2014/main" id="{9C9F0F1E-2162-C8AD-D9D1-AFF4E7B00677}"/>
              </a:ext>
            </a:extLst>
          </p:cNvPr>
          <p:cNvSpPr txBox="1">
            <a:spLocks/>
          </p:cNvSpPr>
          <p:nvPr/>
        </p:nvSpPr>
        <p:spPr>
          <a:xfrm>
            <a:off x="1308100" y="2085253"/>
            <a:ext cx="10883900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2438338" hangingPunct="1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sz="7000" b="0" spc="-140" dirty="0">
                <a:latin typeface="Crimson Pro Regular"/>
                <a:ea typeface="Crimson Pro Regular"/>
                <a:cs typeface="Crimson Pro Regular"/>
                <a:sym typeface="Crimson Pro Regular"/>
              </a:rPr>
              <a:t>Het Diamantmodel </a:t>
            </a:r>
            <a:r>
              <a:rPr lang="nl-NL" sz="7000" b="0" i="1" spc="-140" dirty="0">
                <a:latin typeface="Crimson Pro Regular"/>
                <a:ea typeface="Crimson Pro Regular"/>
                <a:cs typeface="Crimson Pro Regular"/>
                <a:sym typeface="Crimson Pro Regular"/>
              </a:rPr>
              <a:t>(2/2)</a:t>
            </a:r>
          </a:p>
          <a:p>
            <a:pPr defTabSz="2438338" hangingPunct="1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sz="3000" b="0" i="1" spc="-140" dirty="0">
                <a:latin typeface="Crimson Pro Regular"/>
                <a:ea typeface="Crimson Pro Regular"/>
                <a:cs typeface="Crimson Pro Regular"/>
                <a:sym typeface="Crimson Pro Regular"/>
              </a:rPr>
              <a:t>@PLOEG-3 Rotterdam</a:t>
            </a:r>
          </a:p>
        </p:txBody>
      </p:sp>
    </p:spTree>
    <p:extLst>
      <p:ext uri="{BB962C8B-B14F-4D97-AF65-F5344CB8AC3E}">
        <p14:creationId xmlns:p14="http://schemas.microsoft.com/office/powerpoint/2010/main" val="256097769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8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1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17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0" name="Hoofdstuk titel">
            <a:extLst>
              <a:ext uri="{FF2B5EF4-FFF2-40B4-BE49-F238E27FC236}">
                <a16:creationId xmlns:a16="http://schemas.microsoft.com/office/drawing/2014/main" id="{F6BBE7B6-5488-945D-7D74-29BD0C7D7D58}"/>
              </a:ext>
            </a:extLst>
          </p:cNvPr>
          <p:cNvSpPr txBox="1">
            <a:spLocks/>
          </p:cNvSpPr>
          <p:nvPr/>
        </p:nvSpPr>
        <p:spPr>
          <a:xfrm>
            <a:off x="1397000" y="1257522"/>
            <a:ext cx="15131522" cy="605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-64" baseline="0">
                <a:solidFill>
                  <a:srgbClr val="000000"/>
                </a:solidFill>
                <a:uFillTx/>
                <a:latin typeface="Crimson Pro Regular"/>
                <a:ea typeface="Crimson Pro Regular"/>
                <a:cs typeface="Crimson Pro Regular"/>
                <a:sym typeface="Crimson Pro Regular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nl-NL"/>
              <a:t>Zingeving</a:t>
            </a:r>
            <a:endParaRPr lang="nl-NL" dirty="0"/>
          </a:p>
        </p:txBody>
      </p:sp>
      <p:sp>
        <p:nvSpPr>
          <p:cNvPr id="8" name="Lange titel…">
            <a:extLst>
              <a:ext uri="{FF2B5EF4-FFF2-40B4-BE49-F238E27FC236}">
                <a16:creationId xmlns:a16="http://schemas.microsoft.com/office/drawing/2014/main" id="{9C9F0F1E-2162-C8AD-D9D1-AFF4E7B00677}"/>
              </a:ext>
            </a:extLst>
          </p:cNvPr>
          <p:cNvSpPr txBox="1">
            <a:spLocks/>
          </p:cNvSpPr>
          <p:nvPr/>
        </p:nvSpPr>
        <p:spPr>
          <a:xfrm>
            <a:off x="1308100" y="2085253"/>
            <a:ext cx="10883900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2438338" hangingPunct="1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sz="7000" b="0" spc="-140" dirty="0">
                <a:latin typeface="Crimson Pro Regular"/>
                <a:ea typeface="Crimson Pro Regular"/>
                <a:cs typeface="Crimson Pro Regular"/>
                <a:sym typeface="Crimson Pro Regular"/>
              </a:rPr>
              <a:t>Het Diamantmodel</a:t>
            </a:r>
          </a:p>
          <a:p>
            <a:pPr defTabSz="2438338" hangingPunct="1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endParaRPr lang="nl-NL" sz="3000" b="0" i="1" spc="-140" dirty="0">
              <a:latin typeface="Crimson Pro Regular"/>
              <a:ea typeface="Crimson Pro Regular"/>
              <a:cs typeface="Crimson Pro Regular"/>
              <a:sym typeface="Crimson Pro Regular"/>
            </a:endParaRPr>
          </a:p>
        </p:txBody>
      </p:sp>
      <p:pic>
        <p:nvPicPr>
          <p:cNvPr id="4" name="Onlinemedia 3" descr="Zingeving in de palliatieve fase">
            <a:hlinkClick r:id="" action="ppaction://media"/>
            <a:extLst>
              <a:ext uri="{FF2B5EF4-FFF2-40B4-BE49-F238E27FC236}">
                <a16:creationId xmlns:a16="http://schemas.microsoft.com/office/drawing/2014/main" id="{26201368-910D-6778-9986-76BA2D88FF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88227" y="3726728"/>
            <a:ext cx="12443791" cy="70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95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7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Signaleren van en ingaan op Zingevingsthematiek</a:t>
            </a:r>
            <a:endParaRPr dirty="0"/>
          </a:p>
        </p:txBody>
      </p:sp>
      <p:sp>
        <p:nvSpPr>
          <p:cNvPr id="18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89" name="Zijn er nog…"/>
          <p:cNvSpPr txBox="1">
            <a:spLocks noGrp="1"/>
          </p:cNvSpPr>
          <p:nvPr>
            <p:ph type="body" sz="half" idx="22"/>
          </p:nvPr>
        </p:nvSpPr>
        <p:spPr>
          <a:prstGeom prst="rect">
            <a:avLst/>
          </a:prstGeom>
        </p:spPr>
        <p:txBody>
          <a:bodyPr/>
          <a:lstStyle/>
          <a:p>
            <a:pPr defTabSz="2438338">
              <a:lnSpc>
                <a:spcPts val="9900"/>
              </a:lnSpc>
              <a:defRPr sz="11000" b="0" spc="-220">
                <a:solidFill>
                  <a:srgbClr val="FFFFFF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dirty="0" err="1"/>
              <a:t>Zijn</a:t>
            </a:r>
            <a:r>
              <a:rPr dirty="0"/>
              <a:t> er </a:t>
            </a:r>
            <a:r>
              <a:rPr dirty="0" err="1"/>
              <a:t>nog</a:t>
            </a:r>
            <a:endParaRPr dirty="0"/>
          </a:p>
          <a:p>
            <a:pPr defTabSz="2438338">
              <a:lnSpc>
                <a:spcPts val="9900"/>
              </a:lnSpc>
              <a:defRPr sz="11000" b="0" i="1" spc="-220">
                <a:solidFill>
                  <a:srgbClr val="FFFFFF"/>
                </a:solidFill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b="0" i="1" dirty="0" err="1">
                <a:latin typeface="Crimson Pro" pitchFamily="2" charset="77"/>
              </a:rPr>
              <a:t>vragen</a:t>
            </a:r>
            <a:r>
              <a:rPr b="0" i="1" dirty="0">
                <a:latin typeface="Crimson Pro" pitchFamily="2" charset="77"/>
              </a:rPr>
              <a:t>?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7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Signaleren van en ingaan op Zingevingsthematiek</a:t>
            </a:r>
            <a:endParaRPr dirty="0"/>
          </a:p>
        </p:txBody>
      </p:sp>
      <p:sp>
        <p:nvSpPr>
          <p:cNvPr id="19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46291"/>
            <a:ext cx="367309" cy="5207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93" name="Bedankt!"/>
          <p:cNvSpPr txBox="1">
            <a:spLocks noGrp="1"/>
          </p:cNvSpPr>
          <p:nvPr>
            <p:ph type="body" sz="half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Bedankt!</a:t>
            </a:r>
          </a:p>
        </p:txBody>
      </p:sp>
      <p:sp>
        <p:nvSpPr>
          <p:cNvPr id="5" name="Dia-opsommingstekst">
            <a:extLst>
              <a:ext uri="{FF2B5EF4-FFF2-40B4-BE49-F238E27FC236}">
                <a16:creationId xmlns:a16="http://schemas.microsoft.com/office/drawing/2014/main" id="{C1C5A4BD-512B-654E-085B-2CBE7D8620BD}"/>
              </a:ext>
            </a:extLst>
          </p:cNvPr>
          <p:cNvSpPr txBox="1">
            <a:spLocks/>
          </p:cNvSpPr>
          <p:nvPr/>
        </p:nvSpPr>
        <p:spPr>
          <a:xfrm>
            <a:off x="1384300" y="4021630"/>
            <a:ext cx="21971000" cy="520434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  <a:t>De tekst van dit college is samengesteld uit twee aparte colleges gegeven door </a:t>
            </a:r>
            <a:b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</a:br>
            <a: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  <a:t>dr. R. van Leeuwen oud-Lector Zorg en Zingeving van Hogeschool VIAA Zwolle </a:t>
            </a:r>
            <a:b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</a:br>
            <a: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  <a:t>en drs. T.T. van Leeuwen docent Existentiële Zorg en Pastoraat bij de opleidingen</a:t>
            </a:r>
            <a:b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</a:br>
            <a: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  <a:t>Theologie en Levensbeschouwing van Hogeschool Windesheim beide gevestigd te Zwolle.</a:t>
            </a:r>
          </a:p>
          <a:p>
            <a:pPr hangingPunct="1"/>
            <a:endParaRPr lang="nl-NL" sz="3000" b="0" dirty="0">
              <a:solidFill>
                <a:srgbClr val="FFFFFF"/>
              </a:solidFill>
              <a:latin typeface="Montserrat" pitchFamily="2" charset="77"/>
            </a:endParaRPr>
          </a:p>
          <a:p>
            <a:pPr hangingPunct="1"/>
            <a: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  <a:t>Ploeg3 is een door </a:t>
            </a:r>
            <a:r>
              <a:rPr lang="nl-NL" sz="3000" b="0" dirty="0" err="1">
                <a:solidFill>
                  <a:srgbClr val="FFFFFF"/>
                </a:solidFill>
                <a:latin typeface="Montserrat" pitchFamily="2" charset="77"/>
              </a:rPr>
              <a:t>ZonMw</a:t>
            </a:r>
            <a: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  <a:t> gefinancierd actie-onderzoek waarin de Universiteit voor </a:t>
            </a:r>
            <a:b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</a:br>
            <a: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  <a:t>Humanistiek de Hogeschool VIAA en de Hogeschool Windesheim samenwerken met </a:t>
            </a:r>
            <a:b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</a:br>
            <a: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  <a:t>de thuiszorgorganisatie </a:t>
            </a:r>
            <a:r>
              <a:rPr lang="nl-NL" sz="3000" b="0" dirty="0" err="1">
                <a:solidFill>
                  <a:srgbClr val="FFFFFF"/>
                </a:solidFill>
                <a:latin typeface="Montserrat" pitchFamily="2" charset="77"/>
              </a:rPr>
              <a:t>Cordaan</a:t>
            </a:r>
            <a: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  <a:t> in Amsterdam Centrum voor Levensvragen in Utrecht </a:t>
            </a:r>
            <a:b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</a:br>
            <a: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  <a:t>en gezondheidscentrum </a:t>
            </a:r>
            <a:r>
              <a:rPr lang="nl-NL" sz="3000" b="0" dirty="0" err="1">
                <a:solidFill>
                  <a:srgbClr val="FFFFFF"/>
                </a:solidFill>
                <a:latin typeface="Montserrat" pitchFamily="2" charset="77"/>
              </a:rPr>
              <a:t>Levinas</a:t>
            </a:r>
            <a:r>
              <a:rPr lang="nl-NL" sz="3000" b="0" dirty="0">
                <a:solidFill>
                  <a:srgbClr val="FFFFFF"/>
                </a:solidFill>
                <a:latin typeface="Montserrat" pitchFamily="2" charset="77"/>
              </a:rPr>
              <a:t> in Rotterdam.</a:t>
            </a:r>
          </a:p>
        </p:txBody>
      </p:sp>
      <p:sp>
        <p:nvSpPr>
          <p:cNvPr id="6" name="Dia-opsommingstekst">
            <a:extLst>
              <a:ext uri="{FF2B5EF4-FFF2-40B4-BE49-F238E27FC236}">
                <a16:creationId xmlns:a16="http://schemas.microsoft.com/office/drawing/2014/main" id="{090BD308-7487-124E-1FBD-218154D0EF9A}"/>
              </a:ext>
            </a:extLst>
          </p:cNvPr>
          <p:cNvSpPr txBox="1">
            <a:spLocks/>
          </p:cNvSpPr>
          <p:nvPr/>
        </p:nvSpPr>
        <p:spPr>
          <a:xfrm>
            <a:off x="1384300" y="9225971"/>
            <a:ext cx="21971000" cy="178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096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12192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18288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24384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30480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50000"/>
              </a:lnSpc>
              <a:buNone/>
            </a:pPr>
            <a:r>
              <a:rPr lang="nl-NL" sz="1500" dirty="0">
                <a:solidFill>
                  <a:srgbClr val="FFFFFF"/>
                </a:solidFill>
              </a:rPr>
              <a:t>De volgende literatuur is benut: Leeuwen R. van </a:t>
            </a:r>
            <a:r>
              <a:rPr lang="nl-NL" sz="1500" dirty="0" err="1">
                <a:solidFill>
                  <a:srgbClr val="FFFFFF"/>
                </a:solidFill>
              </a:rPr>
              <a:t>Leget</a:t>
            </a:r>
            <a:r>
              <a:rPr lang="nl-NL" sz="1500" dirty="0">
                <a:solidFill>
                  <a:srgbClr val="FFFFFF"/>
                </a:solidFill>
              </a:rPr>
              <a:t> C. </a:t>
            </a:r>
            <a:r>
              <a:rPr lang="nl-NL" sz="1500" dirty="0" err="1">
                <a:solidFill>
                  <a:srgbClr val="FFFFFF"/>
                </a:solidFill>
              </a:rPr>
              <a:t>Vosselman</a:t>
            </a:r>
            <a:r>
              <a:rPr lang="nl-NL" sz="1500" dirty="0">
                <a:solidFill>
                  <a:srgbClr val="FFFFFF"/>
                </a:solidFill>
              </a:rPr>
              <a:t> M. (2020</a:t>
            </a:r>
            <a:r>
              <a:rPr lang="nl-NL" sz="1500" i="1" dirty="0">
                <a:solidFill>
                  <a:srgbClr val="FFFFFF"/>
                </a:solidFill>
              </a:rPr>
              <a:t>) Zingeving in zorg en welzijn</a:t>
            </a:r>
            <a:r>
              <a:rPr lang="nl-NL" sz="1500" dirty="0">
                <a:solidFill>
                  <a:srgbClr val="FFFFFF"/>
                </a:solidFill>
              </a:rPr>
              <a:t>. Amsterdam: Boom </a:t>
            </a:r>
            <a:br>
              <a:rPr lang="nl-NL" sz="1500" dirty="0">
                <a:solidFill>
                  <a:srgbClr val="FFFFFF"/>
                </a:solidFill>
              </a:rPr>
            </a:br>
            <a:r>
              <a:rPr lang="nl-NL" sz="1500" dirty="0">
                <a:solidFill>
                  <a:srgbClr val="FFFFFF"/>
                </a:solidFill>
              </a:rPr>
              <a:t>Lang G. en Molen H.T. v.d. (2020 18) </a:t>
            </a:r>
            <a:r>
              <a:rPr lang="nl-NL" sz="1500" i="1" dirty="0">
                <a:solidFill>
                  <a:srgbClr val="FFFFFF"/>
                </a:solidFill>
              </a:rPr>
              <a:t>Psychologische gespreksvoering. Een basis voor hulpverlening</a:t>
            </a:r>
            <a:r>
              <a:rPr lang="nl-NL" sz="1500" dirty="0">
                <a:solidFill>
                  <a:srgbClr val="FFFFFF"/>
                </a:solidFill>
              </a:rPr>
              <a:t>. Amsterdam: Boom </a:t>
            </a:r>
            <a:br>
              <a:rPr lang="nl-NL" sz="1500" dirty="0">
                <a:solidFill>
                  <a:srgbClr val="FFFFFF"/>
                </a:solidFill>
              </a:rPr>
            </a:br>
            <a:r>
              <a:rPr lang="nl-NL" sz="1500" dirty="0" err="1">
                <a:solidFill>
                  <a:srgbClr val="FFFFFF"/>
                </a:solidFill>
              </a:rPr>
              <a:t>Ganzevoort</a:t>
            </a:r>
            <a:r>
              <a:rPr lang="nl-NL" sz="1500" dirty="0">
                <a:solidFill>
                  <a:srgbClr val="FFFFFF"/>
                </a:solidFill>
              </a:rPr>
              <a:t> R. en Visser J. (2007). </a:t>
            </a:r>
            <a:r>
              <a:rPr lang="nl-NL" sz="1500" i="1" dirty="0">
                <a:solidFill>
                  <a:srgbClr val="FFFFFF"/>
                </a:solidFill>
              </a:rPr>
              <a:t>Zorg voor het verhaal. Achtergrond methode en inhoud van pastorale begeleiding</a:t>
            </a:r>
            <a:r>
              <a:rPr lang="nl-NL" sz="1500" dirty="0">
                <a:solidFill>
                  <a:srgbClr val="FFFFFF"/>
                </a:solidFill>
              </a:rPr>
              <a:t>. Zoetermeer: Meinema </a:t>
            </a:r>
            <a:br>
              <a:rPr lang="nl-NL" sz="1500" dirty="0">
                <a:solidFill>
                  <a:srgbClr val="FFFFFF"/>
                </a:solidFill>
              </a:rPr>
            </a:br>
            <a:r>
              <a:rPr lang="nl-NL" sz="1500" dirty="0">
                <a:solidFill>
                  <a:srgbClr val="FFFFFF"/>
                </a:solidFill>
              </a:rPr>
              <a:t>Leer N. v.d. (2020) </a:t>
            </a:r>
            <a:r>
              <a:rPr lang="nl-NL" sz="1500" i="1" dirty="0">
                <a:solidFill>
                  <a:srgbClr val="FFFFFF"/>
                </a:solidFill>
              </a:rPr>
              <a:t>Zinvolle Zorg in het verpleeghuis. Een onderzoek naar de samenhang tussen zorg en zin en de rol van de geestelijk verzorger. </a:t>
            </a:r>
            <a:r>
              <a:rPr lang="nl-NL" sz="1500" dirty="0">
                <a:solidFill>
                  <a:srgbClr val="FFFFFF"/>
                </a:solidFill>
              </a:rPr>
              <a:t>Utrecht: </a:t>
            </a:r>
            <a:r>
              <a:rPr lang="nl-NL" sz="1500" dirty="0" err="1">
                <a:solidFill>
                  <a:srgbClr val="FFFFFF"/>
                </a:solidFill>
              </a:rPr>
              <a:t>KokBoekencentrum</a:t>
            </a:r>
            <a:endParaRPr lang="nl-NL" sz="1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ctieti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Zingeving</a:t>
            </a:r>
            <a:endParaRPr dirty="0"/>
          </a:p>
        </p:txBody>
      </p:sp>
      <p:sp>
        <p:nvSpPr>
          <p:cNvPr id="14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46291"/>
            <a:ext cx="295872" cy="5207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146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7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Signaleren van en ingaan op Zingevingsthematiek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ia-opsommingsteks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Het begrip zingeving</a:t>
            </a:r>
          </a:p>
          <a:p>
            <a:r>
              <a:rPr lang="nl-NL" dirty="0"/>
              <a:t>Zingeving ter sprake</a:t>
            </a:r>
          </a:p>
          <a:p>
            <a:r>
              <a:rPr lang="nl-NL" dirty="0"/>
              <a:t>Signaleringsinstrument voor zingeving</a:t>
            </a:r>
          </a:p>
          <a:p>
            <a:r>
              <a:rPr lang="nl-NL" dirty="0"/>
              <a:t>Ingaan op zingeving</a:t>
            </a:r>
          </a:p>
          <a:p>
            <a:endParaRPr dirty="0"/>
          </a:p>
        </p:txBody>
      </p:sp>
      <p:sp>
        <p:nvSpPr>
          <p:cNvPr id="157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7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3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59" name="Hoofdstuk titel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Zingeving</a:t>
            </a:r>
            <a:endParaRPr dirty="0"/>
          </a:p>
        </p:txBody>
      </p:sp>
      <p:sp>
        <p:nvSpPr>
          <p:cNvPr id="160" name="Titel kort"/>
          <p:cNvSpPr txBox="1">
            <a:spLocks noGrp="1"/>
          </p:cNvSpPr>
          <p:nvPr>
            <p:ph type="body" sz="quarter" idx="23"/>
          </p:nvPr>
        </p:nvSpPr>
        <p:spPr>
          <a:xfrm>
            <a:off x="1384300" y="1924695"/>
            <a:ext cx="21971002" cy="117981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Vandaag: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0474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8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1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4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65" name="Hoofdstuk titel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Zingeving</a:t>
            </a:r>
          </a:p>
        </p:txBody>
      </p:sp>
      <p:sp>
        <p:nvSpPr>
          <p:cNvPr id="166" name="Lange titel…"/>
          <p:cNvSpPr txBox="1">
            <a:spLocks noGrp="1"/>
          </p:cNvSpPr>
          <p:nvPr>
            <p:ph type="body" sz="quarter" idx="23"/>
          </p:nvPr>
        </p:nvSpPr>
        <p:spPr>
          <a:xfrm>
            <a:off x="1308100" y="1881386"/>
            <a:ext cx="21971002" cy="2257028"/>
          </a:xfrm>
          <a:prstGeom prst="rect">
            <a:avLst/>
          </a:prstGeom>
        </p:spPr>
        <p:txBody>
          <a:bodyPr/>
          <a:lstStyle/>
          <a:p>
            <a:pPr defTabSz="2438338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dirty="0"/>
              <a:t>Zingeving: alledaags </a:t>
            </a:r>
          </a:p>
          <a:p>
            <a:pPr defTabSz="2438338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dirty="0"/>
              <a:t>en/of existentieel…</a:t>
            </a: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28D6F9-90A5-8137-F317-B21F014B1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99" y="1249008"/>
            <a:ext cx="13021711" cy="97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052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7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5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59" name="Hoofdstuk titel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Zingeving</a:t>
            </a:r>
            <a:endParaRPr dirty="0"/>
          </a:p>
        </p:txBody>
      </p:sp>
      <p:sp>
        <p:nvSpPr>
          <p:cNvPr id="160" name="Titel kort"/>
          <p:cNvSpPr txBox="1">
            <a:spLocks noGrp="1"/>
          </p:cNvSpPr>
          <p:nvPr>
            <p:ph type="body" sz="quarter" idx="23"/>
          </p:nvPr>
        </p:nvSpPr>
        <p:spPr>
          <a:xfrm>
            <a:off x="1384300" y="1924695"/>
            <a:ext cx="21971002" cy="117981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Zingeving:</a:t>
            </a:r>
            <a:endParaRPr dirty="0"/>
          </a:p>
        </p:txBody>
      </p:sp>
      <p:sp>
        <p:nvSpPr>
          <p:cNvPr id="7" name="Dia-opsommingstekst">
            <a:extLst>
              <a:ext uri="{FF2B5EF4-FFF2-40B4-BE49-F238E27FC236}">
                <a16:creationId xmlns:a16="http://schemas.microsoft.com/office/drawing/2014/main" id="{F60AD5EC-5EDB-65DF-32CD-5E4259318EE1}"/>
              </a:ext>
            </a:extLst>
          </p:cNvPr>
          <p:cNvSpPr txBox="1">
            <a:spLocks/>
          </p:cNvSpPr>
          <p:nvPr/>
        </p:nvSpPr>
        <p:spPr>
          <a:xfrm>
            <a:off x="1384300" y="9408693"/>
            <a:ext cx="21971000" cy="120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096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12192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18288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24384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30480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nl-NL" sz="2000" dirty="0" err="1">
                <a:solidFill>
                  <a:schemeClr val="bg2">
                    <a:lumMod val="10000"/>
                  </a:schemeClr>
                </a:solidFill>
              </a:rPr>
              <a:t>Nolan</a:t>
            </a:r>
            <a:r>
              <a:rPr lang="nl-NL" sz="2000" dirty="0">
                <a:solidFill>
                  <a:schemeClr val="bg2">
                    <a:lumMod val="10000"/>
                  </a:schemeClr>
                </a:solidFill>
              </a:rPr>
              <a:t> S </a:t>
            </a:r>
            <a:r>
              <a:rPr lang="nl-NL" sz="2000" dirty="0" err="1">
                <a:solidFill>
                  <a:schemeClr val="bg2">
                    <a:lumMod val="10000"/>
                  </a:schemeClr>
                </a:solidFill>
              </a:rPr>
              <a:t>Saltmarsh</a:t>
            </a:r>
            <a:r>
              <a:rPr lang="nl-NL" sz="2000" dirty="0">
                <a:solidFill>
                  <a:schemeClr val="bg2">
                    <a:lumMod val="10000"/>
                  </a:schemeClr>
                </a:solidFill>
              </a:rPr>
              <a:t> P </a:t>
            </a:r>
            <a:r>
              <a:rPr lang="nl-NL" sz="2000" dirty="0" err="1">
                <a:solidFill>
                  <a:schemeClr val="bg2">
                    <a:lumMod val="10000"/>
                  </a:schemeClr>
                </a:solidFill>
              </a:rPr>
              <a:t>Leget</a:t>
            </a:r>
            <a:r>
              <a:rPr lang="nl-NL" sz="2000" dirty="0">
                <a:solidFill>
                  <a:schemeClr val="bg2">
                    <a:lumMod val="10000"/>
                  </a:schemeClr>
                </a:solidFill>
              </a:rPr>
              <a:t> C (2011). Spiritual care in </a:t>
            </a:r>
            <a:r>
              <a:rPr lang="nl-NL" sz="2000" dirty="0" err="1">
                <a:solidFill>
                  <a:schemeClr val="bg2">
                    <a:lumMod val="10000"/>
                  </a:schemeClr>
                </a:solidFill>
              </a:rPr>
              <a:t>palliative</a:t>
            </a:r>
            <a:r>
              <a:rPr lang="nl-NL" sz="2000" dirty="0">
                <a:solidFill>
                  <a:schemeClr val="bg2">
                    <a:lumMod val="10000"/>
                  </a:schemeClr>
                </a:solidFill>
              </a:rPr>
              <a:t> care: </a:t>
            </a:r>
            <a:r>
              <a:rPr lang="nl-NL" sz="2000" dirty="0" err="1">
                <a:solidFill>
                  <a:schemeClr val="bg2">
                    <a:lumMod val="10000"/>
                  </a:schemeClr>
                </a:solidFill>
              </a:rPr>
              <a:t>working</a:t>
            </a:r>
            <a:r>
              <a:rPr lang="nl-NL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2">
                    <a:lumMod val="10000"/>
                  </a:schemeClr>
                </a:solidFill>
              </a:rPr>
              <a:t>towards</a:t>
            </a:r>
            <a:r>
              <a:rPr lang="nl-NL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2">
                    <a:lumMod val="10000"/>
                  </a:schemeClr>
                </a:solidFill>
              </a:rPr>
              <a:t>an</a:t>
            </a:r>
            <a:r>
              <a:rPr lang="nl-NL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nl-NL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sz="2000" dirty="0">
                <a:solidFill>
                  <a:schemeClr val="bg2">
                    <a:lumMod val="10000"/>
                  </a:schemeClr>
                </a:solidFill>
              </a:rPr>
              <a:t>EAPC </a:t>
            </a:r>
            <a:r>
              <a:rPr lang="nl-NL" sz="2000" dirty="0" err="1">
                <a:solidFill>
                  <a:schemeClr val="bg2">
                    <a:lumMod val="10000"/>
                  </a:schemeClr>
                </a:solidFill>
              </a:rPr>
              <a:t>Task</a:t>
            </a:r>
            <a:r>
              <a:rPr lang="nl-NL" sz="2000" dirty="0">
                <a:solidFill>
                  <a:schemeClr val="bg2">
                    <a:lumMod val="10000"/>
                  </a:schemeClr>
                </a:solidFill>
              </a:rPr>
              <a:t> Force </a:t>
            </a:r>
            <a:r>
              <a:rPr lang="nl-NL" sz="2000" i="1" dirty="0">
                <a:solidFill>
                  <a:schemeClr val="bg2">
                    <a:lumMod val="10000"/>
                  </a:schemeClr>
                </a:solidFill>
              </a:rPr>
              <a:t>European Journal of </a:t>
            </a:r>
            <a:r>
              <a:rPr lang="nl-NL" sz="2000" i="1" dirty="0" err="1">
                <a:solidFill>
                  <a:schemeClr val="bg2">
                    <a:lumMod val="10000"/>
                  </a:schemeClr>
                </a:solidFill>
              </a:rPr>
              <a:t>Palliative</a:t>
            </a:r>
            <a:r>
              <a:rPr lang="nl-NL" sz="2000" i="1" dirty="0">
                <a:solidFill>
                  <a:schemeClr val="bg2">
                    <a:lumMod val="10000"/>
                  </a:schemeClr>
                </a:solidFill>
              </a:rPr>
              <a:t> Care </a:t>
            </a:r>
            <a:r>
              <a:rPr lang="nl-NL" sz="2000" dirty="0">
                <a:solidFill>
                  <a:schemeClr val="bg2">
                    <a:lumMod val="10000"/>
                  </a:schemeClr>
                </a:solidFill>
              </a:rPr>
              <a:t>18(2) 86-9.</a:t>
            </a:r>
          </a:p>
        </p:txBody>
      </p:sp>
      <p:sp>
        <p:nvSpPr>
          <p:cNvPr id="10" name="Dia-opsommingstekst">
            <a:extLst>
              <a:ext uri="{FF2B5EF4-FFF2-40B4-BE49-F238E27FC236}">
                <a16:creationId xmlns:a16="http://schemas.microsoft.com/office/drawing/2014/main" id="{12D84004-8DD2-1292-BBDD-5979012ABC7A}"/>
              </a:ext>
            </a:extLst>
          </p:cNvPr>
          <p:cNvSpPr txBox="1">
            <a:spLocks/>
          </p:cNvSpPr>
          <p:nvPr/>
        </p:nvSpPr>
        <p:spPr>
          <a:xfrm>
            <a:off x="1384300" y="3756776"/>
            <a:ext cx="21971000" cy="4496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096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12192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18288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24384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3048000" marR="0" indent="-609600" algn="l" defTabSz="2438338" rtl="0" latinLnBrk="0">
              <a:lnSpc>
                <a:spcPts val="43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nl-NL" dirty="0">
                <a:solidFill>
                  <a:schemeClr val="accent1"/>
                </a:solidFill>
              </a:rPr>
              <a:t>Dynamische dimensie </a:t>
            </a: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van het menselijk leven </a:t>
            </a:r>
            <a:br>
              <a:rPr lang="nl-NL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die betrekking heeft op hoe een persoon </a:t>
            </a:r>
            <a:r>
              <a:rPr lang="nl-NL" dirty="0">
                <a:solidFill>
                  <a:schemeClr val="accent1"/>
                </a:solidFill>
              </a:rPr>
              <a:t>zin, doel 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en transcendentie </a:t>
            </a: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ervaart/uitdrukt en zich </a:t>
            </a:r>
            <a:br>
              <a:rPr lang="nl-NL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verbindt met wat </a:t>
            </a:r>
            <a:r>
              <a:rPr lang="nl-NL" sz="5000" dirty="0">
                <a:solidFill>
                  <a:schemeClr val="accent1"/>
                </a:solidFill>
              </a:rPr>
              <a:t>betekenisvol</a:t>
            </a: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 is </a:t>
            </a:r>
          </a:p>
          <a:p>
            <a:pPr marL="0" indent="0" hangingPunct="1">
              <a:buNone/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Kan gaan over: existentiële vragen, waarden,</a:t>
            </a:r>
            <a:br>
              <a:rPr lang="nl-NL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religieuze overwegingen </a:t>
            </a:r>
          </a:p>
        </p:txBody>
      </p:sp>
    </p:spTree>
    <p:extLst>
      <p:ext uri="{BB962C8B-B14F-4D97-AF65-F5344CB8AC3E}">
        <p14:creationId xmlns:p14="http://schemas.microsoft.com/office/powerpoint/2010/main" val="42504562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8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1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6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65" name="Hoofdstuk titel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Zingeving</a:t>
            </a:r>
          </a:p>
        </p:txBody>
      </p:sp>
      <p:sp>
        <p:nvSpPr>
          <p:cNvPr id="166" name="Lange titel…"/>
          <p:cNvSpPr txBox="1">
            <a:spLocks noGrp="1"/>
          </p:cNvSpPr>
          <p:nvPr>
            <p:ph type="body" sz="quarter" idx="23"/>
          </p:nvPr>
        </p:nvSpPr>
        <p:spPr>
          <a:xfrm>
            <a:off x="1308100" y="1944962"/>
            <a:ext cx="21971002" cy="1179810"/>
          </a:xfrm>
          <a:prstGeom prst="rect">
            <a:avLst/>
          </a:prstGeom>
        </p:spPr>
        <p:txBody>
          <a:bodyPr/>
          <a:lstStyle/>
          <a:p>
            <a:pPr defTabSz="2438338">
              <a:defRPr sz="7000" b="0" spc="-140">
                <a:latin typeface="Crimson Pro Regular"/>
                <a:ea typeface="Crimson Pro Regular"/>
                <a:cs typeface="Crimson Pro Regular"/>
                <a:sym typeface="Crimson Pro Regular"/>
              </a:defRPr>
            </a:pPr>
            <a:r>
              <a:rPr lang="nl-NL" dirty="0"/>
              <a:t>Zingeving: en spiritualiteit in de palliatieve fase</a:t>
            </a:r>
            <a:endParaRPr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17866B-5C32-92F3-4174-A11B475F5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8830" y="3536838"/>
            <a:ext cx="18346340" cy="762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738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ia-opsommingsteks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Instrumentele benadering</a:t>
            </a:r>
          </a:p>
          <a:p>
            <a:r>
              <a:rPr lang="nl-NL" dirty="0"/>
              <a:t>Narratieve benadering</a:t>
            </a:r>
          </a:p>
          <a:p>
            <a:endParaRPr lang="nl-NL" dirty="0"/>
          </a:p>
        </p:txBody>
      </p:sp>
      <p:sp>
        <p:nvSpPr>
          <p:cNvPr id="157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7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7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59" name="Hoofdstuk titel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Zingeving</a:t>
            </a:r>
            <a:endParaRPr dirty="0"/>
          </a:p>
        </p:txBody>
      </p:sp>
      <p:sp>
        <p:nvSpPr>
          <p:cNvPr id="160" name="Titel kort"/>
          <p:cNvSpPr txBox="1">
            <a:spLocks noGrp="1"/>
          </p:cNvSpPr>
          <p:nvPr>
            <p:ph type="body" sz="quarter" idx="23"/>
          </p:nvPr>
        </p:nvSpPr>
        <p:spPr>
          <a:xfrm>
            <a:off x="1384300" y="1924695"/>
            <a:ext cx="21971002" cy="117981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Twee benaderingen: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8499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ia-opsommingsteks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Methodisch: anamnese diagnostiek planning interventie evaluatie</a:t>
            </a:r>
          </a:p>
          <a:p>
            <a:pPr marL="0" indent="0">
              <a:buNone/>
            </a:pPr>
            <a:r>
              <a:rPr lang="nl-NL" dirty="0"/>
              <a:t>Bijv. de vraag: </a:t>
            </a:r>
            <a:br>
              <a:rPr lang="nl-NL" dirty="0"/>
            </a:br>
            <a:r>
              <a:rPr lang="nl-NL" dirty="0"/>
              <a:t>Wat maakt voor u de dag waardevol? </a:t>
            </a:r>
          </a:p>
          <a:p>
            <a:pPr marL="0" indent="0">
              <a:buNone/>
            </a:pPr>
            <a:endParaRPr lang="nl-NL" i="1" dirty="0"/>
          </a:p>
        </p:txBody>
      </p:sp>
      <p:sp>
        <p:nvSpPr>
          <p:cNvPr id="157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7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8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59" name="Hoofdstuk titel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Zingeving</a:t>
            </a:r>
            <a:endParaRPr dirty="0"/>
          </a:p>
        </p:txBody>
      </p:sp>
      <p:sp>
        <p:nvSpPr>
          <p:cNvPr id="160" name="Titel kort"/>
          <p:cNvSpPr txBox="1">
            <a:spLocks noGrp="1"/>
          </p:cNvSpPr>
          <p:nvPr>
            <p:ph type="body" sz="quarter" idx="23"/>
          </p:nvPr>
        </p:nvSpPr>
        <p:spPr>
          <a:xfrm>
            <a:off x="1384300" y="1924695"/>
            <a:ext cx="21971002" cy="117981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Instrumentele benadering</a:t>
            </a:r>
          </a:p>
        </p:txBody>
      </p:sp>
    </p:spTree>
    <p:extLst>
      <p:ext uri="{BB962C8B-B14F-4D97-AF65-F5344CB8AC3E}">
        <p14:creationId xmlns:p14="http://schemas.microsoft.com/office/powerpoint/2010/main" val="36117042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ia-opsommingsteks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Verhalend</a:t>
            </a:r>
          </a:p>
          <a:p>
            <a:pPr marL="0" indent="0">
              <a:buNone/>
            </a:pPr>
            <a:r>
              <a:rPr lang="nl-NL" dirty="0"/>
              <a:t>In het verhaal dat mensen vertellen zijn twee elementen aanwezig: </a:t>
            </a:r>
            <a:br>
              <a:rPr lang="nl-NL" dirty="0"/>
            </a:br>
            <a:r>
              <a:rPr lang="nl-NL" dirty="0"/>
              <a:t>zij vertellen wie ze zijn en ze vertellen hoe ze tegen het leven aankijken.</a:t>
            </a:r>
          </a:p>
          <a:p>
            <a:pPr marL="0" indent="0">
              <a:buNone/>
            </a:pPr>
            <a:r>
              <a:rPr lang="nl-NL" dirty="0"/>
              <a:t>M.a.w. Zij drukken hun </a:t>
            </a:r>
            <a:r>
              <a:rPr lang="nl-NL" dirty="0">
                <a:solidFill>
                  <a:schemeClr val="accent1"/>
                </a:solidFill>
              </a:rPr>
              <a:t>identiteit</a:t>
            </a:r>
            <a:r>
              <a:rPr lang="nl-NL" dirty="0"/>
              <a:t> uit en hun </a:t>
            </a:r>
            <a:r>
              <a:rPr lang="nl-NL" dirty="0">
                <a:solidFill>
                  <a:schemeClr val="accent1"/>
                </a:solidFill>
              </a:rPr>
              <a:t>zingeving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(levensbeschouwing, geloof).</a:t>
            </a:r>
          </a:p>
          <a:p>
            <a:pPr marL="0" indent="0">
              <a:buNone/>
            </a:pPr>
            <a:r>
              <a:rPr lang="nl-NL" dirty="0"/>
              <a:t>Overigens: zelden een heel levensverhaal vaker een fragment of zelfs </a:t>
            </a:r>
            <a:br>
              <a:rPr lang="nl-NL" dirty="0"/>
            </a:br>
            <a:r>
              <a:rPr lang="nl-NL" dirty="0"/>
              <a:t>een nog kleinere gecondenseerde eenheid: symbool of metafoor.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i="1" dirty="0"/>
          </a:p>
        </p:txBody>
      </p:sp>
      <p:sp>
        <p:nvSpPr>
          <p:cNvPr id="157" name="Titel presentatie"/>
          <p:cNvSpPr txBox="1">
            <a:spLocks noGrp="1"/>
          </p:cNvSpPr>
          <p:nvPr>
            <p:ph type="body" sz="quarter" idx="21"/>
          </p:nvPr>
        </p:nvSpPr>
        <p:spPr>
          <a:xfrm>
            <a:off x="6825059" y="11987261"/>
            <a:ext cx="15131522" cy="605017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Signaleren van en ingaan op Zingevingsthematiek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01350" y="11902735"/>
            <a:ext cx="29815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3"/>
                </a:solidFill>
              </a:rPr>
              <a:t>9</a:t>
            </a:fld>
            <a:endParaRPr dirty="0">
              <a:solidFill>
                <a:schemeClr val="accent3"/>
              </a:solidFill>
            </a:endParaRPr>
          </a:p>
        </p:txBody>
      </p:sp>
      <p:sp>
        <p:nvSpPr>
          <p:cNvPr id="159" name="Hoofdstuk titel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Zingeving</a:t>
            </a:r>
            <a:endParaRPr dirty="0"/>
          </a:p>
        </p:txBody>
      </p:sp>
      <p:sp>
        <p:nvSpPr>
          <p:cNvPr id="160" name="Titel kort"/>
          <p:cNvSpPr txBox="1">
            <a:spLocks noGrp="1"/>
          </p:cNvSpPr>
          <p:nvPr>
            <p:ph type="body" sz="quarter" idx="23"/>
          </p:nvPr>
        </p:nvSpPr>
        <p:spPr>
          <a:xfrm>
            <a:off x="1384300" y="1924695"/>
            <a:ext cx="21971002" cy="117981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Narratieve benadering</a:t>
            </a:r>
          </a:p>
        </p:txBody>
      </p:sp>
    </p:spTree>
    <p:extLst>
      <p:ext uri="{BB962C8B-B14F-4D97-AF65-F5344CB8AC3E}">
        <p14:creationId xmlns:p14="http://schemas.microsoft.com/office/powerpoint/2010/main" val="14427681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 2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F59914"/>
      </a:accent1>
      <a:accent2>
        <a:srgbClr val="C09659"/>
      </a:accent2>
      <a:accent3>
        <a:srgbClr val="81766B"/>
      </a:accent3>
      <a:accent4>
        <a:srgbClr val="F59914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964</Words>
  <Application>Microsoft Office PowerPoint</Application>
  <PresentationFormat>Aangepast</PresentationFormat>
  <Paragraphs>106</Paragraphs>
  <Slides>19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Crimson Pro</vt:lpstr>
      <vt:lpstr>Crimson Pro Regular</vt:lpstr>
      <vt:lpstr>Helvetica Neue</vt:lpstr>
      <vt:lpstr>Montserrat</vt:lpstr>
      <vt:lpstr>Montserrat Regular</vt:lpstr>
      <vt:lpstr>21_BasicWhite</vt:lpstr>
      <vt:lpstr>PowerPoint-presentatie</vt:lpstr>
      <vt:lpstr>Zingeving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Annelieke Damen</dc:creator>
  <cp:lastModifiedBy>Annelieke Damen</cp:lastModifiedBy>
  <cp:revision>14</cp:revision>
  <dcterms:modified xsi:type="dcterms:W3CDTF">2025-02-26T12:00:10Z</dcterms:modified>
</cp:coreProperties>
</file>