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5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4CDA-0EA9-40FD-A386-2B6EB80DDE31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B56D-2DC7-4474-BC32-BBFA5C3EEF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74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4CDA-0EA9-40FD-A386-2B6EB80DDE31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B56D-2DC7-4474-BC32-BBFA5C3EEF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561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4CDA-0EA9-40FD-A386-2B6EB80DDE31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B56D-2DC7-4474-BC32-BBFA5C3EEF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97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4CDA-0EA9-40FD-A386-2B6EB80DDE31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B56D-2DC7-4474-BC32-BBFA5C3EEF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584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4CDA-0EA9-40FD-A386-2B6EB80DDE31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B56D-2DC7-4474-BC32-BBFA5C3EEF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5999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4CDA-0EA9-40FD-A386-2B6EB80DDE31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B56D-2DC7-4474-BC32-BBFA5C3EEF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263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4CDA-0EA9-40FD-A386-2B6EB80DDE31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B56D-2DC7-4474-BC32-BBFA5C3EEF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197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4CDA-0EA9-40FD-A386-2B6EB80DDE31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B56D-2DC7-4474-BC32-BBFA5C3EEF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23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4CDA-0EA9-40FD-A386-2B6EB80DDE31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B56D-2DC7-4474-BC32-BBFA5C3EEF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9872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4CDA-0EA9-40FD-A386-2B6EB80DDE31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B56D-2DC7-4474-BC32-BBFA5C3EEF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9622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4CDA-0EA9-40FD-A386-2B6EB80DDE31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B56D-2DC7-4474-BC32-BBFA5C3EEF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837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F4CDA-0EA9-40FD-A386-2B6EB80DDE31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0B56D-2DC7-4474-BC32-BBFA5C3EEF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268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Project Signalering in de palliatieve fase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Implementatietraject 2015-2017</a:t>
            </a:r>
          </a:p>
          <a:p>
            <a:r>
              <a:rPr lang="nl-NL" sz="2400" dirty="0" smtClean="0"/>
              <a:t>Met behulp van subsidie </a:t>
            </a:r>
            <a:r>
              <a:rPr lang="nl-NL" sz="2400" dirty="0" err="1" smtClean="0"/>
              <a:t>ZonMw</a:t>
            </a:r>
            <a:endParaRPr lang="nl-NL" sz="2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8640"/>
            <a:ext cx="2345459" cy="66828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539552" y="6309320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LvH</a:t>
            </a:r>
            <a:r>
              <a:rPr lang="nl-NL" dirty="0" smtClean="0"/>
              <a:t> 20171121 voor MBTZ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6946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651304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Conclusie</a:t>
            </a:r>
          </a:p>
          <a:p>
            <a:pPr marL="0" indent="0">
              <a:buNone/>
            </a:pPr>
            <a:endParaRPr lang="nl-NL" sz="2000" dirty="0" smtClean="0"/>
          </a:p>
          <a:p>
            <a:r>
              <a:rPr lang="nl-NL" sz="2800" dirty="0" smtClean="0"/>
              <a:t>Niet verder uitrollen</a:t>
            </a:r>
          </a:p>
          <a:p>
            <a:r>
              <a:rPr lang="nl-NL" sz="2800" dirty="0" smtClean="0"/>
              <a:t>De set blijven gebruiken in </a:t>
            </a:r>
            <a:r>
              <a:rPr lang="nl-NL" sz="2800" dirty="0" err="1" smtClean="0"/>
              <a:t>mdo</a:t>
            </a:r>
            <a:r>
              <a:rPr lang="nl-NL" sz="2800" dirty="0" smtClean="0"/>
              <a:t> en bij consultatie. </a:t>
            </a:r>
          </a:p>
          <a:p>
            <a:r>
              <a:rPr lang="nl-NL" sz="2800" dirty="0" smtClean="0"/>
              <a:t>Oriënteren op mogelijkheden digitale versie – aansluitend bij dossier</a:t>
            </a:r>
            <a:br>
              <a:rPr lang="nl-NL" sz="2800" dirty="0" smtClean="0"/>
            </a:br>
            <a:r>
              <a:rPr lang="nl-NL" sz="2800" smtClean="0"/>
              <a:t>Nedap</a:t>
            </a:r>
            <a:endParaRPr lang="nl-NL" sz="2800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8640"/>
            <a:ext cx="2345459" cy="66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2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60648"/>
            <a:ext cx="2345459" cy="668280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370470"/>
              </p:ext>
            </p:extLst>
          </p:nvPr>
        </p:nvGraphicFramePr>
        <p:xfrm>
          <a:off x="1763688" y="1844824"/>
          <a:ext cx="5616625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360"/>
                <a:gridCol w="3689265"/>
              </a:tblGrid>
              <a:tr h="463292"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chemeClr val="bg1"/>
                          </a:solidFill>
                        </a:rPr>
                        <a:t>Organisatie</a:t>
                      </a:r>
                      <a:endParaRPr lang="nl-NL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chemeClr val="bg1"/>
                          </a:solidFill>
                        </a:rPr>
                        <a:t>Teams</a:t>
                      </a:r>
                      <a:endParaRPr lang="nl-NL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799656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Azora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2 thuiszorg</a:t>
                      </a:r>
                    </a:p>
                    <a:p>
                      <a:r>
                        <a:rPr lang="nl-NL" sz="2800" dirty="0" smtClean="0"/>
                        <a:t>2 verpleeghuis </a:t>
                      </a:r>
                      <a:r>
                        <a:rPr lang="nl-NL" sz="2800" dirty="0" err="1" smtClean="0"/>
                        <a:t>somatiek</a:t>
                      </a:r>
                      <a:endParaRPr lang="nl-NL" sz="2800" dirty="0"/>
                    </a:p>
                  </a:txBody>
                  <a:tcPr/>
                </a:tc>
              </a:tr>
              <a:tr h="463292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Sensire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3 thuiszorg</a:t>
                      </a:r>
                      <a:endParaRPr lang="nl-NL" sz="2800" dirty="0"/>
                    </a:p>
                  </a:txBody>
                  <a:tcPr/>
                </a:tc>
              </a:tr>
              <a:tr h="799656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De Gouden Leeuw Groep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Zorghotel Zelhem</a:t>
                      </a:r>
                      <a:endParaRPr lang="nl-NL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57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Doelstelling</a:t>
            </a:r>
          </a:p>
          <a:p>
            <a:pPr marL="0" indent="0">
              <a:buNone/>
            </a:pPr>
            <a:r>
              <a:rPr lang="nl-NL" dirty="0" smtClean="0"/>
              <a:t>Rol van verzorgenden versterken. 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Kennis belangrijkste symptomen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Systematisch, breed, in kaart brengen: wat is voor patiënt belangrijkste klacht?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Samenwerken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8640"/>
            <a:ext cx="2345459" cy="66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4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Resultaten kwantitatief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18 ambassadeurs getraind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120 medewerkers in pilotteams geschoold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90 patiënten ‘gemarkeerd’ waarmee de methode is geoefend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120 professionals bereikt d.m.v. workshops (buiten de pilot teams)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8640"/>
            <a:ext cx="2345459" cy="66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363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Resultaten </a:t>
            </a:r>
            <a:r>
              <a:rPr lang="nl-NL" b="1" dirty="0" err="1" smtClean="0"/>
              <a:t>Nivel</a:t>
            </a:r>
            <a:endParaRPr lang="nl-NL" b="1" dirty="0" smtClean="0"/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Zorginhoudelijke indicatoren (ernst symptomen)</a:t>
            </a:r>
            <a:endParaRPr lang="nl-NL" dirty="0"/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Indicatoren over zorgervaringen van patiënten en nabestaanden </a:t>
            </a:r>
            <a:r>
              <a:rPr lang="nl-NL" dirty="0" smtClean="0"/>
              <a:t>(CQ index </a:t>
            </a:r>
            <a:r>
              <a:rPr lang="nl-NL" dirty="0" err="1" smtClean="0"/>
              <a:t>pz</a:t>
            </a:r>
            <a:r>
              <a:rPr lang="nl-NL" dirty="0" smtClean="0"/>
              <a:t>)</a:t>
            </a:r>
          </a:p>
          <a:p>
            <a:pPr marL="514350" indent="-514350">
              <a:buFont typeface="+mj-lt"/>
              <a:buAutoNum type="alphaLcParenR"/>
            </a:pPr>
            <a:endParaRPr lang="nl-NL" dirty="0"/>
          </a:p>
          <a:p>
            <a:pPr marL="0" indent="0">
              <a:buNone/>
            </a:pPr>
            <a:r>
              <a:rPr lang="nl-NL" b="1" dirty="0" smtClean="0"/>
              <a:t>Resultaten IKNL (zorgverleners)</a:t>
            </a:r>
            <a:endParaRPr lang="nl-NL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8640"/>
            <a:ext cx="2345459" cy="66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131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Ad </a:t>
            </a:r>
            <a:r>
              <a:rPr lang="nl-NL" b="1" dirty="0" err="1" smtClean="0"/>
              <a:t>Nivel</a:t>
            </a:r>
            <a:r>
              <a:rPr lang="nl-NL" b="1" dirty="0" smtClean="0"/>
              <a:t> a) Symptoomlast </a:t>
            </a:r>
          </a:p>
          <a:p>
            <a:pPr marL="0" indent="0">
              <a:buNone/>
            </a:pPr>
            <a:r>
              <a:rPr lang="nl-NL" sz="2000" dirty="0" smtClean="0"/>
              <a:t>Voormeting: 17 en nameting 12 patiënten</a:t>
            </a:r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8640"/>
            <a:ext cx="2345459" cy="66828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6952"/>
            <a:ext cx="665797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9276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651304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Ad </a:t>
            </a:r>
            <a:r>
              <a:rPr lang="nl-NL" b="1" dirty="0" err="1" smtClean="0"/>
              <a:t>Nivel</a:t>
            </a:r>
            <a:r>
              <a:rPr lang="nl-NL" b="1" dirty="0" smtClean="0"/>
              <a:t> b) Zorgervaringen patiënten en nabestaanden</a:t>
            </a:r>
          </a:p>
          <a:p>
            <a:pPr marL="0" indent="0">
              <a:buNone/>
            </a:pPr>
            <a:r>
              <a:rPr lang="nl-NL" sz="2000" dirty="0" smtClean="0"/>
              <a:t>Patiënten: Voormeting: 11, nameting 3,  geen conclusies mogelijk</a:t>
            </a:r>
          </a:p>
          <a:p>
            <a:pPr marL="0" indent="0">
              <a:buNone/>
            </a:pPr>
            <a:r>
              <a:rPr lang="nl-NL" sz="2000" dirty="0" smtClean="0"/>
              <a:t>Nabestaanden: Voormeting: 13, nameting 12 </a:t>
            </a:r>
          </a:p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8640"/>
            <a:ext cx="2345459" cy="66828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91215"/>
            <a:ext cx="662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4762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651304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Ad IKNL – opbrengst voor zorgverleners</a:t>
            </a:r>
          </a:p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8640"/>
            <a:ext cx="2345459" cy="668280"/>
          </a:xfrm>
          <a:prstGeom prst="rect">
            <a:avLst/>
          </a:prstGeom>
        </p:spPr>
      </p:pic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121444"/>
              </p:ext>
            </p:extLst>
          </p:nvPr>
        </p:nvGraphicFramePr>
        <p:xfrm>
          <a:off x="1187624" y="2273940"/>
          <a:ext cx="6515968" cy="100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8"/>
                <a:gridCol w="1642289"/>
                <a:gridCol w="1886103"/>
                <a:gridCol w="1475408"/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0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0-meting</a:t>
                      </a:r>
                      <a:endParaRPr lang="nl-NL" sz="20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000" dirty="0" err="1">
                          <a:effectLst/>
                        </a:rPr>
                        <a:t>middenmeting</a:t>
                      </a:r>
                      <a:endParaRPr lang="nl-NL" sz="20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eindmeting</a:t>
                      </a:r>
                      <a:endParaRPr lang="nl-NL" sz="20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respondenten</a:t>
                      </a:r>
                      <a:endParaRPr lang="nl-NL" sz="20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94</a:t>
                      </a:r>
                      <a:endParaRPr lang="nl-NL" sz="20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59</a:t>
                      </a:r>
                      <a:endParaRPr lang="nl-NL" sz="20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45</a:t>
                      </a:r>
                      <a:endParaRPr lang="nl-NL" sz="20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755576" y="4005064"/>
            <a:ext cx="71287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Belangrijkste uitkomsten metingen zorgverleners: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nl-NL" dirty="0" smtClean="0"/>
              <a:t>Animo daalde in de loop van project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nl-NL" dirty="0" smtClean="0"/>
              <a:t>Op de vraag: is er iets veranderd in de manier waarop jij informatie over de zorgvrager noteert in het dossier?’ Noteert 44% ‘meer informatie over belangrijkste klacht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nl-NL" dirty="0" smtClean="0"/>
              <a:t>51% van de zorgverleners heeft set 1-5 keer gebruikt bij overleg huisarts, SO en andere behandelaars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735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651304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Evaluatie 30 oktober 2017</a:t>
            </a:r>
          </a:p>
          <a:p>
            <a:pPr marL="0" indent="0">
              <a:buNone/>
            </a:pPr>
            <a:endParaRPr lang="nl-NL" sz="2000" dirty="0" smtClean="0"/>
          </a:p>
          <a:p>
            <a:r>
              <a:rPr lang="nl-NL" sz="2000" dirty="0" smtClean="0"/>
              <a:t>De set wordt niet/nauwelijks gebruikt op de werkvloer in contact met cliënt</a:t>
            </a:r>
          </a:p>
          <a:p>
            <a:pPr marL="0" indent="0">
              <a:buNone/>
            </a:pPr>
            <a:r>
              <a:rPr lang="nl-NL" sz="2000" dirty="0" smtClean="0"/>
              <a:t>	Redenen: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- Map niet bij de hand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- Kost teveel tijd (extra bezoek cliënt)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- Werkdruk is al hoog</a:t>
            </a:r>
          </a:p>
          <a:p>
            <a:r>
              <a:rPr lang="nl-NL" sz="2000" dirty="0" smtClean="0"/>
              <a:t>De set draagt bij aan professionaliteit zorgverlener</a:t>
            </a:r>
          </a:p>
          <a:p>
            <a:r>
              <a:rPr lang="nl-NL" sz="2000" dirty="0" smtClean="0"/>
              <a:t>De set is bruikbaar voor </a:t>
            </a:r>
            <a:r>
              <a:rPr lang="nl-NL" sz="2000" dirty="0" err="1" smtClean="0"/>
              <a:t>mdo</a:t>
            </a:r>
            <a:endParaRPr lang="nl-NL" sz="2000" dirty="0" smtClean="0"/>
          </a:p>
          <a:p>
            <a:r>
              <a:rPr lang="nl-NL" sz="2000" dirty="0" smtClean="0"/>
              <a:t>De methode is bruikbaar voor consultatie</a:t>
            </a:r>
          </a:p>
          <a:p>
            <a:r>
              <a:rPr lang="nl-NL" sz="2000" dirty="0" smtClean="0"/>
              <a:t>Behoefte aan iets digitaals wat koppelt aan het dossier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8640"/>
            <a:ext cx="2345459" cy="66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9643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269</Words>
  <Application>Microsoft Office PowerPoint</Application>
  <PresentationFormat>Diavoorstelling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Project Signalering in de palliatieve fase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Signalering in de palliatieve fase</dc:title>
  <dc:creator>m339645</dc:creator>
  <cp:lastModifiedBy>m339645</cp:lastModifiedBy>
  <cp:revision>21</cp:revision>
  <cp:lastPrinted>2017-11-21T13:11:43Z</cp:lastPrinted>
  <dcterms:created xsi:type="dcterms:W3CDTF">2017-11-21T09:52:38Z</dcterms:created>
  <dcterms:modified xsi:type="dcterms:W3CDTF">2018-04-10T13:04:48Z</dcterms:modified>
</cp:coreProperties>
</file>