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9" r:id="rId5"/>
  </p:sldMasterIdLst>
  <p:notesMasterIdLst>
    <p:notesMasterId r:id="rId78"/>
  </p:notesMasterIdLst>
  <p:handoutMasterIdLst>
    <p:handoutMasterId r:id="rId79"/>
  </p:handoutMasterIdLst>
  <p:sldIdLst>
    <p:sldId id="395" r:id="rId6"/>
    <p:sldId id="258" r:id="rId7"/>
    <p:sldId id="261" r:id="rId8"/>
    <p:sldId id="276" r:id="rId9"/>
    <p:sldId id="286" r:id="rId10"/>
    <p:sldId id="371" r:id="rId11"/>
    <p:sldId id="335" r:id="rId12"/>
    <p:sldId id="375" r:id="rId13"/>
    <p:sldId id="323" r:id="rId14"/>
    <p:sldId id="347" r:id="rId15"/>
    <p:sldId id="325" r:id="rId16"/>
    <p:sldId id="327" r:id="rId17"/>
    <p:sldId id="328" r:id="rId18"/>
    <p:sldId id="329" r:id="rId19"/>
    <p:sldId id="330" r:id="rId20"/>
    <p:sldId id="331" r:id="rId21"/>
    <p:sldId id="332" r:id="rId22"/>
    <p:sldId id="352" r:id="rId23"/>
    <p:sldId id="266" r:id="rId24"/>
    <p:sldId id="287" r:id="rId25"/>
    <p:sldId id="279" r:id="rId26"/>
    <p:sldId id="374" r:id="rId27"/>
    <p:sldId id="385" r:id="rId28"/>
    <p:sldId id="386" r:id="rId29"/>
    <p:sldId id="387" r:id="rId30"/>
    <p:sldId id="388" r:id="rId31"/>
    <p:sldId id="389" r:id="rId32"/>
    <p:sldId id="405" r:id="rId33"/>
    <p:sldId id="284" r:id="rId34"/>
    <p:sldId id="353" r:id="rId35"/>
    <p:sldId id="290" r:id="rId36"/>
    <p:sldId id="336" r:id="rId37"/>
    <p:sldId id="337" r:id="rId38"/>
    <p:sldId id="291" r:id="rId39"/>
    <p:sldId id="292" r:id="rId40"/>
    <p:sldId id="365" r:id="rId41"/>
    <p:sldId id="354" r:id="rId42"/>
    <p:sldId id="367" r:id="rId43"/>
    <p:sldId id="390" r:id="rId44"/>
    <p:sldId id="402" r:id="rId45"/>
    <p:sldId id="369" r:id="rId46"/>
    <p:sldId id="391" r:id="rId47"/>
    <p:sldId id="280" r:id="rId48"/>
    <p:sldId id="355" r:id="rId49"/>
    <p:sldId id="383" r:id="rId50"/>
    <p:sldId id="282" r:id="rId51"/>
    <p:sldId id="379" r:id="rId52"/>
    <p:sldId id="289" r:id="rId53"/>
    <p:sldId id="338" r:id="rId54"/>
    <p:sldId id="339" r:id="rId55"/>
    <p:sldId id="373" r:id="rId56"/>
    <p:sldId id="403" r:id="rId57"/>
    <p:sldId id="393" r:id="rId58"/>
    <p:sldId id="392" r:id="rId59"/>
    <p:sldId id="394" r:id="rId60"/>
    <p:sldId id="381" r:id="rId61"/>
    <p:sldId id="357" r:id="rId62"/>
    <p:sldId id="358" r:id="rId63"/>
    <p:sldId id="359" r:id="rId64"/>
    <p:sldId id="361" r:id="rId65"/>
    <p:sldId id="360" r:id="rId66"/>
    <p:sldId id="273" r:id="rId67"/>
    <p:sldId id="268" r:id="rId68"/>
    <p:sldId id="278" r:id="rId69"/>
    <p:sldId id="397" r:id="rId70"/>
    <p:sldId id="372" r:id="rId71"/>
    <p:sldId id="283" r:id="rId72"/>
    <p:sldId id="399" r:id="rId73"/>
    <p:sldId id="404" r:id="rId74"/>
    <p:sldId id="277" r:id="rId75"/>
    <p:sldId id="377" r:id="rId76"/>
    <p:sldId id="396" r:id="rId77"/>
  </p:sldIdLst>
  <p:sldSz cx="9144000" cy="6858000" type="screen4x3"/>
  <p:notesSz cx="6858000" cy="3343275"/>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6D8C"/>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9B33C-61DE-445A-8B1B-EA9009DF95D2}" v="109" dt="2019-10-15T12:26:17.925"/>
    <p1510:client id="{5FF23BF4-E97F-6AA5-9C62-3A7EA8218D61}" v="2" dt="2019-10-15T09:03:32.177"/>
    <p1510:client id="{F6651284-F08A-0A24-0720-B3E86DEF3D22}" v="40" dt="2019-10-15T08:53:10.7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04" autoAdjust="0"/>
  </p:normalViewPr>
  <p:slideViewPr>
    <p:cSldViewPr snapToGrid="0">
      <p:cViewPr varScale="1">
        <p:scale>
          <a:sx n="70" d="100"/>
          <a:sy n="70" d="100"/>
        </p:scale>
        <p:origin x="2784"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B3C8FB0-2EEA-48E7-99B6-33EC4D190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6A80EE3-6118-4A02-AB37-9ED1481717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3E22-F480-4DD9-A25E-B25C72ABFE32}" type="datetimeFigureOut">
              <a:rPr lang="nl-NL" smtClean="0"/>
              <a:t>26-2-2021</a:t>
            </a:fld>
            <a:endParaRPr lang="nl-NL"/>
          </a:p>
        </p:txBody>
      </p:sp>
      <p:sp>
        <p:nvSpPr>
          <p:cNvPr id="5" name="Tijdelijke aanduiding voor dianummer 4">
            <a:extLst>
              <a:ext uri="{FF2B5EF4-FFF2-40B4-BE49-F238E27FC236}">
                <a16:creationId xmlns:a16="http://schemas.microsoft.com/office/drawing/2014/main" id="{29A3B434-66C1-474C-806D-8655472F3F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B6313-1B1D-4CEB-9695-190AEA9FD457}" type="slidenum">
              <a:rPr lang="nl-NL" smtClean="0"/>
              <a:t>‹nr.›</a:t>
            </a:fld>
            <a:endParaRPr lang="nl-NL"/>
          </a:p>
        </p:txBody>
      </p:sp>
      <p:sp>
        <p:nvSpPr>
          <p:cNvPr id="6" name="Tijdelijke aanduiding voor voettekst 5">
            <a:extLst>
              <a:ext uri="{FF2B5EF4-FFF2-40B4-BE49-F238E27FC236}">
                <a16:creationId xmlns:a16="http://schemas.microsoft.com/office/drawing/2014/main" id="{0DB0FDD7-F720-46FF-9A13-1B68AB331F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Workshop Introductie palliatieve zorg, januari 2019</a:t>
            </a:r>
          </a:p>
        </p:txBody>
      </p:sp>
    </p:spTree>
    <p:extLst>
      <p:ext uri="{BB962C8B-B14F-4D97-AF65-F5344CB8AC3E}">
        <p14:creationId xmlns:p14="http://schemas.microsoft.com/office/powerpoint/2010/main" val="41486979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Introductie palliatieve zorg, januari 2019</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FYu9iz_dCe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a:t>
            </a:r>
          </a:p>
          <a:p>
            <a:r>
              <a:rPr lang="nl-NL"/>
              <a:t>Datum bijeenkomst en naam docent / trainer invullen. </a:t>
            </a:r>
          </a:p>
          <a:p>
            <a:endParaRPr lang="nl-NL" b="0"/>
          </a:p>
          <a:p>
            <a:r>
              <a:rPr lang="nl-NL" b="0"/>
              <a:t>Volgende dia: aanbod onderdelen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a:t>
            </a:fld>
            <a:endParaRPr lang="nl-NL"/>
          </a:p>
        </p:txBody>
      </p:sp>
      <p:sp>
        <p:nvSpPr>
          <p:cNvPr id="5" name="Tijdelijke aanduiding voor voettekst 4">
            <a:extLst>
              <a:ext uri="{FF2B5EF4-FFF2-40B4-BE49-F238E27FC236}">
                <a16:creationId xmlns:a16="http://schemas.microsoft.com/office/drawing/2014/main" id="{E8EDAC03-FAFB-40E0-BD02-16B0F2825BB0}"/>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282560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u="sng" dirty="0"/>
              <a:t>Werkvorm:</a:t>
            </a:r>
            <a:r>
              <a:rPr lang="nl-NL" i="0" u="none" dirty="0"/>
              <a:t> animatie</a:t>
            </a:r>
            <a:endParaRPr lang="nl-NL" i="0" u="sng" dirty="0"/>
          </a:p>
          <a:p>
            <a:r>
              <a:rPr lang="nl-NL" i="0" u="sng" dirty="0"/>
              <a:t>Inhoud:</a:t>
            </a:r>
            <a:r>
              <a:rPr lang="nl-NL" i="1" dirty="0"/>
              <a:t> </a:t>
            </a:r>
            <a:r>
              <a:rPr lang="nl-NL" b="0" i="0" dirty="0"/>
              <a:t>o</a:t>
            </a:r>
            <a:r>
              <a:rPr lang="en-US" b="0" i="0" baseline="0" dirty="0"/>
              <a:t>m </a:t>
            </a:r>
            <a:r>
              <a:rPr lang="nl-NL" b="0" i="0" baseline="0" noProof="0" dirty="0"/>
              <a:t>ervoor te zorgen dat de waarden, wensen en behoeften van de patiënt bekend zijn </a:t>
            </a:r>
          </a:p>
          <a:p>
            <a:pPr marL="228600" indent="-228600">
              <a:buAutoNum type="arabicPeriod"/>
            </a:pPr>
            <a:r>
              <a:rPr lang="nl-NL" b="0" i="0" baseline="0" dirty="0"/>
              <a:t>Moet er gemarkeerd worden om de start van de palliatieve fase en daarmee van de palliatieve zorg aan te geven;</a:t>
            </a:r>
          </a:p>
          <a:p>
            <a:pPr marL="228600" indent="-228600">
              <a:buAutoNum type="arabicPeriod"/>
            </a:pPr>
            <a:r>
              <a:rPr lang="nl-NL" b="0" i="0" baseline="0" dirty="0"/>
              <a:t>Is gezamenlijke besluitvorming noodzakelijk om elke patiënt passende regie over zijn ziekte en zijn zorg te kunnen bieden en samen af te wegen welke wensen, waarden en behoeften van de patiënt en diens naasten prioriteit hebben en haalbaar en uitvoerbaar zijn;</a:t>
            </a:r>
          </a:p>
          <a:p>
            <a:pPr marL="228600" indent="-228600">
              <a:buAutoNum type="arabicPeriod"/>
            </a:pPr>
            <a:r>
              <a:rPr lang="nl-NL" b="0" i="0" baseline="0" dirty="0"/>
              <a:t>Is proactieve zorgplanning nodig om de zorg voor de patiënt en diens naasten, ook in de toekomst, te kunnen leveren in de context van hun waarden, wensen en behoeften.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Let op! Deze dia is geanimeerd.</a:t>
            </a:r>
            <a:r>
              <a:rPr lang="nl-NL" i="1" baseline="0" dirty="0"/>
              <a:t> Er licht tekst op waarna tijd is om onderstaande toelichting te geven. Er wordt na enige tijd </a:t>
            </a:r>
            <a:r>
              <a:rPr lang="nl-NL" i="1" u="sng" baseline="0" dirty="0"/>
              <a:t>vanzelf </a:t>
            </a:r>
            <a:r>
              <a:rPr lang="nl-NL" i="1" baseline="0" dirty="0"/>
              <a:t>doorgeschakeld naar de volgende dia. </a:t>
            </a:r>
          </a:p>
          <a:p>
            <a:r>
              <a:rPr lang="nl-NL" i="1" baseline="0" dirty="0"/>
              <a:t> </a:t>
            </a:r>
            <a:endParaRPr lang="en-US" i="1" baseline="0" dirty="0"/>
          </a:p>
          <a:p>
            <a:endParaRPr lang="en-US" i="1"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A9DFDE2C-367A-4400-AF45-F2A024ACB2E9}"/>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16933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u="sng" dirty="0"/>
              <a:t>Werkvorm: </a:t>
            </a:r>
            <a:r>
              <a:rPr lang="nl-NL" i="0" u="none" dirty="0"/>
              <a:t>animatie</a:t>
            </a:r>
            <a:endParaRPr lang="nl-NL" i="0" u="sng" dirty="0"/>
          </a:p>
          <a:p>
            <a:r>
              <a:rPr lang="nl-NL" i="0" u="sng" dirty="0"/>
              <a:t>Inhoud</a:t>
            </a:r>
            <a:r>
              <a:rPr lang="nl-NL" i="0" u="none" dirty="0"/>
              <a:t>: </a:t>
            </a:r>
            <a:r>
              <a:rPr lang="nl-NL" b="0" i="0" u="none" dirty="0"/>
              <a:t>dan </a:t>
            </a:r>
            <a:r>
              <a:rPr lang="nl-NL" b="0" i="0" dirty="0"/>
              <a:t>vormen Markering, Gezamenlijke besluitvorming</a:t>
            </a:r>
            <a:r>
              <a:rPr lang="nl-NL" b="0" i="0" baseline="0" dirty="0"/>
              <a:t> en Proactieve zorgplanning belangrijke aandachtspunten. </a:t>
            </a:r>
          </a:p>
          <a:p>
            <a:r>
              <a:rPr lang="nl-NL" b="0" i="0" baseline="0" dirty="0"/>
              <a:t>We noemen dit de essenties van het kwaliteitskader en richten erop die prioriteit te geven bij implementatie. </a:t>
            </a:r>
            <a:endParaRPr lang="nl-NL" b="0" i="0" dirty="0"/>
          </a:p>
          <a:p>
            <a:pPr marL="0" indent="0">
              <a:buNone/>
            </a:pPr>
            <a:endParaRPr lang="nl-NL" i="0" u="sng" dirty="0"/>
          </a:p>
          <a:p>
            <a:pPr marL="0" indent="0">
              <a:buNone/>
            </a:pPr>
            <a:r>
              <a:rPr lang="nl-NL" i="1" dirty="0"/>
              <a:t>Let op! Deze dia is geanimeerd.</a:t>
            </a:r>
            <a:r>
              <a:rPr lang="nl-NL" i="1" baseline="0" dirty="0"/>
              <a:t> Onder de </a:t>
            </a:r>
            <a:r>
              <a:rPr lang="nl-NL" i="1" baseline="0" dirty="0" err="1"/>
              <a:t>bullet</a:t>
            </a:r>
            <a:r>
              <a:rPr lang="nl-NL" i="1" baseline="0" dirty="0"/>
              <a:t> ‘wensen, waarden en behoeften bekend’ komt van links én later ook van rechts tekst binnen vliegen.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91F01702-8033-45C8-8108-27C952EBD236}"/>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62306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Werkvorm:</a:t>
            </a:r>
            <a:r>
              <a:rPr lang="nl-NL" b="0" u="none" dirty="0"/>
              <a:t> animatie</a:t>
            </a:r>
            <a:endParaRPr lang="nl-NL" b="0" u="sng" dirty="0"/>
          </a:p>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Inhoud</a:t>
            </a:r>
            <a:r>
              <a:rPr lang="nl-NL" b="0" u="none" dirty="0"/>
              <a:t>: als </a:t>
            </a:r>
            <a:r>
              <a:rPr lang="nl-NL" b="0" dirty="0"/>
              <a:t>we kijken naar de</a:t>
            </a:r>
            <a:r>
              <a:rPr lang="nl-NL" b="0" baseline="0" dirty="0"/>
              <a:t> volgende twee</a:t>
            </a:r>
            <a:r>
              <a:rPr lang="nl-NL" b="0" dirty="0"/>
              <a:t> wensen van de patiënt</a:t>
            </a:r>
            <a:r>
              <a:rPr lang="nl-NL" b="0" baseline="0" dirty="0"/>
              <a:t> en diens naasten en we kijken weer in het kwaliteitskader naar belangrijke onderdelen voor de zorg in de praktijk om deze wensen te kunnen realiseren </a:t>
            </a:r>
          </a:p>
          <a:p>
            <a:pPr marL="0" marR="0" indent="0" algn="l" defTabSz="914400" rtl="0" eaLnBrk="1" fontAlgn="auto" latinLnBrk="0" hangingPunct="1">
              <a:lnSpc>
                <a:spcPct val="100000"/>
              </a:lnSpc>
              <a:spcBef>
                <a:spcPts val="0"/>
              </a:spcBef>
              <a:spcAft>
                <a:spcPts val="0"/>
              </a:spcAft>
              <a:buClrTx/>
              <a:buSzTx/>
              <a:buFontTx/>
              <a:buNone/>
              <a:tabLst/>
              <a:defRPr/>
            </a:pPr>
            <a:r>
              <a:rPr lang="nl-NL" b="0" baseline="0" dirty="0"/>
              <a:t>(klik voor volgende dia)</a:t>
            </a:r>
            <a:endParaRPr lang="nl-NL" b="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355A2EB1-E454-451F-823C-783FC57D22D0}"/>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82375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u="sng" dirty="0"/>
              <a:t>Werkvorm</a:t>
            </a:r>
            <a:r>
              <a:rPr lang="nl-NL" i="1" dirty="0"/>
              <a:t>:</a:t>
            </a:r>
            <a:r>
              <a:rPr lang="nl-NL" i="0" dirty="0"/>
              <a:t> animatie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i="0" u="sng" dirty="0"/>
              <a:t>Inhoud</a:t>
            </a:r>
            <a:r>
              <a:rPr lang="nl-NL" i="1" dirty="0"/>
              <a:t>: </a:t>
            </a:r>
            <a:r>
              <a:rPr lang="nl-NL" b="0" i="0" dirty="0"/>
              <a:t>dan vormt</a:t>
            </a:r>
            <a:r>
              <a:rPr lang="nl-NL" b="0" i="0" baseline="0" dirty="0"/>
              <a:t> deskundigheid een belangrijk aandachtspunt en dus ook weer zo’n essentie voor implementatie…</a:t>
            </a:r>
            <a:endParaRPr lang="nl-NL" b="0" i="0" dirty="0"/>
          </a:p>
          <a:p>
            <a:endParaRPr lang="nl-NL" i="1" dirty="0"/>
          </a:p>
          <a:p>
            <a:r>
              <a:rPr lang="nl-NL" i="1" dirty="0"/>
              <a:t>Let op! Deze dia is geanimeerd.</a:t>
            </a:r>
            <a:r>
              <a:rPr lang="nl-NL" i="1" baseline="0" dirty="0"/>
              <a:t> Er licht tekst op en er wordt </a:t>
            </a:r>
            <a:r>
              <a:rPr lang="nl-NL" i="1" u="sng" baseline="0" dirty="0"/>
              <a:t>vanzelf </a:t>
            </a:r>
            <a:r>
              <a:rPr lang="nl-NL" i="1" baseline="0" dirty="0"/>
              <a:t>doorgeschakeld naar de volgende dia.</a:t>
            </a:r>
          </a:p>
          <a:p>
            <a:endParaRPr lang="nl-NL" i="1"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F5089C34-3C6B-473B-AE35-652125B846FD}"/>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05705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u="sng" dirty="0"/>
              <a:t>Werkvorm:</a:t>
            </a:r>
            <a:r>
              <a:rPr lang="nl-NL" i="0" u="none" dirty="0"/>
              <a:t> animatie</a:t>
            </a:r>
            <a:endParaRPr lang="nl-NL" i="0" u="sng" dirty="0"/>
          </a:p>
          <a:p>
            <a:pPr marL="0" indent="0">
              <a:buNone/>
            </a:pPr>
            <a:r>
              <a:rPr lang="nl-NL" i="0" u="sng" dirty="0"/>
              <a:t>Inhoud:</a:t>
            </a:r>
            <a:r>
              <a:rPr lang="nl-NL" i="1" dirty="0"/>
              <a:t> </a:t>
            </a:r>
            <a:r>
              <a:rPr lang="nl-NL" i="1" u="none" dirty="0"/>
              <a:t>Domein 2.9 </a:t>
            </a:r>
            <a:r>
              <a:rPr lang="en-US" b="0" i="1" u="none" baseline="0" dirty="0" err="1"/>
              <a:t>Deskundigheid</a:t>
            </a:r>
            <a:r>
              <a:rPr lang="en-US" b="0" i="0" u="sng" baseline="0" dirty="0"/>
              <a:t>: </a:t>
            </a:r>
            <a:r>
              <a:rPr lang="nl-NL" b="0" i="0" baseline="0" dirty="0"/>
              <a:t>Om te komen tot de passende ondersteuning bij klachten op lichamelijk, emotioneel, sociaal en geestelijk gebied is deskundigheid ten aanzien van symptoombestrijding op deze vier domeinen vereist.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baseline="0" dirty="0" err="1"/>
              <a:t>Effectieve</a:t>
            </a:r>
            <a:r>
              <a:rPr lang="en-US" b="0" i="1" u="none" baseline="0" dirty="0"/>
              <a:t> </a:t>
            </a:r>
            <a:r>
              <a:rPr lang="en-US" b="0" i="1" u="none" baseline="0" dirty="0" err="1"/>
              <a:t>communicatie</a:t>
            </a:r>
            <a:r>
              <a:rPr lang="en-US" b="0" i="0" u="sng" baseline="0" dirty="0"/>
              <a:t>:</a:t>
            </a:r>
            <a:r>
              <a:rPr lang="en-US" b="0" i="0" u="none" baseline="0" dirty="0"/>
              <a:t> </a:t>
            </a:r>
            <a:r>
              <a:rPr lang="nl-NL" b="0" i="0" baseline="0" dirty="0"/>
              <a:t>voor de juiste inzet van die deskundigheid in de palliatieve zorg nodig om als zorgverlener regelmatig complexe gesprekken te voeren en dien je te beschikken over zeer goede communicatievaardigheden (gezamenlijke besluitvorming, proactieve zorgplanning </a:t>
            </a:r>
            <a:r>
              <a:rPr lang="nl-NL" b="0" i="0" baseline="0" dirty="0">
                <a:sym typeface="Wingdings" panose="05000000000000000000" pitchFamily="2" charset="2"/>
              </a:rPr>
              <a:t> effectieve communicatie). </a:t>
            </a:r>
            <a:r>
              <a:rPr lang="nl-NL" b="0" i="0" baseline="0" dirty="0"/>
              <a:t>De werkgroep van het Kwaliteitskader hecht veel waarde aan deze vaardigheid van Effectieve communicatie dat die opgenomen is in het domein 1 Kernwaarden en Principes van palliatieve zorg. Er zijn twee e-</a:t>
            </a:r>
            <a:r>
              <a:rPr lang="nl-NL" b="0" i="0" baseline="0" dirty="0" err="1"/>
              <a:t>learnings</a:t>
            </a:r>
            <a:r>
              <a:rPr lang="nl-NL" b="0" i="0" baseline="0" dirty="0"/>
              <a:t> met een bijbehorende verdiepingsworkshop hierover ontwikkeld (Effectieve communicatie en Gezamenlijke besluitvorming) Proactieve zorgplanning en Markering zijn opgenomen in de e-learning Zorg rondom het levenseinde waar ook een verdiepingsworkshop bij is ontwikkeld. </a:t>
            </a:r>
            <a:endParaRPr lang="nl-NL" b="0" i="0" baseline="0" dirty="0">
              <a:sym typeface="Wingdings" panose="05000000000000000000" pitchFamily="2" charset="2"/>
            </a:endParaRPr>
          </a:p>
          <a:p>
            <a:r>
              <a:rPr lang="en-US" b="0" i="1" u="none" baseline="0" dirty="0" err="1">
                <a:sym typeface="Wingdings" panose="05000000000000000000" pitchFamily="2" charset="2"/>
              </a:rPr>
              <a:t>Persoonlijke</a:t>
            </a:r>
            <a:r>
              <a:rPr lang="en-US" b="0" i="1" u="none" baseline="0" dirty="0">
                <a:sym typeface="Wingdings" panose="05000000000000000000" pitchFamily="2" charset="2"/>
              </a:rPr>
              <a:t> </a:t>
            </a:r>
            <a:r>
              <a:rPr lang="en-US" b="0" i="1" u="none" baseline="0" dirty="0" err="1">
                <a:sym typeface="Wingdings" panose="05000000000000000000" pitchFamily="2" charset="2"/>
              </a:rPr>
              <a:t>balans</a:t>
            </a:r>
            <a:r>
              <a:rPr lang="en-US" b="0" i="0" u="sng" baseline="0" dirty="0">
                <a:sym typeface="Wingdings" panose="05000000000000000000" pitchFamily="2" charset="2"/>
              </a:rPr>
              <a:t>:</a:t>
            </a:r>
            <a:r>
              <a:rPr lang="en-US" b="0" i="0" u="none" baseline="0" dirty="0">
                <a:sym typeface="Wingdings" panose="05000000000000000000" pitchFamily="2" charset="2"/>
              </a:rPr>
              <a:t> </a:t>
            </a:r>
            <a:r>
              <a:rPr lang="nl-NL" b="0" i="0" baseline="0" dirty="0">
                <a:sym typeface="Wingdings" panose="05000000000000000000" pitchFamily="2" charset="2"/>
              </a:rPr>
              <a:t>Om die goede zorg te kunnen blijven leveren dienen zorgverleners en vrijwilligers zich bewust te zijn van de emotionele impact die het leveren van palliatieve zorg op henzelf kan hebben. Zij reflecteren op hun eigen handelen en hebben oog voor hun persoonlijke balans. Zij dragen daarin de zorg voor zichzelf en voor hun collega’s. Persoonlijke balans werd bij de totstandkoming van het kwaliteitskader als een belangrijk thema benoemd en is dan ook opgenomen in het domein 1 Kernwaarden en principes. </a:t>
            </a:r>
          </a:p>
          <a:p>
            <a:endParaRPr lang="nl-NL" b="0" i="0" dirty="0"/>
          </a:p>
          <a:p>
            <a:r>
              <a:rPr lang="nl-NL" i="1" dirty="0"/>
              <a:t>Let op! Deze dia is geanimeerd. Onder de </a:t>
            </a:r>
            <a:r>
              <a:rPr lang="nl-NL" i="1" dirty="0" err="1"/>
              <a:t>bullet</a:t>
            </a:r>
            <a:r>
              <a:rPr lang="nl-NL" i="1" dirty="0"/>
              <a:t> ‘symptoomlast op 4 dimensies goed ondersteund’ komt van links én later ook van rechts tekst binnen vliegen.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F6D98D8F-932A-4601-9772-0C831AF5274C}"/>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99481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Werkvorm:</a:t>
            </a:r>
            <a:r>
              <a:rPr lang="nl-NL" b="1" dirty="0"/>
              <a:t> </a:t>
            </a:r>
            <a:r>
              <a:rPr lang="nl-NL" b="0" dirty="0"/>
              <a:t>animatie</a:t>
            </a:r>
          </a:p>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Inhoud</a:t>
            </a:r>
            <a:r>
              <a:rPr lang="nl-NL" b="0" dirty="0"/>
              <a:t>:</a:t>
            </a:r>
            <a:r>
              <a:rPr lang="nl-NL" b="1" dirty="0"/>
              <a:t> </a:t>
            </a:r>
            <a:r>
              <a:rPr lang="nl-NL" b="0" dirty="0"/>
              <a:t>kijken we dan naar de</a:t>
            </a:r>
            <a:r>
              <a:rPr lang="nl-NL" b="0" baseline="0" dirty="0"/>
              <a:t> laatste twee</a:t>
            </a:r>
            <a:r>
              <a:rPr lang="nl-NL" b="0" dirty="0"/>
              <a:t> wensen van de patiënt</a:t>
            </a:r>
            <a:r>
              <a:rPr lang="nl-NL" b="0" baseline="0" dirty="0"/>
              <a:t> en diens naasten en we kijken weer in het Kwaliteitskader naar belangrijke onderdelen voor de zorg in de praktijk om deze wensen te kunnen realiseren</a:t>
            </a:r>
          </a:p>
          <a:p>
            <a:pPr marL="0" marR="0" indent="0" algn="l" defTabSz="914400" rtl="0" eaLnBrk="1" fontAlgn="auto" latinLnBrk="0" hangingPunct="1">
              <a:lnSpc>
                <a:spcPct val="100000"/>
              </a:lnSpc>
              <a:spcBef>
                <a:spcPts val="0"/>
              </a:spcBef>
              <a:spcAft>
                <a:spcPts val="0"/>
              </a:spcAft>
              <a:buClrTx/>
              <a:buSzTx/>
              <a:buFontTx/>
              <a:buNone/>
              <a:tabLst/>
              <a:defRPr/>
            </a:pPr>
            <a:r>
              <a:rPr lang="nl-NL" b="0" baseline="0" dirty="0"/>
              <a:t>(klik voor volgende dia)</a:t>
            </a:r>
            <a:endParaRPr lang="nl-NL" b="1"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011C9D-279A-47B0-B2CA-247262086E96}"/>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2603272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0" u="sng" dirty="0"/>
              <a:t>Werkvorm:</a:t>
            </a:r>
            <a:r>
              <a:rPr lang="nl-NL" i="1" dirty="0"/>
              <a:t> </a:t>
            </a:r>
            <a:r>
              <a:rPr lang="nl-NL" i="0" dirty="0"/>
              <a:t>animatie</a:t>
            </a:r>
            <a:endParaRPr lang="nl-NL" i="1" dirty="0"/>
          </a:p>
          <a:p>
            <a:r>
              <a:rPr lang="nl-NL" i="0" u="sng" dirty="0"/>
              <a:t>Inhoud</a:t>
            </a:r>
            <a:r>
              <a:rPr lang="nl-NL" i="0" u="none" dirty="0"/>
              <a:t>: o</a:t>
            </a:r>
            <a:r>
              <a:rPr lang="nl-NL" b="0" u="none" dirty="0"/>
              <a:t>m </a:t>
            </a:r>
            <a:r>
              <a:rPr lang="nl-NL" b="0" dirty="0"/>
              <a:t>te kunnen sterven op de plek van voorkeur met passende zorg, dient er sprake te zijn van coördinatie en continuïteit van zorg.</a:t>
            </a:r>
          </a:p>
          <a:p>
            <a:r>
              <a:rPr lang="nl-NL" b="0" dirty="0"/>
              <a:t>Coördinatie en continuïteit kunnen operationeel worden uiteengezet in een individueel zorgplan waarin de waarden, wensen en behoeften van patiënten en afspraken over de te verlenen zorg staan opgenomen. Strategisch kan coördinatie en continuïteit worden gerealiseerd door ervoor te zorgen dat er afspraken zijn tussen de organisaties in een netwerk (netwerkzorg)</a:t>
            </a:r>
          </a:p>
          <a:p>
            <a:endParaRPr lang="nl-NL" i="0" u="sng" dirty="0"/>
          </a:p>
          <a:p>
            <a:r>
              <a:rPr lang="nl-NL" i="1" dirty="0"/>
              <a:t>Let op! Deze dia is geanimeerd.</a:t>
            </a:r>
            <a:r>
              <a:rPr lang="nl-NL" i="1" baseline="0" dirty="0"/>
              <a:t> Er licht tekst op en er wordt </a:t>
            </a:r>
            <a:r>
              <a:rPr lang="nl-NL" i="1" u="sng" baseline="0" dirty="0"/>
              <a:t>vanzelf</a:t>
            </a:r>
            <a:r>
              <a:rPr lang="nl-NL" i="1" u="none" baseline="0" dirty="0"/>
              <a:t> </a:t>
            </a:r>
            <a:r>
              <a:rPr lang="nl-NL" i="1" baseline="0" dirty="0"/>
              <a:t>doorgeschakeld naar de volgende dia.</a:t>
            </a:r>
          </a:p>
          <a:p>
            <a:endParaRPr lang="nl-NL" b="1" dirty="0"/>
          </a:p>
          <a:p>
            <a:endParaRPr lang="nl-NL" i="1" baseline="0" dirty="0"/>
          </a:p>
          <a:p>
            <a:endParaRPr lang="en-CA" dirty="0"/>
          </a:p>
          <a:p>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AFA5A096-D85B-4B3D-9069-7C82AA0BE0B2}"/>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67435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u="sng" dirty="0">
                <a:cs typeface="Arial"/>
              </a:rPr>
              <a:t>Werkvorm:</a:t>
            </a:r>
            <a:r>
              <a:rPr lang="nl-NL" b="0" u="none" dirty="0">
                <a:cs typeface="Arial"/>
              </a:rPr>
              <a:t> animatie</a:t>
            </a:r>
          </a:p>
          <a:p>
            <a:r>
              <a:rPr lang="nl-NL" b="0" u="sng" dirty="0">
                <a:cs typeface="Arial"/>
              </a:rPr>
              <a:t>Inhoud</a:t>
            </a:r>
            <a:r>
              <a:rPr lang="nl-NL" b="0" u="none" dirty="0">
                <a:cs typeface="Arial"/>
              </a:rPr>
              <a:t>: </a:t>
            </a:r>
            <a:r>
              <a:rPr lang="nl-NL" b="0" dirty="0">
                <a:cs typeface="Arial"/>
              </a:rPr>
              <a:t>overzicht van de 7 essenties uit het Kwaliteitskader Palliatieve zorg Nederland</a:t>
            </a:r>
          </a:p>
          <a:p>
            <a:endParaRPr lang="nl-NL" b="0" dirty="0">
              <a:cs typeface="Arial"/>
            </a:endParaRPr>
          </a:p>
          <a:p>
            <a:r>
              <a:rPr lang="nl-NL" b="0" dirty="0">
                <a:cs typeface="Arial"/>
              </a:rPr>
              <a:t>Volgende dia: reflectievraag over de essenties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DE50975F-A0DF-4A36-893A-CD418C632BD0}"/>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221930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u="sng" dirty="0"/>
              <a:t>Werkvorm</a:t>
            </a:r>
            <a:r>
              <a:rPr lang="nl-NL" dirty="0"/>
              <a:t>: groepsgesprek </a:t>
            </a:r>
          </a:p>
          <a:p>
            <a:pPr>
              <a:defRPr/>
            </a:pPr>
            <a:r>
              <a:rPr lang="nl-NL" u="sng" dirty="0"/>
              <a:t>Inhoud</a:t>
            </a:r>
            <a:r>
              <a:rPr lang="nl-NL" dirty="0"/>
              <a:t>: Bij deze reflectievraag gaat het om ‘Hoe sta je zelf in palliatieve zorg’.</a:t>
            </a:r>
            <a:r>
              <a:rPr lang="nl-NL" dirty="0">
                <a:cs typeface="Arial"/>
              </a:rPr>
              <a:t> </a:t>
            </a:r>
            <a:r>
              <a:rPr lang="nl-NL" dirty="0"/>
              <a:t>Welke voorbeelden heb je zelf uit je praktijk over zorgdomeinen</a:t>
            </a:r>
            <a:r>
              <a:rPr lang="nl-NL" dirty="0">
                <a:cs typeface="Arial"/>
              </a:rPr>
              <a:t>?</a:t>
            </a:r>
          </a:p>
          <a:p>
            <a:endParaRPr lang="nl-NL" dirty="0"/>
          </a:p>
          <a:p>
            <a:r>
              <a:rPr lang="nl-NL" dirty="0"/>
              <a:t>Volgende dia: vraag gericht op verdieping (attitude)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19</a:t>
            </a:fld>
            <a:endParaRPr lang="nl-NL"/>
          </a:p>
        </p:txBody>
      </p:sp>
      <p:sp>
        <p:nvSpPr>
          <p:cNvPr id="5" name="Tijdelijke aanduiding voor voettekst 4">
            <a:extLst>
              <a:ext uri="{FF2B5EF4-FFF2-40B4-BE49-F238E27FC236}">
                <a16:creationId xmlns:a16="http://schemas.microsoft.com/office/drawing/2014/main" id="{69C24663-AC8B-4B96-994B-E3230D05DCE3}"/>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13028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a:t>
            </a:r>
          </a:p>
          <a:p>
            <a:r>
              <a:rPr lang="nl-NL" u="sng" dirty="0"/>
              <a:t>Inhoud</a:t>
            </a:r>
            <a:r>
              <a:rPr lang="nl-NL" dirty="0"/>
              <a:t>: Welke stappen zou je hier zelf in willen zetten? Wat heb jij / jullie team nodig om dit te integreren in je dagelijkse werkzaamheden? Bespreek je dit met je team? Hoe ga je dit borgen in de praktijk? </a:t>
            </a:r>
            <a:endParaRPr lang="nl-NL" u="sng" dirty="0">
              <a:cs typeface="Arial"/>
            </a:endParaRPr>
          </a:p>
          <a:p>
            <a:pPr marL="0" indent="0">
              <a:buNone/>
            </a:pPr>
            <a:endParaRPr lang="nl-NL" dirty="0"/>
          </a:p>
          <a:p>
            <a:pPr marL="0" indent="0">
              <a:buNone/>
            </a:pPr>
            <a:r>
              <a:rPr lang="nl-NL" dirty="0"/>
              <a:t>Volgende dia: Wat zegt het kwaliteitskader over het fysieke domein?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20</a:t>
            </a:fld>
            <a:endParaRPr lang="nl-NL"/>
          </a:p>
        </p:txBody>
      </p:sp>
      <p:sp>
        <p:nvSpPr>
          <p:cNvPr id="5" name="Tijdelijke aanduiding voor voettekst 4">
            <a:extLst>
              <a:ext uri="{FF2B5EF4-FFF2-40B4-BE49-F238E27FC236}">
                <a16:creationId xmlns:a16="http://schemas.microsoft.com/office/drawing/2014/main" id="{412B30CB-2E6D-4B1A-BAAD-B98E2C2ED204}"/>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46763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vertellen</a:t>
            </a:r>
          </a:p>
          <a:p>
            <a:r>
              <a:rPr lang="nl-NL" u="sng" dirty="0"/>
              <a:t>Inhoud</a:t>
            </a:r>
            <a:r>
              <a:rPr lang="nl-NL" dirty="0"/>
              <a:t>: bij deze workshop de focus op de onderdelen: het Kwaliteitskader palliatieve zorg Nederland met de definitie, zorgdomeinen en essenties, Markering palliatieve fase als belangrijke ijkpunt, Generalist en specialist in de palliatieve fase: hoe vind je elkaar? En daarnaast welke meetinstrumenten zijn et om te gebruiken binnen de palliatieve zorg. De m</a:t>
            </a:r>
            <a:r>
              <a:rPr lang="nl-NL" b="0" dirty="0"/>
              <a:t>eetinstrumenten </a:t>
            </a:r>
            <a:r>
              <a:rPr lang="nl-NL" dirty="0"/>
              <a:t>zijn niet</a:t>
            </a:r>
            <a:r>
              <a:rPr lang="nl-NL" b="0" dirty="0"/>
              <a:t> opgenomen in de e-learning daar </a:t>
            </a:r>
            <a:r>
              <a:rPr lang="nl-NL" dirty="0"/>
              <a:t>wordt</a:t>
            </a:r>
            <a:r>
              <a:rPr lang="nl-NL" b="0" dirty="0"/>
              <a:t> alleen naar verwezen</a:t>
            </a:r>
            <a:r>
              <a:rPr lang="nl-NL" dirty="0">
                <a:cs typeface="Arial"/>
              </a:rPr>
              <a:t>.</a:t>
            </a:r>
            <a:r>
              <a:rPr lang="nl-NL" dirty="0"/>
              <a:t> </a:t>
            </a:r>
            <a:endParaRPr lang="nl-NL" b="0" dirty="0">
              <a:cs typeface="Arial"/>
            </a:endParaRPr>
          </a:p>
          <a:p>
            <a:endParaRPr lang="nl-NL" b="0" dirty="0">
              <a:cs typeface="Arial"/>
            </a:endParaRPr>
          </a:p>
          <a:p>
            <a:r>
              <a:rPr lang="nl-NL" b="0" dirty="0">
                <a:cs typeface="Arial"/>
              </a:rPr>
              <a:t>Volgende dia: openingsdia onderdeel Kwaliteitskader palliatieve zorg Nederland</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5" name="Tijdelijke aanduiding voor voettekst 4">
            <a:extLst>
              <a:ext uri="{FF2B5EF4-FFF2-40B4-BE49-F238E27FC236}">
                <a16:creationId xmlns:a16="http://schemas.microsoft.com/office/drawing/2014/main" id="{4EDDF924-78CE-413E-B697-7CBCF39679D2}"/>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5635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cs typeface="Arial"/>
              </a:rPr>
              <a:t>Werkvorm:</a:t>
            </a:r>
            <a:r>
              <a:rPr lang="nl-NL" dirty="0">
                <a:cs typeface="Arial"/>
              </a:rPr>
              <a:t> korte toelichting </a:t>
            </a:r>
          </a:p>
          <a:p>
            <a:r>
              <a:rPr lang="nl-NL" u="sng" dirty="0">
                <a:cs typeface="Arial"/>
              </a:rPr>
              <a:t>Inhoud</a:t>
            </a:r>
            <a:r>
              <a:rPr lang="nl-NL" dirty="0">
                <a:cs typeface="Arial"/>
              </a:rPr>
              <a:t>: Toepassen (van zorgdomein op papier naar de dagelijkse praktijk) door een praktijkvoorbeeld deelnemers of a.d.h.v. de casus op volgende dia. </a:t>
            </a:r>
          </a:p>
          <a:p>
            <a:r>
              <a:rPr lang="nl-NL" b="0" dirty="0">
                <a:cs typeface="Arial"/>
              </a:rPr>
              <a:t>Afhankelijk van de behoefte van de deelnemers kan ook voor een ander domein / criteria worden gekozen.</a:t>
            </a:r>
          </a:p>
          <a:p>
            <a:endParaRPr lang="nl-NL" b="0" dirty="0">
              <a:cs typeface="Arial"/>
            </a:endParaRPr>
          </a:p>
          <a:p>
            <a:r>
              <a:rPr lang="nl-NL" b="0" dirty="0">
                <a:cs typeface="Arial"/>
              </a:rPr>
              <a:t>Volgende dia: casus ‘Te veel symptomen tegelijk’</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21</a:t>
            </a:fld>
            <a:endParaRPr lang="nl-NL"/>
          </a:p>
        </p:txBody>
      </p:sp>
      <p:sp>
        <p:nvSpPr>
          <p:cNvPr id="5" name="Tijdelijke aanduiding voor voettekst 4">
            <a:extLst>
              <a:ext uri="{FF2B5EF4-FFF2-40B4-BE49-F238E27FC236}">
                <a16:creationId xmlns:a16="http://schemas.microsoft.com/office/drawing/2014/main" id="{DE17CAFF-0ACA-4C1B-8AED-35EA2818EBE0}"/>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743330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casus lezen </a:t>
            </a:r>
          </a:p>
          <a:p>
            <a:r>
              <a:rPr lang="nl-NL" u="sng" dirty="0"/>
              <a:t>Inhoud</a:t>
            </a:r>
            <a:r>
              <a:rPr lang="nl-NL" dirty="0"/>
              <a:t>: </a:t>
            </a:r>
            <a:r>
              <a:rPr lang="nl-NL" u="none" dirty="0"/>
              <a:t>In de laatste levensfase is er veelal sprake is van meerdere symptomen tegelijkertijd, echter niet alle aanwezige symptomen leveren voor de patiënt evenveel (dis)stress op. Kijk bij deze casus naar waar het op dat moment voor de patiënt over gaat, zowel van fysieke als niet-fysieke aard. Leg </a:t>
            </a:r>
            <a:r>
              <a:rPr lang="nl-NL" dirty="0"/>
              <a:t>het één</a:t>
            </a:r>
            <a:r>
              <a:rPr lang="nl-NL" u="none" dirty="0"/>
              <a:t> en ander met regelmaat vast, </a:t>
            </a:r>
            <a:r>
              <a:rPr lang="nl-NL" dirty="0"/>
              <a:t>bijvoorbeeld</a:t>
            </a:r>
            <a:r>
              <a:rPr lang="nl-NL" u="none" dirty="0"/>
              <a:t> </a:t>
            </a:r>
            <a:r>
              <a:rPr lang="nl-NL" dirty="0"/>
              <a:t>met het</a:t>
            </a:r>
            <a:r>
              <a:rPr lang="nl-NL" u="none" dirty="0"/>
              <a:t> Utrecht Symptoom Dagboek (USD) (Meetinstrumenten in de palliatieve zorg, IKNL 2018</a:t>
            </a:r>
            <a:r>
              <a:rPr lang="nl-NL" dirty="0"/>
              <a:t>).</a:t>
            </a:r>
            <a:r>
              <a:rPr lang="nl-NL" u="none" dirty="0"/>
              <a:t> Kijk daarbij ook naar oorzaak en gevolg en kunnen oorzaken (nog) gecorrigeerd worden. ‘Correct </a:t>
            </a:r>
            <a:r>
              <a:rPr lang="nl-NL" u="none" dirty="0" err="1"/>
              <a:t>correctable</a:t>
            </a:r>
            <a:r>
              <a:rPr lang="nl-NL" u="none" dirty="0"/>
              <a:t>’.</a:t>
            </a:r>
            <a:r>
              <a:rPr lang="nl-NL" dirty="0"/>
              <a:t> </a:t>
            </a:r>
            <a:endParaRPr lang="nl-NL" u="none" dirty="0">
              <a:cs typeface="Arial"/>
            </a:endParaRPr>
          </a:p>
          <a:p>
            <a:endParaRPr lang="nl-NL" dirty="0"/>
          </a:p>
          <a:p>
            <a:r>
              <a:rPr lang="nl-NL" dirty="0"/>
              <a:t>Volgende dia: casus-opdracht</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22</a:t>
            </a:fld>
            <a:endParaRPr lang="nl-NL"/>
          </a:p>
        </p:txBody>
      </p:sp>
      <p:sp>
        <p:nvSpPr>
          <p:cNvPr id="5" name="Tijdelijke aanduiding voor voettekst 4">
            <a:extLst>
              <a:ext uri="{FF2B5EF4-FFF2-40B4-BE49-F238E27FC236}">
                <a16:creationId xmlns:a16="http://schemas.microsoft.com/office/drawing/2014/main" id="{2017D78C-94E0-49BE-B782-AF097E2D8FAD}"/>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2440177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bespreken in subgroepen vervolgens kort plenair</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Plenair </a:t>
            </a:r>
            <a:r>
              <a:rPr kumimoji="0" lang="nl-NL" sz="1200" b="0" i="0" u="none" strike="noStrike" kern="1200" cap="none" spc="0" normalizeH="0" baseline="0" noProof="0" dirty="0">
                <a:ln>
                  <a:noFill/>
                </a:ln>
                <a:effectLst/>
                <a:uLnTx/>
                <a:uFillTx/>
                <a:latin typeface="Arial" charset="0"/>
                <a:ea typeface="+mn-ea"/>
                <a:cs typeface="+mn-cs"/>
              </a:rPr>
              <a:t>terugkoppelen</a:t>
            </a:r>
            <a:r>
              <a:rPr lang="nl-NL" dirty="0">
                <a:cs typeface="Arial"/>
              </a:rPr>
              <a:t> met vragen als: </a:t>
            </a:r>
            <a:r>
              <a:rPr kumimoji="0" lang="nl-NL" sz="1200" b="0" i="0" u="none" strike="noStrike" kern="1200" cap="none" spc="0" normalizeH="0" baseline="0" noProof="0" dirty="0">
                <a:ln>
                  <a:noFill/>
                </a:ln>
                <a:effectLst/>
                <a:uLnTx/>
                <a:uFillTx/>
                <a:latin typeface="Arial" charset="0"/>
                <a:ea typeface="+mn-ea"/>
                <a:cs typeface="+mn-cs"/>
              </a:rPr>
              <a:t>Wat doe je hier in de dagelijkse praktijk mee</a:t>
            </a:r>
            <a:r>
              <a:rPr lang="nl-NL" dirty="0"/>
              <a:t>? </a:t>
            </a:r>
            <a:r>
              <a:rPr kumimoji="0" lang="nl-NL" sz="1200" b="0" i="0" u="none" strike="noStrike" kern="1200" cap="none" spc="0" normalizeH="0" baseline="0" noProof="0" dirty="0">
                <a:ln>
                  <a:noFill/>
                </a:ln>
                <a:effectLst/>
                <a:uLnTx/>
                <a:uFillTx/>
                <a:latin typeface="Arial" charset="0"/>
                <a:ea typeface="+mn-ea"/>
                <a:cs typeface="+mn-cs"/>
              </a:rPr>
              <a:t>Welke specifieke punten zijn je bij gebleven? Hoe ga je hiermee de kwaliteit van zorg verbeteren?</a:t>
            </a:r>
            <a:r>
              <a:rPr lang="nl-NL" dirty="0"/>
              <a:t> </a:t>
            </a:r>
          </a:p>
          <a:p>
            <a:pPr>
              <a:defRPr/>
            </a:pPr>
            <a:r>
              <a:rPr lang="nl-NL" u="none" dirty="0"/>
              <a:t>Denk aan: met regelmaat informatie vastleggen, </a:t>
            </a:r>
            <a:r>
              <a:rPr lang="nl-NL" dirty="0"/>
              <a:t>bijvoorbeeld</a:t>
            </a:r>
            <a:r>
              <a:rPr lang="nl-NL" u="none" dirty="0"/>
              <a:t> </a:t>
            </a:r>
            <a:r>
              <a:rPr lang="nl-NL" dirty="0"/>
              <a:t>met behulp van het</a:t>
            </a:r>
            <a:r>
              <a:rPr lang="nl-NL" u="none" dirty="0"/>
              <a:t> Utrecht Symptoom Dagboek (USD) en het gebruik van meetinstrumenten. (Meetinstrumenten in de palliatieve zorg, IKNL 2018</a:t>
            </a:r>
            <a:r>
              <a:rPr lang="nl-NL" dirty="0"/>
              <a:t>).</a:t>
            </a:r>
            <a:r>
              <a:rPr lang="nl-NL" u="none" dirty="0"/>
              <a:t> </a:t>
            </a:r>
            <a:endParaRPr lang="nl-NL" sz="1200" b="0" i="0" u="sng" strike="noStrike" kern="1200" cap="none" spc="0" baseline="0" noProof="0" dirty="0">
              <a:latin typeface="Arial" charset="0"/>
              <a:cs typeface="Arial"/>
            </a:endParaRPr>
          </a:p>
          <a:p>
            <a:pPr>
              <a:defRPr/>
            </a:pPr>
            <a:r>
              <a:rPr lang="nl-NL" dirty="0"/>
              <a:t>Theoretische</a:t>
            </a:r>
            <a:r>
              <a:rPr kumimoji="0" lang="nl-NL" sz="1200" i="0" u="none" strike="noStrike" kern="1200" cap="none" spc="0" normalizeH="0" baseline="0" noProof="0" dirty="0">
                <a:ln>
                  <a:noFill/>
                </a:ln>
                <a:effectLst/>
                <a:uLnTx/>
                <a:uFillTx/>
                <a:latin typeface="Arial" charset="0"/>
                <a:ea typeface="+mn-ea"/>
                <a:cs typeface="+mn-cs"/>
              </a:rPr>
              <a:t> achtergrond </a:t>
            </a:r>
            <a:r>
              <a:rPr lang="nl-NL" dirty="0"/>
              <a:t>over de opdrachtvragen, zie</a:t>
            </a:r>
            <a:r>
              <a:rPr kumimoji="0" lang="nl-NL" sz="1200" i="0" u="none" strike="noStrike" kern="1200" cap="none" spc="0" normalizeH="0" baseline="0" noProof="0" dirty="0">
                <a:ln>
                  <a:noFill/>
                </a:ln>
                <a:effectLst/>
                <a:uLnTx/>
                <a:uFillTx/>
                <a:latin typeface="Arial" charset="0"/>
                <a:ea typeface="+mn-ea"/>
                <a:cs typeface="+mn-cs"/>
              </a:rPr>
              <a:t> volgende dia en de vier </a:t>
            </a:r>
            <a:r>
              <a:rPr lang="nl-NL" dirty="0"/>
              <a:t>(verborgen) dia’s</a:t>
            </a:r>
            <a:r>
              <a:rPr kumimoji="0" lang="nl-NL" sz="1200" i="0" u="none" strike="noStrike" kern="1200" cap="none" spc="0" normalizeH="0" baseline="0" noProof="0" dirty="0">
                <a:ln>
                  <a:noFill/>
                </a:ln>
                <a:effectLst/>
                <a:uLnTx/>
                <a:uFillTx/>
                <a:latin typeface="Arial" charset="0"/>
                <a:ea typeface="+mn-ea"/>
                <a:cs typeface="+mn-cs"/>
              </a:rPr>
              <a:t>: 25  - 28 (dia’s </a:t>
            </a:r>
            <a:r>
              <a:rPr lang="nl-NL" dirty="0"/>
              <a:t>zijn verborgen</a:t>
            </a:r>
            <a:r>
              <a:rPr kumimoji="0" lang="nl-NL" sz="1200" i="0" u="none" strike="noStrike" kern="1200" cap="none" spc="0" normalizeH="0" baseline="0" noProof="0" dirty="0">
                <a:ln>
                  <a:noFill/>
                </a:ln>
                <a:effectLst/>
                <a:uLnTx/>
                <a:uFillTx/>
                <a:latin typeface="Arial" charset="0"/>
                <a:ea typeface="+mn-ea"/>
                <a:cs typeface="+mn-cs"/>
              </a:rPr>
              <a:t> onder de knop diavoorstelling).</a:t>
            </a:r>
            <a:endParaRPr lang="nl-NL" sz="120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theoretische achtergrond casus</a:t>
            </a:r>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23</a:t>
            </a:fld>
            <a:endParaRPr lang="nl-NL"/>
          </a:p>
        </p:txBody>
      </p:sp>
    </p:spTree>
    <p:extLst>
      <p:ext uri="{BB962C8B-B14F-4D97-AF65-F5344CB8AC3E}">
        <p14:creationId xmlns:p14="http://schemas.microsoft.com/office/powerpoint/2010/main" val="4187646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lezen</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Theoretische achtergrond over de aanpak van casus Jolanda ‘Teveel symptomen tegelijk’. Andere </a:t>
            </a:r>
            <a:r>
              <a:rPr lang="nl-NL" dirty="0"/>
              <a:t>achtergrond </a:t>
            </a:r>
            <a:r>
              <a:rPr kumimoji="0" lang="nl-NL" sz="1200" b="0" i="0" u="none" strike="noStrike" kern="1200" cap="none" spc="0" normalizeH="0" baseline="0" noProof="0" dirty="0">
                <a:ln>
                  <a:noFill/>
                </a:ln>
                <a:effectLst/>
                <a:uLnTx/>
                <a:uFillTx/>
                <a:latin typeface="Arial" charset="0"/>
                <a:ea typeface="+mn-ea"/>
                <a:cs typeface="+mn-cs"/>
              </a:rPr>
              <a:t>informatie </a:t>
            </a:r>
            <a:r>
              <a:rPr lang="nl-NL" dirty="0"/>
              <a:t>over interventies staan</a:t>
            </a:r>
            <a:r>
              <a:rPr kumimoji="0" lang="nl-NL" sz="1200" b="0" i="0" u="none" strike="noStrike" kern="1200" cap="none" spc="0" normalizeH="0" baseline="0" noProof="0" dirty="0">
                <a:ln>
                  <a:noFill/>
                </a:ln>
                <a:effectLst/>
                <a:uLnTx/>
                <a:uFillTx/>
                <a:latin typeface="Arial" charset="0"/>
                <a:ea typeface="+mn-ea"/>
                <a:cs typeface="+mn-cs"/>
              </a:rPr>
              <a:t> op verborgen dia’s, maak zelf de keuze of je dit wilt laten zien.</a:t>
            </a:r>
            <a:r>
              <a:rPr lang="nl-NL" dirty="0"/>
              <a:t> </a:t>
            </a:r>
            <a:r>
              <a:rPr kumimoji="0" lang="nl-NL" sz="1200" b="0" i="0" u="none" strike="noStrike" kern="1200" cap="none" spc="0" normalizeH="0" baseline="0" noProof="0" dirty="0">
                <a:ln>
                  <a:noFill/>
                </a:ln>
                <a:effectLst/>
                <a:uLnTx/>
                <a:uFillTx/>
                <a:latin typeface="Arial" charset="0"/>
                <a:ea typeface="+mn-ea"/>
                <a:cs typeface="+mn-cs"/>
              </a:rPr>
              <a:t>De (verborgen) dia’s zijn 25 - 28  (opheffen door:</a:t>
            </a:r>
            <a:r>
              <a:rPr lang="nl-NL" dirty="0"/>
              <a:t> </a:t>
            </a:r>
            <a:r>
              <a:rPr kumimoji="0" lang="nl-NL" sz="1200" b="0" i="0" u="none" strike="noStrike" kern="1200" cap="none" spc="0" normalizeH="0" baseline="0" noProof="0" dirty="0">
                <a:ln>
                  <a:noFill/>
                </a:ln>
                <a:effectLst/>
                <a:uLnTx/>
                <a:uFillTx/>
                <a:latin typeface="Arial" charset="0"/>
                <a:ea typeface="+mn-ea"/>
                <a:cs typeface="+mn-cs"/>
              </a:rPr>
              <a:t>Dia voorstelling – Dia verbergen te klikken)</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verborgen dia’s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openingsdia onderdeel Markering palliatieve fase</a:t>
            </a:r>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24</a:t>
            </a:fld>
            <a:endParaRPr lang="nl-NL"/>
          </a:p>
        </p:txBody>
      </p:sp>
    </p:spTree>
    <p:extLst>
      <p:ext uri="{BB962C8B-B14F-4D97-AF65-F5344CB8AC3E}">
        <p14:creationId xmlns:p14="http://schemas.microsoft.com/office/powerpoint/2010/main" val="4071127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Achtergrond informatie voor de trainer </a:t>
            </a:r>
          </a:p>
          <a:p>
            <a:endParaRPr lang="nl-NL"/>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25</a:t>
            </a:fld>
            <a:endParaRPr lang="nl-NL"/>
          </a:p>
        </p:txBody>
      </p:sp>
    </p:spTree>
    <p:extLst>
      <p:ext uri="{BB962C8B-B14F-4D97-AF65-F5344CB8AC3E}">
        <p14:creationId xmlns:p14="http://schemas.microsoft.com/office/powerpoint/2010/main" val="224039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Achtergrond informatie voor de trainer </a:t>
            </a:r>
          </a:p>
          <a:p>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26</a:t>
            </a:fld>
            <a:endParaRPr lang="nl-NL"/>
          </a:p>
        </p:txBody>
      </p:sp>
    </p:spTree>
    <p:extLst>
      <p:ext uri="{BB962C8B-B14F-4D97-AF65-F5344CB8AC3E}">
        <p14:creationId xmlns:p14="http://schemas.microsoft.com/office/powerpoint/2010/main" val="4004112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Achtergrond informatie voor de trainer </a:t>
            </a:r>
          </a:p>
          <a:p>
            <a:endParaRPr lang="nl-NL"/>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27</a:t>
            </a:fld>
            <a:endParaRPr lang="nl-NL"/>
          </a:p>
        </p:txBody>
      </p:sp>
    </p:spTree>
    <p:extLst>
      <p:ext uri="{BB962C8B-B14F-4D97-AF65-F5344CB8AC3E}">
        <p14:creationId xmlns:p14="http://schemas.microsoft.com/office/powerpoint/2010/main" val="2747529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Achtergrond informatie voor de trainer </a:t>
            </a:r>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28</a:t>
            </a:fld>
            <a:endParaRPr lang="nl-NL"/>
          </a:p>
        </p:txBody>
      </p:sp>
    </p:spTree>
    <p:extLst>
      <p:ext uri="{BB962C8B-B14F-4D97-AF65-F5344CB8AC3E}">
        <p14:creationId xmlns:p14="http://schemas.microsoft.com/office/powerpoint/2010/main" val="4204467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 tweede onderdeel van deze workshop</a:t>
            </a:r>
          </a:p>
          <a:p>
            <a:endParaRPr lang="nl-NL"/>
          </a:p>
          <a:p>
            <a:r>
              <a:rPr lang="nl-NL"/>
              <a:t>Volgende dia: programma Markering palliatieve fase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29</a:t>
            </a:fld>
            <a:endParaRPr lang="nl-NL"/>
          </a:p>
        </p:txBody>
      </p:sp>
      <p:sp>
        <p:nvSpPr>
          <p:cNvPr id="5" name="Tijdelijke aanduiding voor voettekst 4">
            <a:extLst>
              <a:ext uri="{FF2B5EF4-FFF2-40B4-BE49-F238E27FC236}">
                <a16:creationId xmlns:a16="http://schemas.microsoft.com/office/drawing/2014/main" id="{EC8526F8-A3BD-4DBD-843A-B5BBCBCB9BA4}"/>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69056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latin typeface="Arial"/>
                <a:cs typeface="Arial"/>
              </a:rPr>
              <a:t>Inhoud:</a:t>
            </a:r>
            <a:r>
              <a:rPr lang="nl-NL" u="none" dirty="0">
                <a:latin typeface="Arial"/>
                <a:cs typeface="Arial"/>
              </a:rPr>
              <a:t> sinds juni 2019 is via </a:t>
            </a:r>
            <a:r>
              <a:rPr lang="nl-NL" u="none" dirty="0" err="1">
                <a:latin typeface="Arial"/>
                <a:cs typeface="Arial"/>
              </a:rPr>
              <a:t>Youtube</a:t>
            </a:r>
            <a:r>
              <a:rPr lang="nl-NL" u="none" dirty="0">
                <a:latin typeface="Arial"/>
                <a:cs typeface="Arial"/>
              </a:rPr>
              <a:t> een korte animatiefilm </a:t>
            </a:r>
            <a:r>
              <a:rPr lang="nl-NL" sz="1200" u="none" kern="1200" dirty="0">
                <a:solidFill>
                  <a:schemeClr val="tx2"/>
                </a:solidFill>
                <a:effectLst/>
                <a:latin typeface="Arial"/>
                <a:cs typeface="Arial"/>
                <a:hlinkClick r:id="rId3">
                  <a:extLst>
                    <a:ext uri="{A12FA001-AC4F-418D-AE19-62706E023703}">
                      <ahyp:hlinkClr xmlns:ahyp="http://schemas.microsoft.com/office/drawing/2018/hyperlinkcolor" val="tx"/>
                    </a:ext>
                  </a:extLst>
                </a:hlinkClick>
              </a:rPr>
              <a:t>Markering van de palliatieve fase’</a:t>
            </a:r>
            <a:r>
              <a:rPr lang="nl-NL" sz="1200" u="none" kern="1200" dirty="0">
                <a:solidFill>
                  <a:schemeClr val="tx2"/>
                </a:solidFill>
                <a:effectLst/>
                <a:latin typeface="Arial"/>
                <a:cs typeface="Arial"/>
              </a:rPr>
              <a:t> </a:t>
            </a:r>
            <a:r>
              <a:rPr lang="nl-NL" sz="1200" u="sng" kern="1200" dirty="0">
                <a:solidFill>
                  <a:schemeClr val="tx1"/>
                </a:solidFill>
                <a:effectLst/>
                <a:latin typeface="Arial"/>
                <a:cs typeface="Arial"/>
              </a:rPr>
              <a:t>(</a:t>
            </a:r>
            <a:r>
              <a:rPr lang="nl-NL" dirty="0">
                <a:latin typeface="Arial"/>
                <a:cs typeface="Arial"/>
                <a:hlinkClick r:id="rId3"/>
              </a:rPr>
              <a:t>https://www.youtube.com/watch?v=FYu9iz_dCeY</a:t>
            </a:r>
            <a:r>
              <a:rPr lang="nl-NL" dirty="0">
                <a:latin typeface="Arial"/>
                <a:cs typeface="Arial"/>
              </a:rPr>
              <a:t>)</a:t>
            </a:r>
            <a:r>
              <a:rPr lang="nl-NL" u="none" dirty="0">
                <a:latin typeface="Arial"/>
                <a:cs typeface="Arial"/>
              </a:rPr>
              <a:t> beschikbaar. IKNL heeft deze ontwikkeld</a:t>
            </a:r>
            <a:r>
              <a:rPr lang="nl-NL" dirty="0">
                <a:latin typeface="Arial"/>
                <a:cs typeface="Arial"/>
              </a:rPr>
              <a:t>.</a:t>
            </a:r>
            <a:endParaRPr lang="nl-NL" u="sng" dirty="0">
              <a:latin typeface="Arial"/>
              <a:cs typeface="Arial"/>
            </a:endParaRPr>
          </a:p>
          <a:p>
            <a:endParaRPr lang="nl-NL" dirty="0"/>
          </a:p>
          <a:p>
            <a:r>
              <a:rPr lang="nl-NL" dirty="0"/>
              <a:t>Volgende dia: zorgmodel palliatieve zorg (Lynn en Adamson, 2003)</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30</a:t>
            </a:fld>
            <a:endParaRPr lang="nl-NL"/>
          </a:p>
        </p:txBody>
      </p:sp>
      <p:sp>
        <p:nvSpPr>
          <p:cNvPr id="5" name="Tijdelijke aanduiding voor voettekst 4">
            <a:extLst>
              <a:ext uri="{FF2B5EF4-FFF2-40B4-BE49-F238E27FC236}">
                <a16:creationId xmlns:a16="http://schemas.microsoft.com/office/drawing/2014/main" id="{D2E552FC-A34D-4E17-94DC-880FF34DDD2F}"/>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2176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 eerste onderdeel van deze workshop</a:t>
            </a:r>
          </a:p>
          <a:p>
            <a:endParaRPr lang="nl-NL"/>
          </a:p>
          <a:p>
            <a:r>
              <a:rPr lang="nl-NL"/>
              <a:t>Volgende dia: programma</a:t>
            </a:r>
          </a:p>
          <a:p>
            <a:r>
              <a:rPr lang="nl-NL"/>
              <a:t>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a:t>
            </a:fld>
            <a:endParaRPr lang="nl-NL"/>
          </a:p>
        </p:txBody>
      </p:sp>
      <p:sp>
        <p:nvSpPr>
          <p:cNvPr id="5" name="Tijdelijke aanduiding voor voettekst 4">
            <a:extLst>
              <a:ext uri="{FF2B5EF4-FFF2-40B4-BE49-F238E27FC236}">
                <a16:creationId xmlns:a16="http://schemas.microsoft.com/office/drawing/2014/main" id="{EA305438-4702-4EDA-A6A1-8067B8AA8DD6}"/>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35933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Werkvorm</a:t>
            </a:r>
            <a:r>
              <a:rPr lang="nl-NL" dirty="0"/>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het model start bij de markering van de palliatieve fase. Alle zorgdomeinen lopen over het hele proces heen</a:t>
            </a:r>
            <a:r>
              <a:rPr lang="nl-NL" dirty="0">
                <a:cs typeface="Arial"/>
              </a:rPr>
              <a:t>.</a:t>
            </a:r>
          </a:p>
          <a:p>
            <a:pPr>
              <a:defRPr/>
            </a:pPr>
            <a:r>
              <a:rPr lang="nl-NL" dirty="0"/>
              <a:t>Ben je bekend met dit model? Toelichting</a:t>
            </a:r>
            <a:r>
              <a:rPr lang="en-US" dirty="0"/>
              <a:t>: </a:t>
            </a:r>
            <a:r>
              <a:rPr lang="nl-NL" dirty="0"/>
              <a:t>Domein 2 structuur en proces 2.1 markering criteria 4: Het is niet alleen van belang om het laatste jaar van de palliatieve fase te markeren, ook dient de markering van de vaak geleidelijke overgang van meer ziektegerichte behandeling naar meer symptoomgerichte behandeling en de markering van de stervensfase plaats te vinden. </a:t>
            </a:r>
            <a:endParaRPr lang="nl-NL"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a:t>
            </a:r>
            <a:r>
              <a:rPr lang="nl-NL" noProof="0" dirty="0" err="1"/>
              <a:t>olgende</a:t>
            </a:r>
            <a:r>
              <a:rPr lang="nl-NL" dirty="0"/>
              <a:t> dia: figuur aandeel specifieke doodsoorzaken bij verwachte overlijdens</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31</a:t>
            </a:fld>
            <a:endParaRPr lang="nl-NL"/>
          </a:p>
        </p:txBody>
      </p:sp>
      <p:sp>
        <p:nvSpPr>
          <p:cNvPr id="5" name="Tijdelijke aanduiding voor voettekst 4">
            <a:extLst>
              <a:ext uri="{FF2B5EF4-FFF2-40B4-BE49-F238E27FC236}">
                <a16:creationId xmlns:a16="http://schemas.microsoft.com/office/drawing/2014/main" id="{CCD29DBA-4500-406C-AC80-FAFA21060ACE}"/>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47077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Binnen de verwachte overlijdens zijn drie grote groepen te onderscheiden: overleden aan kanker (44%), overleden aan </a:t>
            </a:r>
            <a:r>
              <a:rPr lang="nl-NL" dirty="0" err="1"/>
              <a:t>orgaanfalen</a:t>
            </a:r>
            <a:r>
              <a:rPr lang="nl-NL" dirty="0"/>
              <a:t>, zoals COPD, hartfalen of nierfalen (totaal 25%), en overleden aan dementie (11%, figuur 6). Er zijn vrijwel geen regionale verschillen in Nederland. Personen die in 2017 overleden zijn aan één van deze aandoeningen, vallen in dit document onder ‘verwachte overlijdens’ (verwacht overlijden is gedefinieerd als zijnde overleden aan één van de 12 onderliggende doodsoorzaken gebaseerd op de groepsindeling belangrijke doodsoorzaken -korte lijst- van CBS).</a:t>
            </a:r>
          </a:p>
          <a:p>
            <a:endParaRPr lang="nl-NL" dirty="0"/>
          </a:p>
          <a:p>
            <a:r>
              <a:rPr lang="nl-NL" dirty="0"/>
              <a:t>Volgende dia: figuur Locatie van overlijden </a:t>
            </a:r>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32</a:t>
            </a:fld>
            <a:endParaRPr lang="nl-NL"/>
          </a:p>
        </p:txBody>
      </p:sp>
    </p:spTree>
    <p:extLst>
      <p:ext uri="{BB962C8B-B14F-4D97-AF65-F5344CB8AC3E}">
        <p14:creationId xmlns:p14="http://schemas.microsoft.com/office/powerpoint/2010/main" val="189472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Landelijk overlijdt 33% van de mensen met een verwacht overlijden thuis, 20% sterft in een ziekenhuis, 10% in een hospice, bijna-thuis-huis of de palliatieve unit van een instelling, 35% in een verpleeg- of verzorgingshuis, en 2% elders (figuur 7). Figuren 8-12 laten de regionale verschillen in locatie van overlijden zien voor verwachte overlijdens. In het noorden van Nederland en in Zeeland sterven mensen relatief vaker thuis en minder vaak in het ziekenhuis.</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(verwacht overlijden is gedefinieerd als zijnde overleden aan één van de 12 onderliggende doodsoorzaken gebaseerd op de groepsindeling belangrijke doodsoorzaken -korte lijst- van CBS).</a:t>
            </a:r>
          </a:p>
          <a:p>
            <a:endParaRPr lang="nl-NL" dirty="0"/>
          </a:p>
          <a:p>
            <a:r>
              <a:rPr lang="nl-NL" dirty="0"/>
              <a:t>Volgende dia: Kenmerk markering palliatieve fase</a:t>
            </a:r>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33</a:t>
            </a:fld>
            <a:endParaRPr lang="nl-NL"/>
          </a:p>
        </p:txBody>
      </p:sp>
    </p:spTree>
    <p:extLst>
      <p:ext uri="{BB962C8B-B14F-4D97-AF65-F5344CB8AC3E}">
        <p14:creationId xmlns:p14="http://schemas.microsoft.com/office/powerpoint/2010/main" val="4048828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latin typeface="Arial" panose="020B0604020202020204" pitchFamily="34" charset="0"/>
                <a:cs typeface="Arial" panose="020B0604020202020204" pitchFamily="34" charset="0"/>
              </a:rPr>
              <a:t>Werkvorm</a:t>
            </a:r>
            <a:r>
              <a:rPr lang="nl-NL" noProof="0" dirty="0">
                <a:latin typeface="Arial" panose="020B0604020202020204" pitchFamily="34" charset="0"/>
                <a:cs typeface="Arial" panose="020B0604020202020204" pitchFamily="34" charset="0"/>
              </a:rPr>
              <a:t>: kort toelichten </a:t>
            </a:r>
          </a:p>
          <a:p>
            <a:r>
              <a:rPr lang="nl-NL" u="sng" noProof="0" dirty="0">
                <a:latin typeface="Arial" panose="020B0604020202020204" pitchFamily="34" charset="0"/>
                <a:cs typeface="Arial" panose="020B0604020202020204" pitchFamily="34" charset="0"/>
              </a:rPr>
              <a:t>Inhoud:</a:t>
            </a:r>
          </a:p>
          <a:p>
            <a:endParaRPr lang="nl-NL" noProof="0" dirty="0">
              <a:latin typeface="Arial" panose="020B0604020202020204" pitchFamily="34" charset="0"/>
              <a:cs typeface="Arial" panose="020B0604020202020204" pitchFamily="34" charset="0"/>
            </a:endParaRPr>
          </a:p>
          <a:p>
            <a:r>
              <a:rPr lang="nl-NL" noProof="0" dirty="0">
                <a:latin typeface="Arial" panose="020B0604020202020204" pitchFamily="34" charset="0"/>
                <a:cs typeface="Arial" panose="020B0604020202020204" pitchFamily="34" charset="0"/>
              </a:rPr>
              <a:t>Volgende dia: markeringsvraag (SQ)</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34</a:t>
            </a:fld>
            <a:endParaRPr lang="nl-NL"/>
          </a:p>
        </p:txBody>
      </p:sp>
      <p:sp>
        <p:nvSpPr>
          <p:cNvPr id="5" name="Tijdelijke aanduiding voor voettekst 4">
            <a:extLst>
              <a:ext uri="{FF2B5EF4-FFF2-40B4-BE49-F238E27FC236}">
                <a16:creationId xmlns:a16="http://schemas.microsoft.com/office/drawing/2014/main" id="{EFCA4088-0287-4C75-9C83-F6133E7DF0F1}"/>
              </a:ext>
            </a:extLst>
          </p:cNvPr>
          <p:cNvSpPr>
            <a:spLocks noGrp="1"/>
          </p:cNvSpPr>
          <p:nvPr>
            <p:ph type="ftr" sz="quarter" idx="10"/>
          </p:nvPr>
        </p:nvSpPr>
        <p:spPr/>
        <p:txBody>
          <a:bodyPr/>
          <a:lstStyle/>
          <a:p>
            <a:r>
              <a:rPr lang="nl-NL"/>
              <a:t>Workshop Introductie palliatieve zorg, januari 2019</a:t>
            </a:r>
          </a:p>
        </p:txBody>
      </p:sp>
    </p:spTree>
    <p:extLst>
      <p:ext uri="{BB962C8B-B14F-4D97-AF65-F5344CB8AC3E}">
        <p14:creationId xmlns:p14="http://schemas.microsoft.com/office/powerpoint/2010/main" val="1290695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noProof="0" dirty="0">
                <a:latin typeface="Arial" panose="020B0604020202020204" pitchFamily="34" charset="0"/>
                <a:cs typeface="Arial" panose="020B0604020202020204" pitchFamily="34" charset="0"/>
              </a:rPr>
              <a:t>Werkvorm:</a:t>
            </a:r>
            <a:r>
              <a:rPr lang="nl-NL" u="none" noProof="0" dirty="0">
                <a:latin typeface="Arial" panose="020B0604020202020204" pitchFamily="34" charset="0"/>
                <a:cs typeface="Arial" panose="020B0604020202020204" pitchFamily="34" charset="0"/>
              </a:rPr>
              <a:t> groepsgesprek</a:t>
            </a:r>
            <a:endParaRPr lang="nl-NL" noProof="0" dirty="0">
              <a:latin typeface="Arial" panose="020B0604020202020204" pitchFamily="34" charset="0"/>
              <a:cs typeface="Arial" panose="020B0604020202020204" pitchFamily="34" charset="0"/>
            </a:endParaRPr>
          </a:p>
          <a:p>
            <a:pPr>
              <a:defRPr/>
            </a:pPr>
            <a:r>
              <a:rPr lang="nl-NL" u="sng" noProof="0" dirty="0">
                <a:latin typeface="Arial" panose="020B0604020202020204" pitchFamily="34" charset="0"/>
                <a:cs typeface="Arial" panose="020B0604020202020204" pitchFamily="34" charset="0"/>
              </a:rPr>
              <a:t>Inhoud</a:t>
            </a:r>
            <a:r>
              <a:rPr lang="nl-NL" u="none" noProof="0" dirty="0">
                <a:latin typeface="Arial" panose="020B0604020202020204" pitchFamily="34" charset="0"/>
                <a:cs typeface="Arial" panose="020B0604020202020204" pitchFamily="34" charset="0"/>
              </a:rPr>
              <a:t>: </a:t>
            </a:r>
            <a:r>
              <a:rPr lang="nl-NL" noProof="0" dirty="0">
                <a:latin typeface="Arial" panose="020B0604020202020204" pitchFamily="34" charset="0"/>
                <a:cs typeface="Arial" panose="020B0604020202020204" pitchFamily="34" charset="0"/>
              </a:rPr>
              <a:t>Ben jij bekend met de SQ die in de palliatieve zorg wordt gezien als de markeringsvraag voor de palliatieve fase?</a:t>
            </a:r>
          </a:p>
          <a:p>
            <a:pPr>
              <a:defRPr/>
            </a:pPr>
            <a:r>
              <a:rPr lang="nl-NL" u="none" noProof="0" dirty="0">
                <a:latin typeface="Arial" panose="020B0604020202020204" pitchFamily="34" charset="0"/>
                <a:cs typeface="Arial" panose="020B0604020202020204" pitchFamily="34" charset="0"/>
              </a:rPr>
              <a:t>“De ‘surprise’-vraag is alleen te gebruiken om bij zorgverleners het bewustzijn te creëren dat bepaalde patiënten een verhoogd risico hebben om binnen 12 maanden te overlijden.” (citaat uit: Verrast door de ‘surprise question. Janssen Daisy JA et al. </a:t>
            </a:r>
            <a:r>
              <a:rPr lang="nl-NL" u="none" noProof="0" dirty="0" err="1">
                <a:latin typeface="Arial" panose="020B0604020202020204" pitchFamily="34" charset="0"/>
                <a:cs typeface="Arial" panose="020B0604020202020204" pitchFamily="34" charset="0"/>
              </a:rPr>
              <a:t>NTvG</a:t>
            </a:r>
            <a:r>
              <a:rPr lang="nl-NL" u="none" noProof="0" dirty="0">
                <a:latin typeface="Arial" panose="020B0604020202020204" pitchFamily="34" charset="0"/>
                <a:cs typeface="Arial" panose="020B0604020202020204" pitchFamily="34" charset="0"/>
              </a:rPr>
              <a:t>, 2015)</a:t>
            </a:r>
          </a:p>
          <a:p>
            <a:endParaRPr lang="nl-NL" noProof="0" dirty="0">
              <a:latin typeface="Arial" panose="020B0604020202020204" pitchFamily="34" charset="0"/>
              <a:cs typeface="Arial" panose="020B0604020202020204" pitchFamily="34" charset="0"/>
            </a:endParaRPr>
          </a:p>
          <a:p>
            <a:r>
              <a:rPr lang="nl-NL" noProof="0" dirty="0">
                <a:latin typeface="Arial" panose="020B0604020202020204" pitchFamily="34" charset="0"/>
                <a:cs typeface="Arial" panose="020B0604020202020204" pitchFamily="34" charset="0"/>
              </a:rPr>
              <a:t>Volgende dia: (reflectie)vragen over markeringsvraag</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35</a:t>
            </a:fld>
            <a:endParaRPr lang="nl-NL"/>
          </a:p>
        </p:txBody>
      </p:sp>
      <p:sp>
        <p:nvSpPr>
          <p:cNvPr id="5" name="Tijdelijke aanduiding voor voettekst 4">
            <a:extLst>
              <a:ext uri="{FF2B5EF4-FFF2-40B4-BE49-F238E27FC236}">
                <a16:creationId xmlns:a16="http://schemas.microsoft.com/office/drawing/2014/main" id="{39371916-CAAE-481B-9118-118F66A47126}"/>
              </a:ext>
            </a:extLst>
          </p:cNvPr>
          <p:cNvSpPr>
            <a:spLocks noGrp="1"/>
          </p:cNvSpPr>
          <p:nvPr>
            <p:ph type="ftr" sz="quarter" idx="10"/>
          </p:nvPr>
        </p:nvSpPr>
        <p:spPr/>
        <p:txBody>
          <a:bodyPr/>
          <a:lstStyle/>
          <a:p>
            <a:r>
              <a:rPr lang="nl-NL"/>
              <a:t>Workshop Introductie palliatieve zorg, januari 2019</a:t>
            </a:r>
          </a:p>
        </p:txBody>
      </p:sp>
    </p:spTree>
    <p:extLst>
      <p:ext uri="{BB962C8B-B14F-4D97-AF65-F5344CB8AC3E}">
        <p14:creationId xmlns:p14="http://schemas.microsoft.com/office/powerpoint/2010/main" val="3528796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a:t>
            </a:r>
          </a:p>
          <a:p>
            <a:r>
              <a:rPr lang="nl-NL" u="sng" dirty="0"/>
              <a:t>Inhoud</a:t>
            </a:r>
            <a:r>
              <a:rPr lang="nl-NL" dirty="0"/>
              <a:t>: situaties laten aangeven uit de eigen praktijk wanneer je deze vraag gebruikt. Bespreek je dit binnen je team? Hoe kan je elkaar hier (binnen een team) bij helpen?</a:t>
            </a:r>
            <a:endParaRPr lang="nl-NL" u="sng" dirty="0">
              <a:cs typeface="Arial"/>
            </a:endParaRPr>
          </a:p>
          <a:p>
            <a:endParaRPr lang="nl-NL" dirty="0"/>
          </a:p>
          <a:p>
            <a:r>
              <a:rPr lang="nl-NL" dirty="0"/>
              <a:t>Volgende dia: SPICT-meetinstrument</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36</a:t>
            </a:fld>
            <a:endParaRPr lang="nl-NL"/>
          </a:p>
        </p:txBody>
      </p:sp>
      <p:sp>
        <p:nvSpPr>
          <p:cNvPr id="5" name="Tijdelijke aanduiding voor voettekst 4">
            <a:extLst>
              <a:ext uri="{FF2B5EF4-FFF2-40B4-BE49-F238E27FC236}">
                <a16:creationId xmlns:a16="http://schemas.microsoft.com/office/drawing/2014/main" id="{24E34BC3-0177-427A-A425-20322914D896}"/>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4243053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latin typeface="Arial"/>
                <a:cs typeface="Arial"/>
              </a:rPr>
              <a:t>Werkvorm</a:t>
            </a:r>
            <a:r>
              <a:rPr lang="nl-NL" dirty="0">
                <a:latin typeface="Arial"/>
                <a:cs typeface="Arial"/>
              </a:rPr>
              <a:t>: kort toelichten, groepsgesprek </a:t>
            </a:r>
            <a:endParaRPr lang="nl-NL" u="sng" dirty="0"/>
          </a:p>
          <a:p>
            <a:r>
              <a:rPr lang="nl-NL" u="sng" dirty="0"/>
              <a:t>Inhoud</a:t>
            </a:r>
            <a:r>
              <a:rPr lang="nl-NL" dirty="0"/>
              <a:t>:</a:t>
            </a:r>
            <a:r>
              <a:rPr lang="nl-NL" dirty="0">
                <a:cs typeface="Arial"/>
              </a:rPr>
              <a:t> </a:t>
            </a:r>
            <a:r>
              <a:rPr lang="nl-NL" dirty="0"/>
              <a:t>refereren naar de e-learning waar SPICT aan de orde komt</a:t>
            </a:r>
            <a:r>
              <a:rPr lang="nl-NL" dirty="0">
                <a:cs typeface="Arial"/>
              </a:rPr>
              <a:t>. </a:t>
            </a:r>
            <a:r>
              <a:rPr lang="nl-NL" dirty="0"/>
              <a:t>Vragen: Wie is bekend met dit meetinstrument? Ervaring hiermee vanuit de praktijk</a:t>
            </a:r>
            <a:r>
              <a:rPr lang="nl-NL" dirty="0">
                <a:cs typeface="Arial"/>
              </a:rPr>
              <a:t>?</a:t>
            </a:r>
          </a:p>
          <a:p>
            <a:r>
              <a:rPr lang="nl-NL" dirty="0">
                <a:cs typeface="Arial"/>
              </a:rPr>
              <a:t>Link naar SPICT om de meest actuele versie te downloaden: https://www.spict.org.uk/the-spict/spict-nl/spict-nl-download/ </a:t>
            </a:r>
          </a:p>
          <a:p>
            <a:endParaRPr lang="nl-NL" dirty="0"/>
          </a:p>
          <a:p>
            <a:r>
              <a:rPr lang="nl-NL" dirty="0"/>
              <a:t>Volgende dia: reflectievraag markering palliatieve fase</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37</a:t>
            </a:fld>
            <a:endParaRPr lang="nl-NL"/>
          </a:p>
        </p:txBody>
      </p:sp>
      <p:sp>
        <p:nvSpPr>
          <p:cNvPr id="5" name="Tijdelijke aanduiding voor voettekst 4">
            <a:extLst>
              <a:ext uri="{FF2B5EF4-FFF2-40B4-BE49-F238E27FC236}">
                <a16:creationId xmlns:a16="http://schemas.microsoft.com/office/drawing/2014/main" id="{DE0F676F-A516-4B4E-86FD-5F3A262067C3}"/>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4238947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a:t>
            </a:r>
          </a:p>
          <a:p>
            <a:r>
              <a:rPr lang="nl-NL" u="sng" dirty="0"/>
              <a:t>Inhoud</a:t>
            </a:r>
            <a:r>
              <a:rPr lang="nl-NL" dirty="0"/>
              <a:t>: Ingaan op de reacties, het delen van ervaringen van diegene die er al mee gewerkt hebben. Wat betekent het voor jou en je team om met dit instrument aan de slag te gaan (attitude)? </a:t>
            </a:r>
            <a:endParaRPr lang="nl-NL" dirty="0">
              <a:cs typeface="Arial"/>
            </a:endParaRPr>
          </a:p>
          <a:p>
            <a:r>
              <a:rPr lang="nl-NL" dirty="0"/>
              <a:t>In de kern kan de verrassingsvraag beschouwd worden als bewustwordingsvraag (laatste jaar), SPICT trechtert vooral het daadwerkelijk opstarten van palliatieve zorg</a:t>
            </a:r>
            <a:r>
              <a:rPr lang="nl-NL" dirty="0">
                <a:cs typeface="Arial"/>
              </a:rPr>
              <a:t>.</a:t>
            </a:r>
          </a:p>
          <a:p>
            <a:endParaRPr lang="en-US" b="0" dirty="0"/>
          </a:p>
          <a:p>
            <a:r>
              <a:rPr lang="nl-NL" b="0" noProof="0" dirty="0"/>
              <a:t>Volgende </a:t>
            </a:r>
            <a:r>
              <a:rPr lang="nl-NL" b="0" dirty="0"/>
              <a:t>dia: casus Frits ‘Hoezo markeren’</a:t>
            </a:r>
            <a:endParaRPr lang="nl-NL" b="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38</a:t>
            </a:fld>
            <a:endParaRPr lang="nl-NL"/>
          </a:p>
        </p:txBody>
      </p:sp>
      <p:sp>
        <p:nvSpPr>
          <p:cNvPr id="5" name="Tijdelijke aanduiding voor voettekst 4">
            <a:extLst>
              <a:ext uri="{FF2B5EF4-FFF2-40B4-BE49-F238E27FC236}">
                <a16:creationId xmlns:a16="http://schemas.microsoft.com/office/drawing/2014/main" id="{66126759-F184-43BE-B62B-D2B8914FC908}"/>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938706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u="none" strike="noStrike" kern="1200" cap="none" spc="0" normalizeH="0" baseline="0" noProof="0" dirty="0">
                <a:ln>
                  <a:noFill/>
                </a:ln>
                <a:effectLst/>
                <a:uLnTx/>
                <a:uFillTx/>
                <a:latin typeface="Arial" charset="0"/>
                <a:ea typeface="+mn-ea"/>
                <a:cs typeface="+mn-cs"/>
              </a:rPr>
              <a:t>: </a:t>
            </a:r>
            <a:r>
              <a:rPr lang="nl-NL" dirty="0"/>
              <a:t>casus lezen</a:t>
            </a:r>
            <a:r>
              <a:rPr lang="nl-NL" dirty="0">
                <a:cs typeface="Arial"/>
              </a:rPr>
              <a:t> </a:t>
            </a:r>
            <a:endParaRPr kumimoji="0" lang="nl-NL" sz="1200" b="0" i="0" u="none" strike="noStrike" kern="1200" cap="none" spc="0" normalizeH="0" baseline="0" noProof="0" dirty="0">
              <a:ln>
                <a:noFill/>
              </a:ln>
              <a:effectLst/>
              <a:uLnTx/>
              <a:uFillTx/>
              <a:latin typeface="Arial" charset="0"/>
              <a:ea typeface="+mn-ea"/>
              <a:cs typeface="+mn-cs"/>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Deelnemers of docent kan ook een casus inbrengen over problemen bij het markeren, </a:t>
            </a:r>
            <a:r>
              <a:rPr kumimoji="0" lang="nl-NL" sz="1200" b="0" i="0" u="none" strike="noStrike" kern="1200" cap="none" spc="0" normalizeH="0" baseline="0" noProof="0" dirty="0">
                <a:ln>
                  <a:noFill/>
                </a:ln>
                <a:effectLst/>
                <a:uLnTx/>
                <a:uFillTx/>
                <a:latin typeface="Arial" charset="0"/>
                <a:ea typeface="+mn-ea"/>
                <a:cs typeface="+mn-cs"/>
              </a:rPr>
              <a:t>waar ze in de praktijk </a:t>
            </a:r>
            <a:r>
              <a:rPr lang="nl-NL" dirty="0"/>
              <a:t>tegenaan</a:t>
            </a:r>
            <a:r>
              <a:rPr kumimoji="0" lang="nl-NL" sz="1200" b="0" i="0" u="none" strike="noStrike" kern="1200" cap="none" spc="0" normalizeH="0" baseline="0" noProof="0" dirty="0">
                <a:ln>
                  <a:noFill/>
                </a:ln>
                <a:effectLst/>
                <a:uLnTx/>
                <a:uFillTx/>
                <a:latin typeface="Arial" charset="0"/>
                <a:ea typeface="+mn-ea"/>
                <a:cs typeface="+mn-cs"/>
              </a:rPr>
              <a:t> </a:t>
            </a:r>
            <a:r>
              <a:rPr lang="nl-NL" dirty="0"/>
              <a:t>zijn </a:t>
            </a:r>
            <a:r>
              <a:rPr kumimoji="0" lang="nl-NL" sz="1200" b="0" i="0" u="none" strike="noStrike" kern="1200" cap="none" spc="0" normalizeH="0" baseline="0" noProof="0" dirty="0">
                <a:ln>
                  <a:noFill/>
                </a:ln>
                <a:effectLst/>
                <a:uLnTx/>
                <a:uFillTx/>
                <a:latin typeface="Arial" charset="0"/>
                <a:ea typeface="+mn-ea"/>
                <a:cs typeface="+mn-cs"/>
              </a:rPr>
              <a:t>gelopen</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casus Frits (2 van 3)</a:t>
            </a:r>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39</a:t>
            </a:fld>
            <a:endParaRPr lang="nl-NL"/>
          </a:p>
        </p:txBody>
      </p:sp>
    </p:spTree>
    <p:extLst>
      <p:ext uri="{BB962C8B-B14F-4D97-AF65-F5344CB8AC3E}">
        <p14:creationId xmlns:p14="http://schemas.microsoft.com/office/powerpoint/2010/main" val="1913746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casus lezen</a:t>
            </a:r>
            <a:r>
              <a:rPr kumimoji="0" lang="nl-NL" sz="1200" b="0" i="0" u="none" strike="noStrike" kern="1200" cap="none" spc="0" normalizeH="0" baseline="0" noProof="0" dirty="0">
                <a:ln>
                  <a:noFill/>
                </a:ln>
                <a:solidFill>
                  <a:srgbClr val="000000"/>
                </a:solidFill>
                <a:effectLst/>
                <a:uLnTx/>
                <a:uFillTx/>
                <a:latin typeface="Arial" charset="0"/>
                <a:ea typeface="+mn-ea"/>
                <a:cs typeface="Arial"/>
              </a:rPr>
              <a:t>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vragen over casus Frits (3 van 3) </a:t>
            </a:r>
          </a:p>
          <a:p>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40</a:t>
            </a:fld>
            <a:endParaRPr lang="nl-NL"/>
          </a:p>
        </p:txBody>
      </p:sp>
    </p:spTree>
    <p:extLst>
      <p:ext uri="{BB962C8B-B14F-4D97-AF65-F5344CB8AC3E}">
        <p14:creationId xmlns:p14="http://schemas.microsoft.com/office/powerpoint/2010/main" val="26712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latin typeface="Calibri"/>
                <a:cs typeface="Calibri"/>
              </a:rPr>
              <a:t>Werkvorm</a:t>
            </a:r>
            <a:r>
              <a:rPr lang="en-US" u="sng" dirty="0">
                <a:latin typeface="Calibri"/>
                <a:cs typeface="Calibri"/>
              </a:rPr>
              <a:t>:</a:t>
            </a:r>
            <a:r>
              <a:rPr lang="en-US" dirty="0">
                <a:latin typeface="Calibri"/>
                <a:cs typeface="Calibri"/>
              </a:rPr>
              <a:t> </a:t>
            </a:r>
            <a:r>
              <a:rPr lang="nl-NL" noProof="0" dirty="0">
                <a:latin typeface="Calibri"/>
                <a:cs typeface="Calibri"/>
              </a:rPr>
              <a:t>vertellen</a:t>
            </a:r>
          </a:p>
          <a:p>
            <a:r>
              <a:rPr lang="nl-NL" u="sng" noProof="0" dirty="0">
                <a:latin typeface="Calibri"/>
                <a:cs typeface="Calibri"/>
              </a:rPr>
              <a:t>Inhoud</a:t>
            </a:r>
            <a:r>
              <a:rPr lang="nl-NL" noProof="0" dirty="0">
                <a:latin typeface="Calibri"/>
                <a:cs typeface="Calibri"/>
              </a:rPr>
              <a:t>:</a:t>
            </a:r>
          </a:p>
          <a:p>
            <a:endParaRPr lang="nl-NL" noProof="0" dirty="0">
              <a:latin typeface="Calibri"/>
              <a:cs typeface="Calibri"/>
            </a:endParaRPr>
          </a:p>
          <a:p>
            <a:r>
              <a:rPr lang="nl-NL" noProof="0" dirty="0">
                <a:latin typeface="Calibri"/>
                <a:cs typeface="Calibri"/>
              </a:rPr>
              <a:t>Volgende dia: definitie palliatieve zorg vanuit het Kwaliteitskader palliatieve zorg Nederland</a:t>
            </a:r>
          </a:p>
          <a:p>
            <a:endParaRPr lang="en-US" dirty="0">
              <a:latin typeface="Calibri"/>
              <a:cs typeface="Calibri"/>
            </a:endParaRPr>
          </a:p>
          <a:p>
            <a:endParaRPr lang="en-US" dirty="0">
              <a:latin typeface="Calibri"/>
              <a:cs typeface="Calibri"/>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a:pPr/>
              <a:t>5</a:t>
            </a:fld>
            <a:endParaRPr lang="nl-NL"/>
          </a:p>
        </p:txBody>
      </p:sp>
      <p:sp>
        <p:nvSpPr>
          <p:cNvPr id="5" name="Tijdelijke aanduiding voor voettekst 4">
            <a:extLst>
              <a:ext uri="{FF2B5EF4-FFF2-40B4-BE49-F238E27FC236}">
                <a16:creationId xmlns:a16="http://schemas.microsoft.com/office/drawing/2014/main" id="{14A8C6FD-0553-448B-8D69-C6FEC4024A2F}"/>
              </a:ext>
            </a:extLst>
          </p:cNvPr>
          <p:cNvSpPr>
            <a:spLocks noGrp="1"/>
          </p:cNvSpPr>
          <p:nvPr>
            <p:ph type="ftr" sz="quarter" idx="10"/>
          </p:nvPr>
        </p:nvSpPr>
        <p:spPr/>
        <p:txBody>
          <a:bodyPr/>
          <a:lstStyle/>
          <a:p>
            <a:r>
              <a:rPr lang="nl-NL"/>
              <a:t>Workshop Introductie palliatieve zorg, januari 2019</a:t>
            </a:r>
          </a:p>
        </p:txBody>
      </p:sp>
    </p:spTree>
    <p:extLst>
      <p:ext uri="{BB962C8B-B14F-4D97-AF65-F5344CB8AC3E}">
        <p14:creationId xmlns:p14="http://schemas.microsoft.com/office/powerpoint/2010/main" val="118288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u="sng" dirty="0"/>
              <a:t>Werkvorm</a:t>
            </a:r>
            <a:r>
              <a:rPr lang="nl-NL" b="0" dirty="0"/>
              <a:t>: </a:t>
            </a:r>
            <a:r>
              <a:rPr lang="nl-NL" dirty="0"/>
              <a:t>groepsgesprek </a:t>
            </a:r>
            <a:endParaRPr lang="nl-NL" b="0" dirty="0"/>
          </a:p>
          <a:p>
            <a:r>
              <a:rPr lang="nl-NL" b="0" u="sng" dirty="0"/>
              <a:t>Inhoud</a:t>
            </a:r>
            <a:r>
              <a:rPr lang="nl-NL" b="0" dirty="0"/>
              <a:t>:</a:t>
            </a:r>
            <a:r>
              <a:rPr lang="nl-NL" dirty="0"/>
              <a:t> Gaat over wel / niet (vast)stellen van de markeringsvraag en op het juiste moment. In de praktijk blijkt dit erg lastig te zijn. </a:t>
            </a:r>
            <a:endParaRPr lang="nl-NL" u="sng" dirty="0"/>
          </a:p>
          <a:p>
            <a:r>
              <a:rPr lang="nl-NL" dirty="0"/>
              <a:t>Bij deze casus: Zou</a:t>
            </a:r>
            <a:r>
              <a:rPr lang="nl-NL" u="none" dirty="0"/>
              <a:t> de palliatieve fase hier</a:t>
            </a:r>
            <a:r>
              <a:rPr lang="nl-NL" dirty="0"/>
              <a:t> </a:t>
            </a:r>
            <a:r>
              <a:rPr lang="nl-NL" u="none" dirty="0"/>
              <a:t>gemarkeerd moeten worden? Welke extra informatie is nodig om hier een gefundeerd antwoord op te kunnen geven?</a:t>
            </a:r>
            <a:r>
              <a:rPr lang="nl-NL" dirty="0">
                <a:cs typeface="Arial"/>
              </a:rPr>
              <a:t> </a:t>
            </a:r>
            <a:r>
              <a:rPr lang="nl-NL" dirty="0"/>
              <a:t>Is </a:t>
            </a:r>
            <a:r>
              <a:rPr lang="nl-NL" u="none" dirty="0"/>
              <a:t>in deze fase van de ziekte en het </a:t>
            </a:r>
            <a:r>
              <a:rPr lang="nl-NL" dirty="0"/>
              <a:t>ziek-zijn</a:t>
            </a:r>
            <a:r>
              <a:rPr lang="nl-NL" u="none" dirty="0"/>
              <a:t> van Frits</a:t>
            </a:r>
            <a:r>
              <a:rPr lang="nl-NL" dirty="0"/>
              <a:t>,</a:t>
            </a:r>
            <a:r>
              <a:rPr lang="nl-NL" u="none" dirty="0"/>
              <a:t> </a:t>
            </a:r>
            <a:r>
              <a:rPr lang="nl-NL" dirty="0"/>
              <a:t>de </a:t>
            </a:r>
            <a:r>
              <a:rPr lang="nl-NL" u="none" dirty="0"/>
              <a:t>vraag naar waarden,  wensen en behoeften in combinatie met een klinische blik genoeg om te markeren</a:t>
            </a:r>
            <a:r>
              <a:rPr lang="nl-NL" dirty="0">
                <a:cs typeface="Arial"/>
              </a:rPr>
              <a:t>? A</a:t>
            </a:r>
            <a:r>
              <a:rPr lang="nl-NL" dirty="0"/>
              <a:t>ls de</a:t>
            </a:r>
            <a:r>
              <a:rPr lang="nl-NL" u="none" dirty="0"/>
              <a:t> palliatieve fase </a:t>
            </a:r>
            <a:r>
              <a:rPr lang="nl-NL" dirty="0"/>
              <a:t>is gemarkeerd,</a:t>
            </a:r>
            <a:r>
              <a:rPr lang="nl-NL" u="none" dirty="0"/>
              <a:t> zou je dan e</a:t>
            </a:r>
            <a:r>
              <a:rPr lang="nl-NL" dirty="0"/>
              <a:t>en milde</a:t>
            </a:r>
            <a:r>
              <a:rPr lang="nl-NL" u="none" dirty="0"/>
              <a:t> palliatieve chemotherapie geven?</a:t>
            </a:r>
            <a:r>
              <a:rPr lang="nl-NL" dirty="0"/>
              <a:t> </a:t>
            </a:r>
            <a:endParaRPr lang="nl-NL" u="none" dirty="0">
              <a:cs typeface="Arial"/>
            </a:endParaRPr>
          </a:p>
          <a:p>
            <a:r>
              <a:rPr lang="nl-NL" dirty="0"/>
              <a:t>Voor </a:t>
            </a:r>
            <a:r>
              <a:rPr lang="nl-NL" u="none" dirty="0"/>
              <a:t>theoretische achtergrond zie volgende verborgen dia (dia verbergen opheffen zit onder de knop diavoorstelling)</a:t>
            </a:r>
            <a:endParaRPr lang="nl-NL" u="none" dirty="0">
              <a:cs typeface="Arial"/>
            </a:endParaRPr>
          </a:p>
          <a:p>
            <a:endParaRPr lang="nl-NL" b="1" u="none" dirty="0"/>
          </a:p>
          <a:p>
            <a:r>
              <a:rPr lang="nl-NL" dirty="0"/>
              <a:t>Volgende dia: verborgen dia</a:t>
            </a:r>
          </a:p>
          <a:p>
            <a:r>
              <a:rPr lang="nl-NL" dirty="0"/>
              <a:t>	openingsdia onderdeel Generalist / specialist in de palliatieve zorg hoe vind je elkaar?</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41</a:t>
            </a:fld>
            <a:endParaRPr lang="nl-NL"/>
          </a:p>
        </p:txBody>
      </p:sp>
      <p:sp>
        <p:nvSpPr>
          <p:cNvPr id="5" name="Tijdelijke aanduiding voor voettekst 4">
            <a:extLst>
              <a:ext uri="{FF2B5EF4-FFF2-40B4-BE49-F238E27FC236}">
                <a16:creationId xmlns:a16="http://schemas.microsoft.com/office/drawing/2014/main" id="{9E469FAA-EDA7-48DB-8BBA-5A5F16B29DA1}"/>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81268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Achtergrond informatie over casus Frits</a:t>
            </a:r>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42</a:t>
            </a:fld>
            <a:endParaRPr lang="nl-NL"/>
          </a:p>
        </p:txBody>
      </p:sp>
    </p:spTree>
    <p:extLst>
      <p:ext uri="{BB962C8B-B14F-4D97-AF65-F5344CB8AC3E}">
        <p14:creationId xmlns:p14="http://schemas.microsoft.com/office/powerpoint/2010/main" val="939407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Openingsdia: derde onderdeel van deze workshop </a:t>
            </a:r>
          </a:p>
          <a:p>
            <a:endParaRPr lang="nl-NL" dirty="0">
              <a:cs typeface="Arial"/>
            </a:endParaRPr>
          </a:p>
          <a:p>
            <a:r>
              <a:rPr lang="nl-NL" b="0" dirty="0"/>
              <a:t>Volgende dia: programma Generalist / specialist in de palliatieve zorg hoe vind je elkaar?</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43</a:t>
            </a:fld>
            <a:endParaRPr lang="nl-NL"/>
          </a:p>
        </p:txBody>
      </p:sp>
      <p:sp>
        <p:nvSpPr>
          <p:cNvPr id="5" name="Tijdelijke aanduiding voor voettekst 4">
            <a:extLst>
              <a:ext uri="{FF2B5EF4-FFF2-40B4-BE49-F238E27FC236}">
                <a16:creationId xmlns:a16="http://schemas.microsoft.com/office/drawing/2014/main" id="{8D469590-2329-4CB0-B108-C738E4961806}"/>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161311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u="sng" dirty="0"/>
              <a:t>Werkvorm</a:t>
            </a:r>
            <a:r>
              <a:rPr lang="nl-NL" b="0" dirty="0"/>
              <a:t>: kort toelichten</a:t>
            </a:r>
          </a:p>
          <a:p>
            <a:r>
              <a:rPr lang="nl-NL" b="0" u="sng" noProof="0" dirty="0"/>
              <a:t>Inhoud</a:t>
            </a:r>
            <a:r>
              <a:rPr lang="nl-NL" b="0" dirty="0"/>
              <a:t>:</a:t>
            </a:r>
          </a:p>
          <a:p>
            <a:endParaRPr lang="nl-NL" b="0" dirty="0"/>
          </a:p>
          <a:p>
            <a:r>
              <a:rPr lang="nl-NL" b="0" dirty="0"/>
              <a:t>Volgende dia: </a:t>
            </a:r>
            <a:r>
              <a:rPr lang="nl-NL" b="0" dirty="0">
                <a:solidFill>
                  <a:schemeClr val="tx2"/>
                </a:solidFill>
              </a:rPr>
              <a:t>piramide generalist - specialist in de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44</a:t>
            </a:fld>
            <a:endParaRPr lang="nl-NL"/>
          </a:p>
        </p:txBody>
      </p:sp>
      <p:sp>
        <p:nvSpPr>
          <p:cNvPr id="5" name="Tijdelijke aanduiding voor voettekst 4">
            <a:extLst>
              <a:ext uri="{FF2B5EF4-FFF2-40B4-BE49-F238E27FC236}">
                <a16:creationId xmlns:a16="http://schemas.microsoft.com/office/drawing/2014/main" id="{535778D9-37F4-43F0-987B-CDF404EA5E95}"/>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2089553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 g</a:t>
            </a:r>
            <a:r>
              <a:rPr lang="nl-NL" dirty="0" err="1"/>
              <a:t>eneralist</a:t>
            </a:r>
            <a:r>
              <a:rPr lang="nl-NL" baseline="0" dirty="0"/>
              <a:t> palliatieve zorg markeert patiënt met behoefte aan palliatieve zorg, bij tekort aan kennis en kunde consulteert deze de specialist palliatieve zorg (team palliatieve zorg)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baseline="0" dirty="0"/>
              <a:t>In de praktijk blijkt dat markeren onvoldoende gebeurt en de specialist palliatieve zorg nog onvoldoende wordt geconsulteerd.</a:t>
            </a: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De getallen in deze dia zijn afgeleid van de volgende bronnen: Desmedt MS et al. (2011); Meffert C et al., BMC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Palliat</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Care (2017);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Gardiner</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 et al.,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Palliat</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Med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(2012); Zorginstituut Nederland 2016.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reflectievraag generalist en specialist in de palliatieve zorg; hoe vind je elkaar?</a:t>
            </a:r>
            <a:endParaRPr lang="nl-NL" dirty="0"/>
          </a:p>
          <a:p>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45</a:t>
            </a:fld>
            <a:endParaRPr lang="nl-NL"/>
          </a:p>
        </p:txBody>
      </p:sp>
    </p:spTree>
    <p:extLst>
      <p:ext uri="{BB962C8B-B14F-4D97-AF65-F5344CB8AC3E}">
        <p14:creationId xmlns:p14="http://schemas.microsoft.com/office/powerpoint/2010/main" val="154901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a:cs typeface="Arial"/>
              </a:rPr>
              <a:t>Werkvorm:</a:t>
            </a:r>
            <a:r>
              <a:rPr lang="nl-NL">
                <a:cs typeface="Arial"/>
              </a:rPr>
              <a:t> groepsgesprek</a:t>
            </a:r>
          </a:p>
          <a:p>
            <a:r>
              <a:rPr lang="nl-NL" u="sng">
                <a:cs typeface="Arial"/>
              </a:rPr>
              <a:t>Inhoud</a:t>
            </a:r>
            <a:r>
              <a:rPr lang="nl-NL">
                <a:cs typeface="Arial"/>
              </a:rPr>
              <a:t>:-</a:t>
            </a:r>
          </a:p>
          <a:p>
            <a:endParaRPr lang="nl-NL">
              <a:cs typeface="Arial"/>
            </a:endParaRPr>
          </a:p>
          <a:p>
            <a:r>
              <a:rPr lang="nl-NL">
                <a:cs typeface="Arial"/>
              </a:rPr>
              <a:t>Volgende dia: schema Generalist / specialist in de palliatieve zorg wanneer vind je elkaar?</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46</a:t>
            </a:fld>
            <a:endParaRPr lang="nl-NL"/>
          </a:p>
        </p:txBody>
      </p:sp>
      <p:sp>
        <p:nvSpPr>
          <p:cNvPr id="5" name="Tijdelijke aanduiding voor voettekst 4">
            <a:extLst>
              <a:ext uri="{FF2B5EF4-FFF2-40B4-BE49-F238E27FC236}">
                <a16:creationId xmlns:a16="http://schemas.microsoft.com/office/drawing/2014/main" id="{28BDD3C2-D47A-41EA-96D4-BF8040AC4E98}"/>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919664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sng" strike="noStrike" kern="1200" cap="none" spc="0" normalizeH="0" baseline="0" noProof="0" dirty="0">
                <a:ln>
                  <a:noFill/>
                </a:ln>
                <a:effectLst/>
                <a:uLnTx/>
                <a:uFillTx/>
                <a:latin typeface="Arial" charset="0"/>
                <a:ea typeface="+mn-ea"/>
                <a:cs typeface="+mn-cs"/>
              </a:rPr>
              <a:t>Werkvorm:</a:t>
            </a:r>
            <a:r>
              <a:rPr lang="nl-NL" dirty="0"/>
              <a:t> kort toelichten </a:t>
            </a:r>
            <a:endParaRPr kumimoji="0" lang="nl-NL" sz="1200" b="0" i="0" u="none" strike="noStrike" kern="1200" cap="none" spc="0" normalizeH="0" baseline="0" noProof="0" dirty="0">
              <a:ln>
                <a:noFill/>
              </a:ln>
              <a:effectLst/>
              <a:uLnTx/>
              <a:uFillTx/>
              <a:latin typeface="Arial" charset="0"/>
              <a:ea typeface="+mn-ea"/>
              <a:cs typeface="+mn-cs"/>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a:t>
            </a:r>
            <a:r>
              <a:rPr kumimoji="0" lang="nl-NL" sz="1200" b="0" i="0" u="none" strike="noStrike" kern="1200" cap="none" spc="0" normalizeH="0" baseline="0" noProof="0" dirty="0">
                <a:ln>
                  <a:noFill/>
                </a:ln>
                <a:effectLst/>
                <a:uLnTx/>
                <a:uFillTx/>
                <a:latin typeface="Arial" charset="0"/>
                <a:ea typeface="+mn-ea"/>
                <a:cs typeface="+mn-cs"/>
              </a:rPr>
              <a:t>Het kan een hulpmiddel zijn om het team palliatieve zorg te consulteren</a:t>
            </a:r>
            <a:r>
              <a:rPr lang="nl-NL" dirty="0">
                <a:cs typeface="Arial"/>
              </a:rPr>
              <a:t>. Bekend </a:t>
            </a:r>
            <a:r>
              <a:rPr kumimoji="0" lang="nl-NL" sz="1200" b="0" i="0" u="none" strike="noStrike" kern="1200" cap="none" spc="0" normalizeH="0" baseline="0" noProof="0" dirty="0">
                <a:ln>
                  <a:noFill/>
                </a:ln>
                <a:effectLst/>
                <a:uLnTx/>
                <a:uFillTx/>
                <a:latin typeface="Arial" charset="0"/>
                <a:ea typeface="+mn-ea"/>
                <a:cs typeface="+mn-cs"/>
              </a:rPr>
              <a:t>met dit schema?</a:t>
            </a:r>
            <a:endParaRPr lang="nl-NL" sz="1200" b="0" i="0" u="sng" strike="noStrike" kern="1200" cap="none" spc="0" baseline="0" noProof="0" dirty="0">
              <a:latin typeface="Arial" charset="0"/>
              <a:cs typeface="Arial"/>
            </a:endParaRPr>
          </a:p>
          <a:p>
            <a:pPr>
              <a:defRPr/>
            </a:pPr>
            <a:r>
              <a:rPr lang="nl-NL" dirty="0"/>
              <a:t>Kijk </a:t>
            </a:r>
            <a:r>
              <a:rPr kumimoji="0" lang="nl-NL" sz="1200" b="0" i="0" u="none" strike="noStrike" kern="1200" cap="none" spc="0" normalizeH="0" baseline="0" noProof="0" dirty="0">
                <a:ln>
                  <a:noFill/>
                </a:ln>
                <a:effectLst/>
                <a:uLnTx/>
                <a:uFillTx/>
                <a:latin typeface="Arial" charset="0"/>
                <a:ea typeface="+mn-ea"/>
                <a:cs typeface="+mn-cs"/>
              </a:rPr>
              <a:t>waar jouw hiaten zitten om het team palliatieve zorg in te roepen?</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charset="0"/>
              <a:ea typeface="+mn-ea"/>
              <a:cs typeface="+mn-cs"/>
            </a:endParaRPr>
          </a:p>
          <a:p>
            <a:pPr>
              <a:defRPr/>
            </a:pPr>
            <a:r>
              <a:rPr kumimoji="0" lang="nl-NL" sz="1200" b="0" i="0" u="none" strike="noStrike" kern="1200" cap="none" spc="0" normalizeH="0" baseline="0" noProof="0" dirty="0">
                <a:ln>
                  <a:noFill/>
                </a:ln>
                <a:effectLst/>
                <a:uLnTx/>
                <a:uFillTx/>
                <a:latin typeface="Arial" charset="0"/>
                <a:ea typeface="+mn-ea"/>
                <a:cs typeface="+mn-cs"/>
              </a:rPr>
              <a:t>Volgende dia:</a:t>
            </a:r>
            <a:r>
              <a:rPr lang="nl-NL" dirty="0"/>
              <a:t> </a:t>
            </a:r>
            <a:r>
              <a:rPr kumimoji="0" lang="nl-NL" sz="1200" b="0" i="0" u="none" strike="noStrike" kern="1200" cap="none" spc="0" normalizeH="0" baseline="0" noProof="0" dirty="0">
                <a:ln>
                  <a:noFill/>
                </a:ln>
                <a:effectLst/>
                <a:uLnTx/>
                <a:uFillTx/>
                <a:latin typeface="Arial" charset="0"/>
                <a:ea typeface="+mn-ea"/>
                <a:cs typeface="+mn-cs"/>
              </a:rPr>
              <a:t>verdiepingsvragen consulteren specialist palliatieve zorg</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47</a:t>
            </a:fld>
            <a:endParaRPr lang="nl-NL"/>
          </a:p>
        </p:txBody>
      </p:sp>
      <p:sp>
        <p:nvSpPr>
          <p:cNvPr id="5" name="Tijdelijke aanduiding voor voettekst 4">
            <a:extLst>
              <a:ext uri="{FF2B5EF4-FFF2-40B4-BE49-F238E27FC236}">
                <a16:creationId xmlns:a16="http://schemas.microsoft.com/office/drawing/2014/main" id="{93BDC9AA-4692-4A8D-88B5-DD12898A3649}"/>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843512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 </a:t>
            </a:r>
          </a:p>
          <a:p>
            <a:r>
              <a:rPr lang="nl-NL" u="sng" dirty="0"/>
              <a:t>Inhoud:</a:t>
            </a:r>
            <a:r>
              <a:rPr lang="nl-NL" dirty="0"/>
              <a:t> Hoe bepaal / bewaak je als (hoofd)behandelaar je eigen grens m.b.t. de zorg / behandeling aan een palliatieve patiënt? Wat kun je zelf en waar heb je advies van iemand anders of het team hierbij nodig? </a:t>
            </a:r>
            <a:endParaRPr lang="nl-NL" dirty="0">
              <a:cs typeface="Arial"/>
            </a:endParaRPr>
          </a:p>
          <a:p>
            <a:endParaRPr lang="nl-NL" noProof="0" dirty="0"/>
          </a:p>
          <a:p>
            <a:r>
              <a:rPr lang="nl-NL" noProof="0" dirty="0"/>
              <a:t>Volgende dia: figuur Disciplines aanwezig in teams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48</a:t>
            </a:fld>
            <a:endParaRPr lang="nl-NL"/>
          </a:p>
        </p:txBody>
      </p:sp>
      <p:sp>
        <p:nvSpPr>
          <p:cNvPr id="5" name="Tijdelijke aanduiding voor voettekst 4">
            <a:extLst>
              <a:ext uri="{FF2B5EF4-FFF2-40B4-BE49-F238E27FC236}">
                <a16:creationId xmlns:a16="http://schemas.microsoft.com/office/drawing/2014/main" id="{E1A3289E-8AB7-4C48-B095-4CBA4839FB28}"/>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642854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endParaRPr lang="nl-NL" dirty="0"/>
          </a:p>
          <a:p>
            <a:r>
              <a:rPr lang="nl-NL" u="sng" dirty="0"/>
              <a:t>Inhoud:</a:t>
            </a:r>
            <a:r>
              <a:rPr lang="nl-NL" u="none" dirty="0"/>
              <a:t> Het eerste team palliatieve zorg in een ziekenhuis is in 1997 opgericht. V</a:t>
            </a:r>
            <a:r>
              <a:rPr lang="nl-NL" dirty="0"/>
              <a:t>anaf 2014 is er een sterke toename in aantal teams palliatieve zorg. In 2017 zijn er 62, samen voerden deze teams ongeveer 14.000 consulten uit (klinisch en poliklinisch). De samenstelling van een team palliatieve zorg verschilt. Volgens de SONCOS norm bevat elk multidisciplinair team ten minste twee medisch specialisten en een verpleegkundige met specifieke expertise in de palliatieve zorg 14. Bij 85% van de teams is een verpleegkundige lid van het team palliatieve zorg, bij 68% een verpleegkundig specialist (figuur 16). In 2017 maakten de volgende medisch specialisten deel uit van de multidisciplinaire teams: 92% internist (oncoloog), 73% anesthesioloog, 65% longarts, 52% specialist ouderengeneeskunde. In 52% van de teams is een huisarts betrokken en bij 61% een geestelijk verzorger. </a:t>
            </a:r>
          </a:p>
          <a:p>
            <a:endParaRPr lang="nl-NL" dirty="0"/>
          </a:p>
          <a:p>
            <a:r>
              <a:rPr lang="nl-NL" dirty="0"/>
              <a:t>Volgende dia: </a:t>
            </a:r>
            <a:r>
              <a:rPr lang="nl-NL" sz="1200" dirty="0"/>
              <a:t>figuur Betrokkenheid van zorgverleners met specifieke expertise in een team palliatieve zorg</a:t>
            </a:r>
            <a:endParaRPr lang="nl-NL" dirty="0"/>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49</a:t>
            </a:fld>
            <a:endParaRPr lang="nl-NL"/>
          </a:p>
        </p:txBody>
      </p:sp>
    </p:spTree>
    <p:extLst>
      <p:ext uri="{BB962C8B-B14F-4D97-AF65-F5344CB8AC3E}">
        <p14:creationId xmlns:p14="http://schemas.microsoft.com/office/powerpoint/2010/main" val="3771054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endParaRPr lang="nl-NL" dirty="0"/>
          </a:p>
          <a:p>
            <a:r>
              <a:rPr lang="nl-NL" u="sng" dirty="0"/>
              <a:t>Inhoud:</a:t>
            </a:r>
            <a:r>
              <a:rPr lang="nl-NL" dirty="0"/>
              <a:t> Uit het sterfgevallenonderzoek is informatie beschikbaar over de inzet van zorgverleners met specifieke expertise naast de eigen zorgverleners van patiënten met verwacht overlijden. De volgende zorgverleners met specifieke expertise waren betrokken: psychiater of psycholoog (bij 6% van de verwachte overlijdens), geestelijk verzorger (13%), specialist pijnbestrijding (3%), team palliatieve zorg in het ziekenhuis of consulent (13%) (figuur 21).</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(verwacht overlijden is gedefinieerd als zijnde overleden aan één van de 12 onderliggende doodsoorzaken gebaseerd op de groepsindeling belangrijke doodsoorzaken -korte lijst- van CBS).</a:t>
            </a:r>
          </a:p>
          <a:p>
            <a:endParaRPr lang="nl-NL" noProof="0" dirty="0"/>
          </a:p>
          <a:p>
            <a:r>
              <a:rPr lang="nl-NL" noProof="0" dirty="0"/>
              <a:t>Volgende dia: casus Francien ‘Van onbewust onbekwaam naar bewust onbekwaam’</a:t>
            </a:r>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50</a:t>
            </a:fld>
            <a:endParaRPr lang="nl-NL"/>
          </a:p>
        </p:txBody>
      </p:sp>
    </p:spTree>
    <p:extLst>
      <p:ext uri="{BB962C8B-B14F-4D97-AF65-F5344CB8AC3E}">
        <p14:creationId xmlns:p14="http://schemas.microsoft.com/office/powerpoint/2010/main" val="378765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noProof="0" dirty="0"/>
              <a:t>: kort toelichten</a:t>
            </a:r>
          </a:p>
          <a:p>
            <a:r>
              <a:rPr lang="nl-NL" u="sng" noProof="0" dirty="0"/>
              <a:t>Inhoud:</a:t>
            </a:r>
            <a:r>
              <a:rPr lang="nl-NL" noProof="0" dirty="0"/>
              <a:t> </a:t>
            </a:r>
            <a:r>
              <a:rPr lang="nl-NL" sz="1200" b="0" i="0" kern="1200" dirty="0">
                <a:solidFill>
                  <a:schemeClr val="tx1"/>
                </a:solidFill>
                <a:effectLst/>
                <a:latin typeface="Arial" charset="0"/>
                <a:ea typeface="+mn-ea"/>
                <a:cs typeface="+mn-cs"/>
              </a:rPr>
              <a:t>In de definitie afkomstig van National Consensus Project </a:t>
            </a:r>
            <a:r>
              <a:rPr lang="nl-NL" sz="1200" b="0" i="0" kern="1200" dirty="0" err="1">
                <a:solidFill>
                  <a:schemeClr val="tx1"/>
                </a:solidFill>
                <a:effectLst/>
                <a:latin typeface="Arial" charset="0"/>
                <a:ea typeface="+mn-ea"/>
                <a:cs typeface="+mn-cs"/>
              </a:rPr>
              <a:t>for</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quality</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palliative</a:t>
            </a:r>
            <a:r>
              <a:rPr lang="nl-NL" sz="1200" b="0" i="0" kern="1200" dirty="0">
                <a:solidFill>
                  <a:schemeClr val="tx1"/>
                </a:solidFill>
                <a:effectLst/>
                <a:latin typeface="Arial" charset="0"/>
                <a:ea typeface="+mn-ea"/>
                <a:cs typeface="+mn-cs"/>
              </a:rPr>
              <a:t> care (2013) worden, anders dan in de WHO definitie, expliciet belangrijk geachte aspecten van de palliatieve zorg zoals interdisciplinair samenwerken, waardigheid, autonomie, toegang tot informatie en keuzemogelijkheid benoemd. Daar tegenover onderstreept de WHO definitie duidelijker het belang van vroegtijdige signalering. Voor de definitie is tevens van belang geacht dat palliatieve zorg in ons land wordt geleverd door generalisten, zo nodig met ondersteuning van in palliatieve zorg gespecialiseerde zorgverleners. Rekeninghoudend met deze aspecten is in de werkgroep overeengekomen om deze, voor de Nederlandse palliatieve zorg belangrijke punten aan de WHO definitie (2002) toe te voegen. </a:t>
            </a:r>
          </a:p>
          <a:p>
            <a:r>
              <a:rPr lang="nl-NL" sz="1200" b="0" i="0" kern="1200" dirty="0">
                <a:solidFill>
                  <a:schemeClr val="tx1"/>
                </a:solidFill>
                <a:effectLst/>
                <a:latin typeface="Arial" charset="0"/>
                <a:ea typeface="+mn-ea"/>
                <a:cs typeface="+mn-cs"/>
              </a:rPr>
              <a:t>Wat vind je van deze definitie in het Kwaliteitskader? </a:t>
            </a:r>
            <a:endParaRPr lang="nl-NL" noProof="0" dirty="0"/>
          </a:p>
          <a:p>
            <a:endParaRPr lang="nl-NL" dirty="0"/>
          </a:p>
          <a:p>
            <a:r>
              <a:rPr lang="nl-NL" dirty="0"/>
              <a:t>Volgende dia: cijfers behoefte aan palliatieve zorg</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
        <p:nvSpPr>
          <p:cNvPr id="5" name="Tijdelijke aanduiding voor voettekst 4">
            <a:extLst>
              <a:ext uri="{FF2B5EF4-FFF2-40B4-BE49-F238E27FC236}">
                <a16:creationId xmlns:a16="http://schemas.microsoft.com/office/drawing/2014/main" id="{02AB2843-DDD7-4BDB-B3C7-E47ED66FE750}"/>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4155516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a:t>
            </a:r>
            <a:r>
              <a:rPr lang="nl-NL" dirty="0"/>
              <a:t>lezen casus </a:t>
            </a:r>
          </a:p>
          <a:p>
            <a:r>
              <a:rPr lang="nl-NL" u="sng" dirty="0"/>
              <a:t>Inhoud</a:t>
            </a:r>
            <a:r>
              <a:rPr lang="nl-NL" dirty="0"/>
              <a:t>: Complexe casus waarbij de deelnemers het moment gaan bepalen wat voor hem / haar het moment is (bewust van je eigen mogelijkheden / bekwaamheid) om het team palliatieve zorg te consulteren</a:t>
            </a:r>
            <a:r>
              <a:rPr lang="nl-NL" dirty="0">
                <a:cs typeface="Arial"/>
              </a:rPr>
              <a:t>.</a:t>
            </a:r>
          </a:p>
          <a:p>
            <a:r>
              <a:rPr lang="nl-NL" dirty="0"/>
              <a:t>Dit moment kan voor iedereen anders zijn. </a:t>
            </a:r>
            <a:endParaRPr lang="nl-NL" dirty="0">
              <a:cs typeface="Arial"/>
            </a:endParaRPr>
          </a:p>
          <a:p>
            <a:endParaRPr lang="nl-NL" dirty="0"/>
          </a:p>
          <a:p>
            <a:r>
              <a:rPr lang="nl-NL" dirty="0">
                <a:cs typeface="Arial"/>
              </a:rPr>
              <a:t>Volgende dia: vervolg casus Francien (2 van 4)</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51</a:t>
            </a:fld>
            <a:endParaRPr lang="nl-NL"/>
          </a:p>
        </p:txBody>
      </p:sp>
      <p:sp>
        <p:nvSpPr>
          <p:cNvPr id="5" name="Tijdelijke aanduiding voor voettekst 4">
            <a:extLst>
              <a:ext uri="{FF2B5EF4-FFF2-40B4-BE49-F238E27FC236}">
                <a16:creationId xmlns:a16="http://schemas.microsoft.com/office/drawing/2014/main" id="{231ED001-3C80-4838-8CA5-C032D402F851}"/>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4124061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casus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vervolg casus Francien (3 van 4)</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52</a:t>
            </a:fld>
            <a:endParaRPr lang="nl-NL"/>
          </a:p>
        </p:txBody>
      </p:sp>
    </p:spTree>
    <p:extLst>
      <p:ext uri="{BB962C8B-B14F-4D97-AF65-F5344CB8AC3E}">
        <p14:creationId xmlns:p14="http://schemas.microsoft.com/office/powerpoint/2010/main" val="1553883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u="none" strike="noStrike" kern="1200" cap="none" spc="0" normalizeH="0" baseline="0" noProof="0" dirty="0">
                <a:ln>
                  <a:noFill/>
                </a:ln>
                <a:effectLst/>
                <a:uLnTx/>
                <a:uFillTx/>
                <a:latin typeface="Arial" charset="0"/>
                <a:ea typeface="+mn-ea"/>
                <a:cs typeface="+mn-cs"/>
              </a:rPr>
              <a:t>: kort toelichten </a:t>
            </a:r>
            <a:r>
              <a:rPr lang="nl-NL" dirty="0"/>
              <a:t> </a:t>
            </a:r>
            <a:endParaRPr kumimoji="0" lang="nl-NL" sz="1200" b="0" i="0" u="none" strike="noStrike" kern="1200" cap="none" spc="0" normalizeH="0" baseline="0" noProof="0" dirty="0">
              <a:ln>
                <a:noFill/>
              </a:ln>
              <a:effectLst/>
              <a:uLnTx/>
              <a:uFillTx/>
              <a:latin typeface="Arial" charset="0"/>
              <a:ea typeface="+mn-ea"/>
              <a:cs typeface="+mn-cs"/>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lang="nl-NL" dirty="0"/>
              <a:t> Vraag bij deze casus is wanneer bepaal je het moment om het</a:t>
            </a:r>
            <a:r>
              <a:rPr kumimoji="0" lang="nl-NL" sz="1200" b="0" i="0" u="none" strike="noStrike" kern="1200" cap="none" spc="0" normalizeH="0" baseline="0" noProof="0" dirty="0">
                <a:ln>
                  <a:noFill/>
                </a:ln>
                <a:effectLst/>
                <a:uLnTx/>
                <a:uFillTx/>
                <a:latin typeface="Arial" charset="0"/>
                <a:ea typeface="+mn-ea"/>
                <a:cs typeface="+mn-cs"/>
              </a:rPr>
              <a:t> team palliatieve zorg te consulteren</a:t>
            </a:r>
            <a:r>
              <a:rPr lang="nl-NL" dirty="0">
                <a:cs typeface="Arial"/>
              </a:rPr>
              <a:t>? Dit</a:t>
            </a:r>
            <a:r>
              <a:rPr lang="nl-NL" dirty="0"/>
              <a:t> is afhankelijk (bewustwording) van je eigen mogelijkheden / bekwaamheid. Bekijk of er verschillen zijn? Het zal </a:t>
            </a:r>
            <a:r>
              <a:rPr kumimoji="0" lang="nl-NL" sz="1200" b="0" i="0" u="none" strike="noStrike" kern="1200" cap="none" spc="0" normalizeH="0" baseline="0" noProof="0" dirty="0">
                <a:ln>
                  <a:noFill/>
                </a:ln>
                <a:effectLst/>
                <a:uLnTx/>
                <a:uFillTx/>
                <a:latin typeface="Arial" charset="0"/>
                <a:ea typeface="+mn-ea"/>
                <a:cs typeface="+mn-cs"/>
              </a:rPr>
              <a:t>voor iedereen anders zijn</a:t>
            </a:r>
            <a:r>
              <a:rPr lang="nl-NL" dirty="0"/>
              <a:t>. Komt het verschil door kennis van de eigen bekwaamheid of bijvoorbeeld door onwetendheid </a:t>
            </a:r>
            <a:r>
              <a:rPr lang="nl-NL" dirty="0">
                <a:cs typeface="Arial"/>
              </a:rPr>
              <a:t>over of door wat een team palliatieve zorg doet?</a:t>
            </a:r>
            <a:endParaRPr lang="nl-NL" u="sng" dirty="0">
              <a:cs typeface="Arial"/>
            </a:endParaRPr>
          </a:p>
          <a:p>
            <a:endParaRPr lang="nl-NL" dirty="0"/>
          </a:p>
          <a:p>
            <a:r>
              <a:rPr lang="nl-NL" dirty="0"/>
              <a:t>Volgende dia: vragen casus Francien (4 van 4)</a:t>
            </a:r>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53</a:t>
            </a:fld>
            <a:endParaRPr lang="nl-NL"/>
          </a:p>
        </p:txBody>
      </p:sp>
    </p:spTree>
    <p:extLst>
      <p:ext uri="{BB962C8B-B14F-4D97-AF65-F5344CB8AC3E}">
        <p14:creationId xmlns:p14="http://schemas.microsoft.com/office/powerpoint/2010/main" val="952620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Werkvorm: </a:t>
            </a:r>
            <a:r>
              <a:rPr kumimoji="0" lang="nl-NL" sz="1200" b="0" i="0" u="none" strike="noStrike" kern="1200" cap="none" spc="0" normalizeH="0" baseline="0" noProof="0" dirty="0">
                <a:ln>
                  <a:noFill/>
                </a:ln>
                <a:effectLst/>
                <a:uLnTx/>
                <a:uFillTx/>
                <a:latin typeface="Arial" charset="0"/>
                <a:ea typeface="+mn-ea"/>
                <a:cs typeface="+mn-cs"/>
              </a:rPr>
              <a:t>groepsgesprek</a:t>
            </a:r>
          </a:p>
          <a:p>
            <a:pPr>
              <a:defRPr/>
            </a:pPr>
            <a:r>
              <a:rPr lang="nl-NL" i="1" dirty="0"/>
              <a:t>Noot: de </a:t>
            </a:r>
            <a:r>
              <a:rPr kumimoji="0" lang="nl-NL" sz="1200" b="0" i="1" u="none" strike="noStrike" kern="1200" cap="none" spc="0" normalizeH="0" baseline="0" noProof="0" dirty="0">
                <a:ln>
                  <a:noFill/>
                </a:ln>
                <a:effectLst/>
                <a:uLnTx/>
                <a:uFillTx/>
                <a:latin typeface="Arial" charset="0"/>
                <a:ea typeface="+mn-ea"/>
                <a:cs typeface="+mn-cs"/>
              </a:rPr>
              <a:t>geschetste casus kan desgewenst ook in een rollenspel</a:t>
            </a:r>
            <a:r>
              <a:rPr lang="nl-NL" i="1" dirty="0"/>
              <a:t> worden uitgevoerd. 1</a:t>
            </a:r>
            <a:r>
              <a:rPr kumimoji="0" lang="nl-NL" sz="1200" b="0" i="1" u="none" strike="noStrike" kern="1200" cap="none" spc="0" normalizeH="0" baseline="0" noProof="0" dirty="0">
                <a:ln>
                  <a:noFill/>
                </a:ln>
                <a:effectLst/>
                <a:uLnTx/>
                <a:uFillTx/>
                <a:latin typeface="Arial" charset="0"/>
                <a:ea typeface="+mn-ea"/>
                <a:cs typeface="+mn-cs"/>
              </a:rPr>
              <a:t>. de collusie tussen Francien en Bob en 2. in relatie hiermee de positie van de zorgverleners aan de orde te (kunnen) stellen.</a:t>
            </a:r>
            <a:endParaRPr lang="nl-NL" sz="1200" b="0" i="1" u="none" strike="noStrike" kern="1200" cap="none" spc="0" baseline="0" noProof="0" dirty="0">
              <a:latin typeface="Arial" charset="0"/>
              <a:cs typeface="Arial"/>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a:t>
            </a:r>
            <a:r>
              <a:rPr kumimoji="0" lang="nl-NL" sz="1200" b="0" i="0" u="none" strike="noStrike" kern="1200" cap="none" spc="0" normalizeH="0" baseline="0" noProof="0" dirty="0">
                <a:ln>
                  <a:noFill/>
                </a:ln>
                <a:effectLst/>
                <a:uLnTx/>
                <a:uFillTx/>
                <a:latin typeface="Arial" charset="0"/>
                <a:ea typeface="+mn-ea"/>
                <a:cs typeface="+mn-cs"/>
              </a:rPr>
              <a:t>Markering van de palliatieve fase door de generalist in de palliatieve zorg had de doelstelling van de door patiënte en haar naasten gewenste zorg kunnen veranderen</a:t>
            </a:r>
            <a:r>
              <a:rPr lang="nl-NL" dirty="0"/>
              <a:t>.</a:t>
            </a:r>
            <a:r>
              <a:rPr kumimoji="0" lang="nl-NL" sz="1200" b="0" i="0" u="none" strike="noStrike" kern="1200" cap="none" spc="0" normalizeH="0" baseline="0" noProof="0" dirty="0">
                <a:ln>
                  <a:noFill/>
                </a:ln>
                <a:effectLst/>
                <a:uLnTx/>
                <a:uFillTx/>
                <a:latin typeface="Arial" charset="0"/>
                <a:ea typeface="+mn-ea"/>
                <a:cs typeface="+mn-cs"/>
              </a:rPr>
              <a:t> </a:t>
            </a:r>
            <a:r>
              <a:rPr lang="nl-NL" dirty="0"/>
              <a:t>Bijvoorbeeld door </a:t>
            </a:r>
            <a:r>
              <a:rPr kumimoji="0" lang="nl-NL" sz="1200" b="0" i="0" u="none" strike="noStrike" kern="1200" cap="none" spc="0" normalizeH="0" baseline="0" noProof="0" dirty="0">
                <a:ln>
                  <a:noFill/>
                </a:ln>
                <a:effectLst/>
                <a:uLnTx/>
                <a:uFillTx/>
                <a:latin typeface="Arial" charset="0"/>
                <a:ea typeface="+mn-ea"/>
                <a:cs typeface="+mn-cs"/>
              </a:rPr>
              <a:t>vroege inzet van geconsulteerde specialist  palliatieve zorg ten tijde van de zwarte of groene ovaal. Markering van de palliatieve fase (surprise question en (S)PICT-NL), verheldering (effectieve communicatie) van haar waarden, wensen en behoeften d.m.v. gezamenlijke besluitvorming en proactieve zorgplanning had van grote betekenis kunnen zijn. En indien het was vastgelegd in een (digitaal) beschikbaar individueel zorgplan palliatieve zorg. Mogelijk had </a:t>
            </a:r>
            <a:r>
              <a:rPr lang="nl-NL" dirty="0"/>
              <a:t>dan </a:t>
            </a:r>
            <a:r>
              <a:rPr kumimoji="0" lang="nl-NL" sz="1200" b="0" i="0" u="none" strike="noStrike" kern="1200" cap="none" spc="0" normalizeH="0" baseline="0" noProof="0" dirty="0">
                <a:ln>
                  <a:noFill/>
                </a:ln>
                <a:effectLst/>
                <a:uLnTx/>
                <a:uFillTx/>
                <a:latin typeface="Arial" charset="0"/>
                <a:ea typeface="+mn-ea"/>
                <a:cs typeface="+mn-cs"/>
              </a:rPr>
              <a:t>de rode ovaal kunnen voorkomen en had patiënte thuis in alle rust kunnen sterven (gele ovaal).</a:t>
            </a:r>
            <a:r>
              <a:rPr lang="nl-NL" dirty="0"/>
              <a:t> </a:t>
            </a:r>
            <a:endParaRPr kumimoji="0" lang="nl-NL" sz="1200" b="0" i="0" u="none" strike="noStrike" kern="1200" cap="none" spc="0" normalizeH="0" baseline="0" noProof="0" dirty="0">
              <a:ln>
                <a:noFill/>
              </a:ln>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Samengevat: het toepassen van de essenties van palliatieve zorg binnen het dagelijks handelen biedt de gewenste zorg.</a:t>
            </a:r>
            <a:endParaRPr lang="nl-NL" sz="1200" b="0" i="0" u="none" strike="noStrike" kern="1200" cap="none" spc="0" baseline="0" noProof="0" dirty="0">
              <a:latin typeface="Arial" charset="0"/>
              <a:cs typeface="Arial"/>
            </a:endParaRPr>
          </a:p>
          <a:p>
            <a:pPr>
              <a:defRPr/>
            </a:pPr>
            <a:r>
              <a:rPr lang="nl-NL" dirty="0">
                <a:cs typeface="Arial"/>
              </a:rPr>
              <a:t>Meer </a:t>
            </a:r>
            <a:r>
              <a:rPr kumimoji="0" lang="nl-NL" sz="1200" i="0" u="none" strike="noStrike" kern="1200" cap="none" spc="0" normalizeH="0" baseline="0" noProof="0" dirty="0">
                <a:ln>
                  <a:noFill/>
                </a:ln>
                <a:effectLst/>
                <a:uLnTx/>
                <a:uFillTx/>
                <a:latin typeface="Arial" charset="0"/>
                <a:ea typeface="+mn-ea"/>
                <a:cs typeface="+mn-cs"/>
              </a:rPr>
              <a:t>theoretische achtergrond zie volgende dia (dia verborgen opheffen onder de knop diavoorstelling)</a:t>
            </a:r>
            <a:endParaRPr lang="nl-NL" sz="120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a:defRPr/>
            </a:pPr>
            <a:r>
              <a:rPr kumimoji="0" lang="nl-NL" sz="1200" b="0" i="0" u="none" strike="noStrike" kern="1200" cap="none" spc="0" normalizeH="0" baseline="0" noProof="0" dirty="0">
                <a:ln>
                  <a:noFill/>
                </a:ln>
                <a:effectLst/>
                <a:uLnTx/>
                <a:uFillTx/>
                <a:latin typeface="Arial"/>
                <a:cs typeface="Arial"/>
              </a:rPr>
              <a:t>Volgende dia:</a:t>
            </a:r>
            <a:r>
              <a:rPr lang="nl-NL" dirty="0">
                <a:latin typeface="Arial"/>
                <a:cs typeface="Arial"/>
              </a:rPr>
              <a:t> Meetinstrumenten in de palliatieve zorg.</a:t>
            </a:r>
          </a:p>
          <a:p>
            <a:pPr>
              <a:defRPr/>
            </a:pPr>
            <a:endParaRPr lang="nl-NL" dirty="0">
              <a:latin typeface="Arial"/>
              <a:cs typeface="Arial"/>
            </a:endParaRPr>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54</a:t>
            </a:fld>
            <a:endParaRPr lang="nl-NL"/>
          </a:p>
        </p:txBody>
      </p:sp>
    </p:spTree>
    <p:extLst>
      <p:ext uri="{BB962C8B-B14F-4D97-AF65-F5344CB8AC3E}">
        <p14:creationId xmlns:p14="http://schemas.microsoft.com/office/powerpoint/2010/main" val="228351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schema is afkomstig uit het artikel van </a:t>
            </a:r>
            <a:r>
              <a:rPr lang="fr-FR"/>
              <a:t>Hui D et al., Lancet </a:t>
            </a:r>
            <a:r>
              <a:rPr lang="fr-FR" err="1"/>
              <a:t>Oncol</a:t>
            </a:r>
            <a:r>
              <a:rPr lang="fr-FR"/>
              <a:t> 2016. </a:t>
            </a:r>
            <a:r>
              <a:rPr lang="nl-NL" noProof="0"/>
              <a:t>Tot stand gekomen via een breed opgezette Delphi methode onder experts in de palliatieve zorg</a:t>
            </a:r>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55</a:t>
            </a:fld>
            <a:endParaRPr lang="nl-NL"/>
          </a:p>
        </p:txBody>
      </p:sp>
    </p:spTree>
    <p:extLst>
      <p:ext uri="{BB962C8B-B14F-4D97-AF65-F5344CB8AC3E}">
        <p14:creationId xmlns:p14="http://schemas.microsoft.com/office/powerpoint/2010/main" val="2394286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 vierde onderdeel van deze workshop </a:t>
            </a:r>
          </a:p>
          <a:p>
            <a:endParaRPr lang="nl-NL"/>
          </a:p>
          <a:p>
            <a:r>
              <a:rPr lang="nl-NL"/>
              <a:t>Volgende dia: programma Meetinstrumenten in de palliatieve zorg</a:t>
            </a:r>
          </a:p>
          <a:p>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56</a:t>
            </a:fld>
            <a:endParaRPr lang="nl-NL"/>
          </a:p>
        </p:txBody>
      </p:sp>
      <p:sp>
        <p:nvSpPr>
          <p:cNvPr id="5" name="Tijdelijke aanduiding voor voettekst 4">
            <a:extLst>
              <a:ext uri="{FF2B5EF4-FFF2-40B4-BE49-F238E27FC236}">
                <a16:creationId xmlns:a16="http://schemas.microsoft.com/office/drawing/2014/main" id="{A5D05628-93C7-4D0A-AC7E-18B1A95269E8}"/>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474806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p>
          <a:p>
            <a:r>
              <a:rPr lang="nl-NL" u="sng" dirty="0"/>
              <a:t>Inhoud</a:t>
            </a:r>
            <a:r>
              <a:rPr lang="nl-NL" u="none" dirty="0"/>
              <a:t>: -</a:t>
            </a:r>
          </a:p>
          <a:p>
            <a:endParaRPr lang="nl-NL" dirty="0"/>
          </a:p>
          <a:p>
            <a:r>
              <a:rPr lang="nl-NL" dirty="0"/>
              <a:t>Volgende dia: doel handreiking meetinstrumenten in de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57</a:t>
            </a:fld>
            <a:endParaRPr lang="nl-NL"/>
          </a:p>
        </p:txBody>
      </p:sp>
      <p:sp>
        <p:nvSpPr>
          <p:cNvPr id="5" name="Tijdelijke aanduiding voor voettekst 4">
            <a:extLst>
              <a:ext uri="{FF2B5EF4-FFF2-40B4-BE49-F238E27FC236}">
                <a16:creationId xmlns:a16="http://schemas.microsoft.com/office/drawing/2014/main" id="{2F739262-55A2-466A-A34C-47873E47641D}"/>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198880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p>
          <a:p>
            <a:endParaRPr lang="nl-NL" dirty="0"/>
          </a:p>
          <a:p>
            <a:r>
              <a:rPr lang="nl-NL" dirty="0"/>
              <a:t>Volgende dia: definitie meetinstrument in de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58</a:t>
            </a:fld>
            <a:endParaRPr lang="nl-NL"/>
          </a:p>
        </p:txBody>
      </p:sp>
      <p:sp>
        <p:nvSpPr>
          <p:cNvPr id="5" name="Tijdelijke aanduiding voor voettekst 4">
            <a:extLst>
              <a:ext uri="{FF2B5EF4-FFF2-40B4-BE49-F238E27FC236}">
                <a16:creationId xmlns:a16="http://schemas.microsoft.com/office/drawing/2014/main" id="{44C84B6E-2FF4-4820-BA81-A200D0B9A500}"/>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26677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endParaRPr lang="nl-NL" dirty="0"/>
          </a:p>
          <a:p>
            <a:r>
              <a:rPr lang="nl-NL" u="sng" dirty="0"/>
              <a:t>Inhoud:</a:t>
            </a:r>
          </a:p>
          <a:p>
            <a:endParaRPr lang="nl-NL" dirty="0"/>
          </a:p>
          <a:p>
            <a:r>
              <a:rPr lang="nl-NL" dirty="0"/>
              <a:t>Volgende dia: vragen inzet van meetinstrument</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59</a:t>
            </a:fld>
            <a:endParaRPr lang="nl-NL"/>
          </a:p>
        </p:txBody>
      </p:sp>
      <p:sp>
        <p:nvSpPr>
          <p:cNvPr id="5" name="Tijdelijke aanduiding voor voettekst 4">
            <a:extLst>
              <a:ext uri="{FF2B5EF4-FFF2-40B4-BE49-F238E27FC236}">
                <a16:creationId xmlns:a16="http://schemas.microsoft.com/office/drawing/2014/main" id="{157A7937-6C53-4AE1-89E5-83BD5DECDE03}"/>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4186551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groepsgesprek</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lang="nl-NL" dirty="0"/>
              <a:t> </a:t>
            </a:r>
            <a:r>
              <a:rPr kumimoji="0" lang="nl-NL" sz="1200" b="0" i="0" u="none" strike="noStrike" kern="1200" cap="none" spc="0" normalizeH="0" baseline="0" noProof="0" dirty="0">
                <a:ln>
                  <a:noFill/>
                </a:ln>
                <a:effectLst/>
                <a:uLnTx/>
                <a:uFillTx/>
                <a:latin typeface="Arial" charset="0"/>
                <a:ea typeface="+mn-ea"/>
                <a:cs typeface="+mn-cs"/>
              </a:rPr>
              <a:t>Inventarisatie</a:t>
            </a:r>
            <a:r>
              <a:rPr lang="nl-NL" dirty="0"/>
              <a:t>, </a:t>
            </a:r>
            <a:r>
              <a:rPr kumimoji="0" lang="nl-NL" sz="1200" b="0" i="0" u="none" strike="noStrike" kern="1200" cap="none" spc="0" normalizeH="0" baseline="0" noProof="0" dirty="0">
                <a:ln>
                  <a:noFill/>
                </a:ln>
                <a:effectLst/>
                <a:uLnTx/>
                <a:uFillTx/>
                <a:latin typeface="Arial" charset="0"/>
                <a:ea typeface="+mn-ea"/>
                <a:cs typeface="+mn-cs"/>
              </a:rPr>
              <a:t>welke</a:t>
            </a:r>
            <a:r>
              <a:rPr kumimoji="0" lang="en-US" sz="1200" b="0" i="0" u="none" strike="noStrike" kern="1200" cap="none" spc="0" normalizeH="0" baseline="0" noProof="0" dirty="0">
                <a:ln>
                  <a:noFill/>
                </a:ln>
                <a:effectLst/>
                <a:uLnTx/>
                <a:uFillTx/>
                <a:latin typeface="Arial" charset="0"/>
                <a:ea typeface="+mn-ea"/>
                <a:cs typeface="+mn-cs"/>
              </a:rPr>
              <a:t> </a:t>
            </a:r>
            <a:r>
              <a:rPr kumimoji="0" lang="nl-NL" sz="1200" b="0" i="0" u="none" strike="noStrike" kern="1200" cap="none" spc="0" normalizeH="0" baseline="0" noProof="0" dirty="0">
                <a:ln>
                  <a:noFill/>
                </a:ln>
                <a:effectLst/>
                <a:uLnTx/>
                <a:uFillTx/>
                <a:latin typeface="Arial" charset="0"/>
                <a:ea typeface="+mn-ea"/>
                <a:cs typeface="+mn-cs"/>
              </a:rPr>
              <a:t>meetinstrumenten</a:t>
            </a:r>
            <a:r>
              <a:rPr kumimoji="0" lang="en-US" sz="1200" b="0" i="0" u="none" strike="noStrike" kern="1200" cap="none" spc="0" normalizeH="0" baseline="0" noProof="0" dirty="0">
                <a:ln>
                  <a:noFill/>
                </a:ln>
                <a:effectLst/>
                <a:uLnTx/>
                <a:uFillTx/>
                <a:latin typeface="Arial" charset="0"/>
                <a:ea typeface="+mn-ea"/>
                <a:cs typeface="+mn-cs"/>
              </a:rPr>
              <a:t> </a:t>
            </a:r>
            <a:r>
              <a:rPr kumimoji="0" lang="nl-NL" sz="1200" b="0" i="0" u="none" strike="noStrike" kern="1200" cap="none" spc="0" normalizeH="0" baseline="0" noProof="0" dirty="0">
                <a:ln>
                  <a:noFill/>
                </a:ln>
                <a:effectLst/>
                <a:uLnTx/>
                <a:uFillTx/>
                <a:latin typeface="Arial" charset="0"/>
                <a:ea typeface="+mn-ea"/>
                <a:cs typeface="+mn-cs"/>
              </a:rPr>
              <a:t>worden</a:t>
            </a:r>
            <a:r>
              <a:rPr kumimoji="0" lang="en-US" sz="1200" b="0" i="0" u="none" strike="noStrike" kern="1200" cap="none" spc="0" normalizeH="0" baseline="0" noProof="0" dirty="0">
                <a:ln>
                  <a:noFill/>
                </a:ln>
                <a:effectLst/>
                <a:uLnTx/>
                <a:uFillTx/>
                <a:latin typeface="Arial" charset="0"/>
                <a:ea typeface="+mn-ea"/>
                <a:cs typeface="+mn-cs"/>
              </a:rPr>
              <a:t> in </a:t>
            </a:r>
            <a:r>
              <a:rPr kumimoji="0" lang="nl-NL" sz="1200" b="0" i="0" u="none" strike="noStrike" kern="1200" cap="none" spc="0" normalizeH="0" baseline="0" noProof="0" dirty="0">
                <a:ln>
                  <a:noFill/>
                </a:ln>
                <a:effectLst/>
                <a:uLnTx/>
                <a:uFillTx/>
                <a:latin typeface="Arial" charset="0"/>
                <a:ea typeface="+mn-ea"/>
                <a:cs typeface="+mn-cs"/>
              </a:rPr>
              <a:t>deze</a:t>
            </a:r>
            <a:r>
              <a:rPr kumimoji="0" lang="en-US" sz="1200" b="0" i="0" u="none" strike="noStrike" kern="1200" cap="none" spc="0" normalizeH="0" baseline="0" noProof="0" dirty="0">
                <a:ln>
                  <a:noFill/>
                </a:ln>
                <a:effectLst/>
                <a:uLnTx/>
                <a:uFillTx/>
                <a:latin typeface="Arial" charset="0"/>
                <a:ea typeface="+mn-ea"/>
                <a:cs typeface="+mn-cs"/>
              </a:rPr>
              <a:t> </a:t>
            </a:r>
            <a:r>
              <a:rPr kumimoji="0" lang="nl-NL" sz="1200" b="0" i="0" u="none" strike="noStrike" kern="1200" cap="none" spc="0" normalizeH="0" baseline="0" noProof="0" dirty="0">
                <a:ln>
                  <a:noFill/>
                </a:ln>
                <a:effectLst/>
                <a:uLnTx/>
                <a:uFillTx/>
                <a:latin typeface="Arial" charset="0"/>
                <a:ea typeface="+mn-ea"/>
                <a:cs typeface="+mn-cs"/>
              </a:rPr>
              <a:t>groep</a:t>
            </a:r>
            <a:r>
              <a:rPr kumimoji="0" lang="en-US" sz="1200" b="0" i="0" u="none" strike="noStrike" kern="1200" cap="none" spc="0" normalizeH="0" baseline="0" noProof="0" dirty="0">
                <a:ln>
                  <a:noFill/>
                </a:ln>
                <a:effectLst/>
                <a:uLnTx/>
                <a:uFillTx/>
                <a:latin typeface="Arial" charset="0"/>
                <a:ea typeface="+mn-ea"/>
                <a:cs typeface="+mn-cs"/>
              </a:rPr>
              <a:t> </a:t>
            </a:r>
            <a:r>
              <a:rPr kumimoji="0" lang="nl-NL" sz="1200" b="0" i="0" u="none" strike="noStrike" kern="1200" cap="none" spc="0" normalizeH="0" baseline="0" noProof="0" dirty="0">
                <a:ln>
                  <a:noFill/>
                </a:ln>
                <a:effectLst/>
                <a:uLnTx/>
                <a:uFillTx/>
                <a:latin typeface="Arial" charset="0"/>
                <a:ea typeface="+mn-ea"/>
                <a:cs typeface="+mn-cs"/>
              </a:rPr>
              <a:t>gebruikt</a:t>
            </a:r>
            <a:r>
              <a:rPr kumimoji="0" lang="en-US" sz="1200" b="0" i="0" u="none" strike="noStrike" kern="1200" cap="none" spc="0" normalizeH="0" baseline="0" noProof="0" dirty="0">
                <a:ln>
                  <a:noFill/>
                </a:ln>
                <a:effectLst/>
                <a:uLnTx/>
                <a:uFillTx/>
                <a:latin typeface="Arial" charset="0"/>
                <a:ea typeface="+mn-ea"/>
                <a:cs typeface="+mn-cs"/>
              </a:rPr>
              <a:t>?</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Uitgangspunt</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voor</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verder</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verdieping a.d.h.v. een casus:  W</a:t>
            </a:r>
            <a:r>
              <a:rPr kumimoji="0" lang="nl-NL" sz="1200" b="0" i="0" u="none" strike="noStrike" kern="1200" cap="none" spc="0" normalizeH="0" baseline="0" noProof="0" dirty="0">
                <a:ln>
                  <a:noFill/>
                </a:ln>
                <a:solidFill>
                  <a:srgbClr val="000000"/>
                </a:solidFill>
                <a:effectLst/>
                <a:uLnTx/>
                <a:uFillTx/>
                <a:latin typeface="Arial" charset="0"/>
                <a:ea typeface="+mn-ea"/>
                <a:cs typeface="Arial"/>
              </a:rPr>
              <a:t>at en hoe gebruik je de meetinstrumenten</a:t>
            </a:r>
            <a:r>
              <a:rPr kumimoji="0" lang="en-US" sz="1200" b="0" i="0" u="none" strike="noStrike" kern="1200" cap="none" spc="0" normalizeH="0" baseline="0" noProof="0" dirty="0">
                <a:ln>
                  <a:noFill/>
                </a:ln>
                <a:solidFill>
                  <a:srgbClr val="000000"/>
                </a:solidFill>
                <a:effectLst/>
                <a:uLnTx/>
                <a:uFillTx/>
                <a:latin typeface="Arial" charset="0"/>
                <a:ea typeface="+mn-ea"/>
                <a:cs typeface="Arial"/>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2800" b="1" i="0" u="none" strike="noStrike" kern="1200" cap="none" spc="0" normalizeH="0" baseline="0" noProof="0" dirty="0">
              <a:ln>
                <a:noFill/>
              </a:ln>
              <a:solidFill>
                <a:srgbClr val="000000"/>
              </a:solidFill>
              <a:effectLst/>
              <a:highlight>
                <a:srgbClr val="FFFF00"/>
              </a:highligh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Wanneer welk instrument?</a:t>
            </a:r>
            <a:endParaRPr lang="nl-NL" noProof="0"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60</a:t>
            </a:fld>
            <a:endParaRPr lang="nl-NL"/>
          </a:p>
        </p:txBody>
      </p:sp>
      <p:sp>
        <p:nvSpPr>
          <p:cNvPr id="5" name="Tijdelijke aanduiding voor voettekst 4">
            <a:extLst>
              <a:ext uri="{FF2B5EF4-FFF2-40B4-BE49-F238E27FC236}">
                <a16:creationId xmlns:a16="http://schemas.microsoft.com/office/drawing/2014/main" id="{9391636E-DDD7-4684-97C3-512F6D984D6C}"/>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81842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Een manier om een inschatting te maken van de behoefte aan palliatieve zorg in de bevolking, is te kijken naar sterfte aan aandoeningen waarbij een ziektetraject plaatsvond voorafgaand aan het overlijden. In 2017 was het aantal verwachte overlijdens 105.766 (figuur 3). Dit aantal is het hoogst in de dichtstbevolkte gebieden van Nederland. In deze gebieden zal dan ook meer inzet van palliatieve zorg nodig zijn. Landelijk zal bij zo’n 70% van de sterfgevallen mogelijk behoefte zijn geweest aan palliatieve zorg (het aantal verwachte overlijdens ten opzichte van het totaal aantal overlijdens). NB. Personen die in 2017 overleden zijn aan één van de aandoeningen (kanker, hartfalen, dementie of chronische nierziekten) vallen in dit document onder ‘verwachte overlijdens’.</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kenmerken palliatieve zorg vanuit het Kwaliteitskader palliatieve zorg Nederland</a:t>
            </a:r>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7</a:t>
            </a:fld>
            <a:endParaRPr lang="nl-NL"/>
          </a:p>
        </p:txBody>
      </p:sp>
    </p:spTree>
    <p:extLst>
      <p:ext uri="{BB962C8B-B14F-4D97-AF65-F5344CB8AC3E}">
        <p14:creationId xmlns:p14="http://schemas.microsoft.com/office/powerpoint/2010/main" val="2264018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strike="noStrike" kern="1200" cap="none" spc="0" normalizeH="0" baseline="0" noProof="0" dirty="0">
                <a:ln>
                  <a:noFill/>
                </a:ln>
                <a:effectLst/>
                <a:uLnTx/>
                <a:uFillTx/>
                <a:latin typeface="Arial" charset="0"/>
                <a:ea typeface="+mn-ea"/>
                <a:cs typeface="+mn-cs"/>
              </a:rPr>
              <a:t>: kort toelichten</a:t>
            </a:r>
            <a:endParaRPr kumimoji="0" lang="nl-NL" sz="1200" b="0" i="0" u="none" strike="noStrike" kern="1200" cap="none" spc="0" normalizeH="0" baseline="0" noProof="0" dirty="0">
              <a:ln>
                <a:noFill/>
              </a:ln>
              <a:effectLst/>
              <a:uLnTx/>
              <a:uFillTx/>
              <a:latin typeface="Arial" charset="0"/>
              <a:ea typeface="+mn-ea"/>
              <a:cs typeface="+mn-cs"/>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uiteenzetting</a:t>
            </a:r>
            <a:r>
              <a:rPr lang="nl-NL" dirty="0">
                <a:cs typeface="Arial"/>
              </a:rPr>
              <a:t> trechter model (</a:t>
            </a:r>
            <a:r>
              <a:rPr lang="nl-NL" dirty="0"/>
              <a:t>model is gedachtengoed van Saskia Teunissen) </a:t>
            </a:r>
            <a:endParaRPr lang="nl-NL" b="0" i="0" u="none" strike="noStrike" kern="1200" cap="none" spc="0" baseline="0" noProof="0" dirty="0">
              <a:cs typeface="Arial"/>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nl-NL" sz="1200" b="0" i="0" u="none" strike="noStrike" kern="1200" cap="none" spc="0" normalizeH="0" baseline="0" noProof="0" dirty="0">
                <a:ln>
                  <a:noFill/>
                </a:ln>
                <a:effectLst/>
                <a:uLnTx/>
                <a:uFillTx/>
                <a:latin typeface="Arial" charset="0"/>
                <a:ea typeface="+mn-ea"/>
                <a:cs typeface="+mn-cs"/>
              </a:rPr>
              <a:t>Signaleren is het in kaart brengen van actuele problemen, klachten en behoeften. Het zijn verkennende vragenlijsten die een globaal overzicht geven. De antwoordcategorie bestaat meestal uit ja/nee mogelijkheden (</a:t>
            </a:r>
            <a:r>
              <a:rPr kumimoji="0" lang="nl-NL" sz="1200" b="0" i="0" u="none" strike="noStrike" kern="1200" cap="none" spc="0" normalizeH="0" baseline="0" noProof="0" dirty="0" err="1">
                <a:ln>
                  <a:noFill/>
                </a:ln>
                <a:effectLst/>
                <a:uLnTx/>
                <a:uFillTx/>
                <a:latin typeface="Arial" charset="0"/>
                <a:ea typeface="+mn-ea"/>
                <a:cs typeface="+mn-cs"/>
              </a:rPr>
              <a:t>dichitome</a:t>
            </a:r>
            <a:r>
              <a:rPr kumimoji="0" lang="nl-NL" sz="1200" b="0" i="0" u="none" strike="noStrike" kern="1200" cap="none" spc="0" normalizeH="0" baseline="0" noProof="0" dirty="0">
                <a:ln>
                  <a:noFill/>
                </a:ln>
                <a:effectLst/>
                <a:uLnTx/>
                <a:uFillTx/>
                <a:latin typeface="Arial" charset="0"/>
                <a:ea typeface="+mn-ea"/>
                <a:cs typeface="+mn-cs"/>
              </a:rPr>
              <a:t> schaal). Voorbeeld: lastmeter</a:t>
            </a:r>
            <a:endParaRPr lang="nl-NL" sz="1200" b="0" i="0" u="none" strike="noStrike" kern="1200" cap="none" spc="0" baseline="0" noProof="0" dirty="0">
              <a:latin typeface="Arial" charset="0"/>
              <a:cs typeface="Arial"/>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Monitoren is het volgen van de aanwezigheid en intensiteit van problemen, klachten en behoeften op herhaalde momenten. Monitoren is erop gericht om problemen die uit de signalering naar voren zijn gekomen, na te vragen en te volgen om veranderingen op te merken. Ook kun je deze instrumenten gebruiken bij het evalueren van het effect van interventies. Voorbeeld: USD</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Verdiepen is het gericht verkennen van een probleem om deze beter te begrijpen en richting te geven aan de behandeling. Deze vragenlijsten richten zich op 1 of enkele problemen. Idealiter zet je ze in als de uitkomsten van de monitoring daar aanleiding toe geven. Doel is richting geven aan waarschijnlijkheid van de diagnose. Vragenlijsten hebben vaak meerkeuzemogelijkheden die leiden tot een uitkomstscore. Is deze hoger dan de norm (afkappunt), dan verdient het aanbeveling een expert te consulteren voor nadere diagnose. Voorbeelden HADS en DOS.</a:t>
            </a:r>
          </a:p>
          <a:p>
            <a:pPr marL="228600" indent="-228600">
              <a:buFontTx/>
              <a:buAutoNum type="arabicPeriod"/>
              <a:defRPr/>
            </a:pPr>
            <a:r>
              <a:rPr lang="nl-NL" dirty="0"/>
              <a:t>Diagnosticeren</a:t>
            </a:r>
            <a:r>
              <a:rPr kumimoji="0" lang="nl-NL" sz="1200" b="0" i="0" u="none" strike="noStrike" kern="1200" cap="none" spc="0" normalizeH="0" baseline="0" noProof="0" dirty="0">
                <a:ln>
                  <a:noFill/>
                </a:ln>
                <a:effectLst/>
                <a:uLnTx/>
                <a:uFillTx/>
                <a:latin typeface="Arial" charset="0"/>
                <a:ea typeface="+mn-ea"/>
                <a:cs typeface="+mn-cs"/>
              </a:rPr>
              <a:t> is het vaststellen van de oorzaak van een probleem. Deze is voorbehouden aan gespecialiseerde zorgverleners, daarom zijn deze instrumenten niet opgenomen in dit overzicht.</a:t>
            </a:r>
            <a:r>
              <a:rPr lang="nl-NL" dirty="0"/>
              <a:t> </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r>
              <a:rPr lang="nl-NL" noProof="0" dirty="0"/>
              <a:t>Volgende dia: overzicht meetinstrumenten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61</a:t>
            </a:fld>
            <a:endParaRPr lang="nl-NL"/>
          </a:p>
        </p:txBody>
      </p:sp>
      <p:sp>
        <p:nvSpPr>
          <p:cNvPr id="5" name="Tijdelijke aanduiding voor voettekst 4">
            <a:extLst>
              <a:ext uri="{FF2B5EF4-FFF2-40B4-BE49-F238E27FC236}">
                <a16:creationId xmlns:a16="http://schemas.microsoft.com/office/drawing/2014/main" id="{5DDB7D67-850E-4743-A523-C52A20A1F8FD}"/>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4388747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uitleg legenda</a:t>
            </a:r>
            <a:r>
              <a:rPr lang="nl-NL" dirty="0">
                <a:cs typeface="Arial"/>
              </a:rPr>
              <a:t>. </a:t>
            </a:r>
            <a:r>
              <a:rPr lang="nl-NL" dirty="0"/>
              <a:t>Meetinstrumenten zijn ingedeeld naar domein (10) en symptoom. Per meetinstrument wordt weergegeven voor welke functie (signaleren, monitoren, verdiepen en diagnosticeren) het geschikt is om het instrument voor het juiste doel en juiste moment in te kunnen zetten.</a:t>
            </a:r>
            <a:endParaRPr lang="nl-NL" dirty="0">
              <a:cs typeface="Arial"/>
            </a:endParaRPr>
          </a:p>
          <a:p>
            <a:endParaRPr lang="nl-NL" dirty="0"/>
          </a:p>
          <a:p>
            <a:r>
              <a:rPr lang="nl-NL" dirty="0"/>
              <a:t>Volgende dia: voorbeeld meetinstrumenten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9406B07D-1132-4584-B768-84476FE3B0F9}"/>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4262076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en-US" dirty="0"/>
              <a:t>: </a:t>
            </a:r>
            <a:r>
              <a:rPr lang="nl-NL" noProof="0" dirty="0"/>
              <a:t>korte toelichten en groepsgesprek</a:t>
            </a:r>
          </a:p>
          <a:p>
            <a:r>
              <a:rPr lang="nl-NL" u="sng" noProof="0" dirty="0"/>
              <a:t>Inhoud</a:t>
            </a:r>
            <a:r>
              <a:rPr lang="en-US" dirty="0"/>
              <a:t>: </a:t>
            </a:r>
            <a:r>
              <a:rPr lang="nl-NL" noProof="0" dirty="0"/>
              <a:t>verwijst naar onderzoek</a:t>
            </a:r>
            <a:r>
              <a:rPr lang="nl-NL" dirty="0"/>
              <a:t>, deze twee</a:t>
            </a:r>
            <a:r>
              <a:rPr lang="nl-NL" noProof="0" dirty="0"/>
              <a:t> gevalideerde meetinstrumenten </a:t>
            </a:r>
            <a:r>
              <a:rPr lang="nl-NL" dirty="0"/>
              <a:t>worden </a:t>
            </a:r>
            <a:r>
              <a:rPr lang="nl-NL" noProof="0" dirty="0"/>
              <a:t>in de praktijk niet of nauwelijks (goed) </a:t>
            </a:r>
            <a:r>
              <a:rPr lang="nl-NL" dirty="0"/>
              <a:t>gebruikt. Dit zijn: </a:t>
            </a:r>
            <a:r>
              <a:rPr lang="nl-NL" dirty="0" err="1"/>
              <a:t>CaReQol</a:t>
            </a:r>
            <a:r>
              <a:rPr lang="nl-NL" noProof="0" dirty="0"/>
              <a:t> CHF </a:t>
            </a:r>
            <a:r>
              <a:rPr lang="nl-NL" dirty="0"/>
              <a:t>is weinig bekend onder palliatieve zorgverleners </a:t>
            </a:r>
            <a:r>
              <a:rPr lang="nl-NL" noProof="0" dirty="0"/>
              <a:t>en HADS </a:t>
            </a:r>
            <a:r>
              <a:rPr lang="nl-NL" dirty="0"/>
              <a:t>wordt niet op de juiste wijze gebruikt binnen de palliatieve zorg (boek</a:t>
            </a:r>
            <a:r>
              <a:rPr lang="nl-NL" dirty="0">
                <a:cs typeface="Arial"/>
              </a:rPr>
              <a:t>: Meetinstrumenten in de palliatieve zorg, 2018; </a:t>
            </a:r>
            <a:r>
              <a:rPr lang="nl-NL" dirty="0"/>
              <a:t>pagina 27 </a:t>
            </a:r>
            <a:r>
              <a:rPr lang="nl-NL" dirty="0" err="1"/>
              <a:t>CaReQol</a:t>
            </a:r>
            <a:r>
              <a:rPr lang="nl-NL" dirty="0">
                <a:cs typeface="Arial"/>
              </a:rPr>
              <a:t> en pagina 29 HADS) </a:t>
            </a:r>
            <a:endParaRPr lang="nl-NL" noProof="0" dirty="0">
              <a:cs typeface="Arial"/>
            </a:endParaRPr>
          </a:p>
          <a:p>
            <a:r>
              <a:rPr lang="nl-NL" dirty="0"/>
              <a:t>Ervaringen? Hoe komt het dat deze meetinstrumenten niet goed werken of minder bekend </a:t>
            </a:r>
            <a:r>
              <a:rPr lang="nl-NL" dirty="0">
                <a:cs typeface="Arial"/>
              </a:rPr>
              <a:t>zijn? </a:t>
            </a:r>
            <a:r>
              <a:rPr lang="nl-NL" dirty="0"/>
              <a:t>Wat heb jij / jouw team nodig om deze meetinstrumenten meer en/of op juiste wijze te gebruiken?</a:t>
            </a:r>
            <a:endParaRPr lang="en-US" dirty="0"/>
          </a:p>
          <a:p>
            <a:r>
              <a:rPr lang="nl-NL" dirty="0"/>
              <a:t>Bespreek evt. een meetinstrument die binnen het ziekenhuis niet goed werkt. </a:t>
            </a:r>
          </a:p>
          <a:p>
            <a:endParaRPr lang="en-US" dirty="0">
              <a:cs typeface="Arial"/>
            </a:endParaRPr>
          </a:p>
          <a:p>
            <a:r>
              <a:rPr lang="nl-NL" noProof="0" dirty="0"/>
              <a:t>Volgende </a:t>
            </a:r>
            <a:r>
              <a:rPr lang="nl-NL" dirty="0"/>
              <a:t>dia: casus Hans ‘Meten is weten’ (1 van 3)</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DA89DC26-76DB-4C1C-B1B9-325BDA099207}"/>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8930001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lezen </a:t>
            </a:r>
            <a:r>
              <a:rPr lang="nl-NL" dirty="0"/>
              <a:t>casus</a:t>
            </a:r>
          </a:p>
          <a:p>
            <a:r>
              <a:rPr lang="nl-NL" u="sng" dirty="0"/>
              <a:t>Inhoud:</a:t>
            </a:r>
          </a:p>
          <a:p>
            <a:endParaRPr lang="nl-NL" noProof="0" dirty="0"/>
          </a:p>
          <a:p>
            <a:r>
              <a:rPr lang="nl-NL" noProof="0" dirty="0"/>
              <a:t>Volgende dia: vervolg casus Hans (2 van 3)</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E6BDE9C6-15EB-48FC-AC79-6E2171AC75D7}"/>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80990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toelichten casus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 casus suggereert diverse problemen op verschillende zorgdomeinen. Van fysiek tot spiritueel. Hieronder de stappen die het e.e.a. wat beter in kaart brengt.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Stap 1: </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signaleren m.b.v. lastmeter –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zal verder trechteren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Na invullen lastmeter vallen bv. in de casus de navolgende onderwerpen van zorg op t.w.: eten, pijn, benauwdheid, verandering in gewicht, moeheid en spierkracht c.q. conditie. = zorgdomein fysiek, symptoomlast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Stap 2: </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monitoren met USD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srgbClr val="000000"/>
                </a:solidFill>
                <a:effectLst/>
                <a:uLnTx/>
                <a:uFillTx/>
                <a:latin typeface="Arial"/>
                <a:cs typeface="Arial"/>
              </a:rPr>
              <a:t>o</a:t>
            </a:r>
            <a:r>
              <a:rPr kumimoji="0" lang="nl-NL" sz="1200" b="0" i="0" u="none" strike="noStrike" kern="1200" cap="none" spc="0" normalizeH="0" baseline="0" noProof="0" dirty="0">
                <a:ln>
                  <a:noFill/>
                </a:ln>
                <a:solidFill>
                  <a:schemeClr val="tx2"/>
                </a:solidFill>
                <a:effectLst/>
                <a:uLnTx/>
                <a:uFillTx/>
                <a:latin typeface="Arial"/>
                <a:cs typeface="Arial"/>
              </a:rPr>
              <a:t>mgaa</a:t>
            </a:r>
            <a:r>
              <a:rPr kumimoji="0" lang="nl-NL" sz="1200" b="0" i="0" u="none" strike="noStrike" kern="1200" cap="none" spc="0" normalizeH="0" baseline="0" noProof="0" dirty="0">
                <a:ln>
                  <a:noFill/>
                </a:ln>
                <a:solidFill>
                  <a:srgbClr val="000000"/>
                </a:solidFill>
                <a:effectLst/>
                <a:uLnTx/>
                <a:uFillTx/>
                <a:latin typeface="Arial"/>
                <a:cs typeface="Arial"/>
              </a:rPr>
              <a:t>n met partner, greep hebben op emoties, neerslachtigheid en somberheid, schuldgevoel, zin van het leven = zorgdomein psychisch, sociaal en spiritueel, symptoomcluster depressie?</a:t>
            </a:r>
            <a:endParaRPr lang="nl-NL" sz="12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a:cs typeface="Arial"/>
              </a:rPr>
              <a:t>Stap 3: </a:t>
            </a:r>
            <a:r>
              <a:rPr kumimoji="0" lang="nl-NL" sz="1200" b="1" i="0" u="none" strike="noStrike" kern="1200" cap="none" spc="0" normalizeH="0" baseline="0" noProof="0" dirty="0">
                <a:ln>
                  <a:noFill/>
                </a:ln>
                <a:solidFill>
                  <a:srgbClr val="000000"/>
                </a:solidFill>
                <a:effectLst/>
                <a:uLnTx/>
                <a:uFillTx/>
                <a:latin typeface="Arial"/>
                <a:cs typeface="Arial"/>
              </a:rPr>
              <a:t>verdiepen met HADS</a:t>
            </a:r>
            <a:endParaRPr lang="nl-NL" sz="1200" b="1" i="0" u="none" strike="noStrike" kern="1200" cap="none" spc="0" normalizeH="0" baseline="0" noProof="0" dirty="0">
              <a:ln>
                <a:noFill/>
              </a:ln>
              <a:solidFill>
                <a:srgbClr val="000000"/>
              </a:solidFill>
              <a:effectLst/>
              <a:uLnTx/>
              <a:uFillTx/>
              <a:latin typeface="Arial"/>
              <a:cs typeface="Arial"/>
            </a:endParaRPr>
          </a:p>
          <a:p>
            <a:pPr>
              <a:defRPr/>
            </a:pPr>
            <a:r>
              <a:rPr kumimoji="0" lang="nl-NL" sz="1200" b="0" i="0" u="none" strike="noStrike" kern="1200" cap="none" spc="0" normalizeH="0" baseline="0" noProof="0" dirty="0">
                <a:ln>
                  <a:noFill/>
                </a:ln>
                <a:solidFill>
                  <a:srgbClr val="000000"/>
                </a:solidFill>
                <a:effectLst/>
                <a:uLnTx/>
                <a:uFillTx/>
                <a:latin typeface="Arial"/>
                <a:cs typeface="Arial"/>
              </a:rPr>
              <a:t>De partner is tevens mantelzorger. In de casus maakt Riet zich zorgen. Over de relatie, ook over ‘hoe het straks moet’. Heeft haar eerste man ook al aan kanker verloren.’</a:t>
            </a:r>
            <a:r>
              <a:rPr lang="nl-NL" dirty="0">
                <a:solidFill>
                  <a:srgbClr val="000000"/>
                </a:solidFill>
                <a:latin typeface="Arial"/>
                <a:cs typeface="Arial"/>
              </a:rPr>
              <a:t> </a:t>
            </a:r>
            <a:endParaRPr lang="nl-NL" sz="1200" b="0" i="0" u="none" strike="noStrike" kern="1200" cap="none" spc="0" normalizeH="0" baseline="0" noProof="0" dirty="0">
              <a:ln>
                <a:noFill/>
              </a:ln>
              <a:solidFill>
                <a:srgbClr val="000000"/>
              </a:solidFill>
              <a:effectLst/>
              <a:uLnTx/>
              <a:uFillTx/>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Stap 4: </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monitoren bv. met EDIZ (Ervaren Druk Informele Zorg), dan wel SRB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Self</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Rated</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Burden</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scale</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en zo mogelijk te verdiepen en een behandelplan op te stellen.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Partner Riet kan een risicofactor zijn met betrekking tot het ontwikkelen van niet-normatieve rouw (complexe rouw) vanwege dat ook haar eerste man is overleden aan kanker.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casus met vragen (3 van 3)</a:t>
            </a:r>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65</a:t>
            </a:fld>
            <a:endParaRPr lang="nl-NL"/>
          </a:p>
        </p:txBody>
      </p:sp>
    </p:spTree>
    <p:extLst>
      <p:ext uri="{BB962C8B-B14F-4D97-AF65-F5344CB8AC3E}">
        <p14:creationId xmlns:p14="http://schemas.microsoft.com/office/powerpoint/2010/main" val="16054683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latin typeface="Arial"/>
                <a:cs typeface="Arial"/>
              </a:rPr>
              <a:t>Werkvorm</a:t>
            </a:r>
            <a:r>
              <a:rPr lang="nl-NL" noProof="0" dirty="0">
                <a:latin typeface="Arial"/>
                <a:cs typeface="Arial"/>
              </a:rPr>
              <a:t>: vragen bespreken in </a:t>
            </a:r>
            <a:r>
              <a:rPr lang="nl-NL" dirty="0">
                <a:latin typeface="Arial"/>
                <a:cs typeface="Arial"/>
              </a:rPr>
              <a:t>subgroepen</a:t>
            </a:r>
            <a:endParaRPr lang="nl-NL" noProof="0" dirty="0"/>
          </a:p>
          <a:p>
            <a:r>
              <a:rPr lang="nl-NL" u="sng" noProof="0" dirty="0"/>
              <a:t>Inhoud</a:t>
            </a:r>
            <a:r>
              <a:rPr lang="nl-NL" u="none" noProof="0" dirty="0"/>
              <a:t>: -</a:t>
            </a:r>
          </a:p>
          <a:p>
            <a:endParaRPr lang="nl-NL" noProof="0" dirty="0"/>
          </a:p>
          <a:p>
            <a:r>
              <a:rPr lang="nl-NL" noProof="0" dirty="0"/>
              <a:t>Volgende dia: plenaire terugkoppeling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66</a:t>
            </a:fld>
            <a:endParaRPr lang="nl-NL"/>
          </a:p>
        </p:txBody>
      </p:sp>
      <p:sp>
        <p:nvSpPr>
          <p:cNvPr id="5" name="Tijdelijke aanduiding voor voettekst 4">
            <a:extLst>
              <a:ext uri="{FF2B5EF4-FFF2-40B4-BE49-F238E27FC236}">
                <a16:creationId xmlns:a16="http://schemas.microsoft.com/office/drawing/2014/main" id="{CFF1A4C7-FC75-431E-8296-5AC368FE49B4}"/>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986957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latin typeface="Arial" panose="020B0604020202020204" pitchFamily="34" charset="0"/>
                <a:cs typeface="Arial" panose="020B0604020202020204" pitchFamily="34" charset="0"/>
              </a:rPr>
              <a:t>Werkvorm</a:t>
            </a:r>
            <a:r>
              <a:rPr lang="nl-NL" sz="1200" dirty="0">
                <a:latin typeface="Arial" panose="020B0604020202020204" pitchFamily="34" charset="0"/>
                <a:cs typeface="Arial" panose="020B0604020202020204" pitchFamily="34" charset="0"/>
              </a:rPr>
              <a:t>: casus plenair nabespreken</a:t>
            </a:r>
          </a:p>
          <a:p>
            <a:r>
              <a:rPr lang="nl-NL" sz="1200" u="sng" noProof="0" dirty="0">
                <a:latin typeface="Arial" panose="020B0604020202020204" pitchFamily="34" charset="0"/>
                <a:cs typeface="Arial" panose="020B0604020202020204" pitchFamily="34" charset="0"/>
              </a:rPr>
              <a:t>Inhoud</a:t>
            </a:r>
            <a:r>
              <a:rPr lang="nl-NL" sz="1200" u="sng" dirty="0">
                <a:latin typeface="Arial" panose="020B0604020202020204" pitchFamily="34" charset="0"/>
                <a:cs typeface="Arial" panose="020B0604020202020204" pitchFamily="34" charset="0"/>
              </a:rPr>
              <a:t>:</a:t>
            </a:r>
            <a:r>
              <a:rPr lang="nl-NL" sz="1200" dirty="0">
                <a:latin typeface="Arial" panose="020B0604020202020204" pitchFamily="34" charset="0"/>
                <a:cs typeface="Arial" panose="020B0604020202020204" pitchFamily="34" charset="0"/>
              </a:rPr>
              <a:t> Welke meetinstrumenten zijn ingezet? Was er verschil van mening over de</a:t>
            </a:r>
            <a:r>
              <a:rPr lang="nl-NL" sz="1200" noProof="0" dirty="0">
                <a:latin typeface="Arial" panose="020B0604020202020204" pitchFamily="34" charset="0"/>
                <a:cs typeface="Arial" panose="020B0604020202020204" pitchFamily="34" charset="0"/>
              </a:rPr>
              <a:t> keuze van meetinstrumenten? Speelde bijvoorbeeld met de (on)bekendheid van een instrument een rol of weinig tot geen ervaring met het instrument?</a:t>
            </a:r>
          </a:p>
          <a:p>
            <a:r>
              <a:rPr lang="nl-NL" sz="1200" noProof="0" dirty="0">
                <a:latin typeface="Arial" panose="020B0604020202020204" pitchFamily="34" charset="0"/>
                <a:cs typeface="Arial" panose="020B0604020202020204" pitchFamily="34" charset="0"/>
              </a:rPr>
              <a:t>Voorstel gebruik van meetinstrumenten bij deze casus: Lastmeter, Utrechts  Symptoom Dagboek (USD), HADS (voor de partner/mantelzorger), EDIZ (Ervaren Druk Informele Zorg), dan wel SRB (</a:t>
            </a:r>
            <a:r>
              <a:rPr lang="nl-NL" sz="1200" noProof="0" dirty="0" err="1">
                <a:latin typeface="Arial" panose="020B0604020202020204" pitchFamily="34" charset="0"/>
                <a:cs typeface="Arial" panose="020B0604020202020204" pitchFamily="34" charset="0"/>
              </a:rPr>
              <a:t>Self</a:t>
            </a:r>
            <a:r>
              <a:rPr lang="nl-NL" sz="1200" noProof="0" dirty="0">
                <a:latin typeface="Arial" panose="020B0604020202020204" pitchFamily="34" charset="0"/>
                <a:cs typeface="Arial" panose="020B0604020202020204" pitchFamily="34" charset="0"/>
              </a:rPr>
              <a:t> </a:t>
            </a:r>
            <a:r>
              <a:rPr lang="nl-NL" sz="1200" noProof="0" dirty="0" err="1">
                <a:latin typeface="Arial" panose="020B0604020202020204" pitchFamily="34" charset="0"/>
                <a:cs typeface="Arial" panose="020B0604020202020204" pitchFamily="34" charset="0"/>
              </a:rPr>
              <a:t>Rated</a:t>
            </a:r>
            <a:r>
              <a:rPr lang="nl-NL" sz="1200" noProof="0" dirty="0">
                <a:latin typeface="Arial" panose="020B0604020202020204" pitchFamily="34" charset="0"/>
                <a:cs typeface="Arial" panose="020B0604020202020204" pitchFamily="34" charset="0"/>
              </a:rPr>
              <a:t> </a:t>
            </a:r>
            <a:r>
              <a:rPr lang="nl-NL" sz="1200" noProof="0" dirty="0" err="1">
                <a:latin typeface="Arial" panose="020B0604020202020204" pitchFamily="34" charset="0"/>
                <a:cs typeface="Arial" panose="020B0604020202020204" pitchFamily="34" charset="0"/>
              </a:rPr>
              <a:t>Burden</a:t>
            </a:r>
            <a:r>
              <a:rPr lang="nl-NL" sz="1200" noProof="0" dirty="0">
                <a:latin typeface="Arial" panose="020B0604020202020204" pitchFamily="34" charset="0"/>
                <a:cs typeface="Arial" panose="020B0604020202020204" pitchFamily="34" charset="0"/>
              </a:rPr>
              <a:t> </a:t>
            </a:r>
            <a:r>
              <a:rPr lang="nl-NL" sz="1200" noProof="0" dirty="0" err="1">
                <a:latin typeface="Arial" panose="020B0604020202020204" pitchFamily="34" charset="0"/>
                <a:cs typeface="Arial" panose="020B0604020202020204" pitchFamily="34" charset="0"/>
              </a:rPr>
              <a:t>scale</a:t>
            </a:r>
            <a:r>
              <a:rPr lang="nl-NL" sz="1200" noProof="0" dirty="0">
                <a:latin typeface="Arial" panose="020B0604020202020204" pitchFamily="34" charset="0"/>
                <a:cs typeface="Arial" panose="020B0604020202020204" pitchFamily="34" charset="0"/>
              </a:rPr>
              <a:t>). </a:t>
            </a:r>
          </a:p>
          <a:p>
            <a:r>
              <a:rPr lang="nl-NL" sz="1200" noProof="0" dirty="0">
                <a:latin typeface="Arial" panose="020B0604020202020204" pitchFamily="34" charset="0"/>
                <a:cs typeface="Arial" panose="020B0604020202020204" pitchFamily="34" charset="0"/>
              </a:rPr>
              <a:t>Meer achtergrond over deze meetinstrumenten, zie volgende twee verborgen dia’s met link naar het meetinstrument. (dia’s verbergen opheffen onder de knop diavoorstelling)</a:t>
            </a:r>
          </a:p>
          <a:p>
            <a:endParaRPr lang="nl-NL" sz="1200" noProof="0" dirty="0">
              <a:latin typeface="Arial" panose="020B0604020202020204" pitchFamily="34" charset="0"/>
              <a:cs typeface="Arial" panose="020B0604020202020204" pitchFamily="34" charset="0"/>
            </a:endParaRPr>
          </a:p>
          <a:p>
            <a:r>
              <a:rPr lang="nl-NL" sz="1200" noProof="0" dirty="0">
                <a:latin typeface="Arial" panose="020B0604020202020204" pitchFamily="34" charset="0"/>
                <a:cs typeface="Arial" panose="020B0604020202020204" pitchFamily="34" charset="0"/>
              </a:rPr>
              <a:t>Volgende dia: evaluatie workshop met twee korte vragen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1D03C2B2-EB89-4737-B9A7-5CD8DD3BA7AE}"/>
              </a:ext>
            </a:extLst>
          </p:cNvPr>
          <p:cNvSpPr>
            <a:spLocks noGrp="1"/>
          </p:cNvSpPr>
          <p:nvPr>
            <p:ph type="ftr" sz="quarter" idx="10"/>
          </p:nvPr>
        </p:nvSpPr>
        <p:spPr/>
        <p:txBody>
          <a:bodyPr/>
          <a:lstStyle/>
          <a:p>
            <a:r>
              <a:rPr lang="nl-NL"/>
              <a:t>Workshop Introductie palliatieve zorg, januari 2019</a:t>
            </a:r>
          </a:p>
        </p:txBody>
      </p:sp>
    </p:spTree>
    <p:extLst>
      <p:ext uri="{BB962C8B-B14F-4D97-AF65-F5344CB8AC3E}">
        <p14:creationId xmlns:p14="http://schemas.microsoft.com/office/powerpoint/2010/main" val="35119199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Achtergrond informatie voor de trainer met link naar betreffende meetinstrument.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meetinstrument HADS</a:t>
            </a:r>
          </a:p>
        </p:txBody>
      </p:sp>
      <p:sp>
        <p:nvSpPr>
          <p:cNvPr id="4" name="Tijdelijke aanduiding voor voettekst 3"/>
          <p:cNvSpPr>
            <a:spLocks noGrp="1"/>
          </p:cNvSpPr>
          <p:nvPr>
            <p:ph type="ftr" sz="quarter" idx="10"/>
          </p:nvPr>
        </p:nvSpPr>
        <p:spPr/>
        <p:txBody>
          <a:bodyPr/>
          <a:lstStyle/>
          <a:p>
            <a:r>
              <a:rPr lang="nl-NL"/>
              <a:t>Workshop Introductie palliatieve zorg, januari 2019</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68</a:t>
            </a:fld>
            <a:endParaRPr lang="nl-NL"/>
          </a:p>
        </p:txBody>
      </p:sp>
    </p:spTree>
    <p:extLst>
      <p:ext uri="{BB962C8B-B14F-4D97-AF65-F5344CB8AC3E}">
        <p14:creationId xmlns:p14="http://schemas.microsoft.com/office/powerpoint/2010/main" val="3538788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Achtergrond informatie voor de trainer met link naar betreffende meetinstrument.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evaluatievragen ter afsluiting van de workshop</a:t>
            </a:r>
            <a:endParaRPr lang="nl-NL" dirty="0"/>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69</a:t>
            </a:fld>
            <a:endParaRPr lang="nl-NL"/>
          </a:p>
        </p:txBody>
      </p:sp>
    </p:spTree>
    <p:extLst>
      <p:ext uri="{BB962C8B-B14F-4D97-AF65-F5344CB8AC3E}">
        <p14:creationId xmlns:p14="http://schemas.microsoft.com/office/powerpoint/2010/main" val="34516181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 Indien de tijd dit toelaat een rondje maken onder de deelnemers </a:t>
            </a:r>
          </a:p>
          <a:p>
            <a:r>
              <a:rPr lang="nl-NL" u="sng" dirty="0"/>
              <a:t>Inhoud: </a:t>
            </a:r>
            <a:r>
              <a:rPr lang="nl-NL" u="none" dirty="0"/>
              <a:t>Op de twee vragen kort laten reageren</a:t>
            </a:r>
          </a:p>
          <a:p>
            <a:r>
              <a:rPr lang="nl-NL" u="none" dirty="0"/>
              <a:t>Afsluiten met: Hoe verder? Wat kan je doen om jezelf en het team scherp te houden? </a:t>
            </a:r>
          </a:p>
          <a:p>
            <a:endParaRPr lang="nl-NL" noProof="0" dirty="0"/>
          </a:p>
          <a:p>
            <a:r>
              <a:rPr lang="nl-NL" noProof="0" dirty="0"/>
              <a:t>Volgende dia: bronvermelding deze workshop</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BCCB2E7A-CA0E-4936-A488-87D5EB455871}"/>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00210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 </a:t>
            </a:r>
          </a:p>
          <a:p>
            <a:r>
              <a:rPr lang="nl-NL" u="sng" dirty="0"/>
              <a:t>Inhoud</a:t>
            </a:r>
            <a:r>
              <a:rPr lang="nl-NL" dirty="0"/>
              <a:t>:  </a:t>
            </a:r>
          </a:p>
          <a:p>
            <a:endParaRPr lang="nl-NL" dirty="0"/>
          </a:p>
          <a:p>
            <a:r>
              <a:rPr lang="nl-NL" dirty="0"/>
              <a:t>Volgende dia’s: doorlopen het Kwaliteitskader a.d.h.v. dia 9 t/m 18. In een animatie wordt kort weergegeven de relatie tussen de 7 essenties en het kwaliteitskader. Is dit Kwaliteitskader bekend bij de deelnemers dan kan dit worden overgeslagen.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a:t>
            </a:fld>
            <a:endParaRPr lang="nl-NL"/>
          </a:p>
        </p:txBody>
      </p:sp>
      <p:sp>
        <p:nvSpPr>
          <p:cNvPr id="5" name="Tijdelijke aanduiding voor voettekst 4">
            <a:extLst>
              <a:ext uri="{FF2B5EF4-FFF2-40B4-BE49-F238E27FC236}">
                <a16:creationId xmlns:a16="http://schemas.microsoft.com/office/drawing/2014/main" id="{A61BB5D7-4D94-44AD-9088-20550CEBC33D}"/>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7156269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workshop Introductie palliatieve zorg, versie 2 (september 2019)</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71</a:t>
            </a:fld>
            <a:endParaRPr lang="nl-NL"/>
          </a:p>
        </p:txBody>
      </p:sp>
      <p:sp>
        <p:nvSpPr>
          <p:cNvPr id="5" name="Tijdelijke aanduiding voor voettekst 4">
            <a:extLst>
              <a:ext uri="{FF2B5EF4-FFF2-40B4-BE49-F238E27FC236}">
                <a16:creationId xmlns:a16="http://schemas.microsoft.com/office/drawing/2014/main" id="{14A94065-C03C-409F-8B36-CA2474100CC3}"/>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743217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spcAft>
                <a:spcPts val="0"/>
              </a:spcAft>
            </a:pPr>
            <a:r>
              <a:rPr lang="nl-NL" dirty="0">
                <a:latin typeface="Arial"/>
                <a:cs typeface="Arial"/>
              </a:rPr>
              <a:t>Versie 2, september 2019: toegevoegd kerncijfers palliatieve zorg, 2019 en enkele kleine tekstuele aanpassingen</a:t>
            </a:r>
            <a:endParaRPr lang="en-US" dirty="0">
              <a:latin typeface="Arial"/>
              <a:cs typeface="Arial"/>
            </a:endParaRPr>
          </a:p>
          <a:p>
            <a:endParaRPr lang="en-US" dirty="0">
              <a:latin typeface="Calibri"/>
              <a:cs typeface="Calibri"/>
            </a:endParaRPr>
          </a:p>
        </p:txBody>
      </p:sp>
      <p:sp>
        <p:nvSpPr>
          <p:cNvPr id="4" name="Tijdelijke aanduiding voor voettekst 3"/>
          <p:cNvSpPr>
            <a:spLocks noGrp="1"/>
          </p:cNvSpPr>
          <p:nvPr>
            <p:ph type="ftr" sz="quarter" idx="4"/>
          </p:nvPr>
        </p:nvSpPr>
        <p:spPr/>
        <p:txBody>
          <a:bodyPr/>
          <a:lstStyle/>
          <a:p>
            <a:r>
              <a:rPr lang="nl-NL"/>
              <a:t>Workshop Introductie palliatieve zorg, januari 2019</a:t>
            </a:r>
          </a:p>
        </p:txBody>
      </p:sp>
      <p:sp>
        <p:nvSpPr>
          <p:cNvPr id="5" name="Tijdelijke aanduiding voor dianummer 4"/>
          <p:cNvSpPr>
            <a:spLocks noGrp="1"/>
          </p:cNvSpPr>
          <p:nvPr>
            <p:ph type="sldNum" sz="quarter" idx="5"/>
          </p:nvPr>
        </p:nvSpPr>
        <p:spPr/>
        <p:txBody>
          <a:bodyPr/>
          <a:lstStyle/>
          <a:p>
            <a:fld id="{049B46B4-AD66-4390-9C6B-EBAD2D34489B}" type="slidenum">
              <a:rPr lang="nl-NL"/>
              <a:pPr/>
              <a:t>72</a:t>
            </a:fld>
            <a:endParaRPr lang="nl-NL"/>
          </a:p>
        </p:txBody>
      </p:sp>
    </p:spTree>
    <p:extLst>
      <p:ext uri="{BB962C8B-B14F-4D97-AF65-F5344CB8AC3E}">
        <p14:creationId xmlns:p14="http://schemas.microsoft.com/office/powerpoint/2010/main" val="88851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sng" dirty="0"/>
              <a:t>Werkvorm:</a:t>
            </a:r>
            <a:r>
              <a:rPr lang="nl-NL" b="0" i="0" u="none" dirty="0"/>
              <a:t> animatie</a:t>
            </a:r>
            <a:endParaRPr lang="nl-NL" b="0" u="none" dirty="0"/>
          </a:p>
          <a:p>
            <a:r>
              <a:rPr lang="nl-NL" b="0" u="sng" dirty="0"/>
              <a:t>Inhoud</a:t>
            </a:r>
            <a:r>
              <a:rPr lang="nl-NL" b="0" u="none" dirty="0"/>
              <a:t>: het </a:t>
            </a:r>
            <a:r>
              <a:rPr lang="nl-NL" b="0" dirty="0"/>
              <a:t>kader</a:t>
            </a:r>
            <a:r>
              <a:rPr lang="nl-NL" b="0" baseline="0" dirty="0"/>
              <a:t> is geschreven vanuit </a:t>
            </a:r>
            <a:r>
              <a:rPr lang="nl-NL" b="0" baseline="0" dirty="0" err="1"/>
              <a:t>patiëntenperspectief</a:t>
            </a:r>
            <a:r>
              <a:rPr lang="nl-NL" b="0" baseline="0" dirty="0"/>
              <a:t>: wat mogen patiënten in de palliatieve fase en hun naasten verwachten. </a:t>
            </a:r>
          </a:p>
          <a:p>
            <a:r>
              <a:rPr lang="nl-NL" b="0" baseline="0" dirty="0"/>
              <a:t>Om de essenties van het kwaliteitskader te bepalen, is gekeken naar verschillende rapporten en artikelen die beschrijven wat patiënten (en hun naasten) het belangrijkste vinden in de palliatieve fase. Dit heeft geresulteerd in 7 factoren van goede palliatieve zorg.</a:t>
            </a:r>
          </a:p>
          <a:p>
            <a:r>
              <a:rPr lang="nl-NL" dirty="0">
                <a:cs typeface="Arial"/>
              </a:rPr>
              <a:t>De 7 essenties komen naar voren in de artikelen:</a:t>
            </a:r>
            <a:endParaRPr lang="nl-NL" dirty="0"/>
          </a:p>
          <a:p>
            <a:pPr marL="171450" indent="-171450">
              <a:buFontTx/>
              <a:buChar char="-"/>
            </a:pPr>
            <a:r>
              <a:rPr lang="nl-NL" dirty="0" err="1"/>
              <a:t>What’s</a:t>
            </a:r>
            <a:r>
              <a:rPr lang="nl-NL" baseline="0" dirty="0"/>
              <a:t> important </a:t>
            </a:r>
            <a:r>
              <a:rPr lang="nl-NL" baseline="0" dirty="0" err="1"/>
              <a:t>to</a:t>
            </a:r>
            <a:r>
              <a:rPr lang="nl-NL" baseline="0" dirty="0"/>
              <a:t> me’, a Review of </a:t>
            </a:r>
            <a:r>
              <a:rPr lang="nl-NL" baseline="0" dirty="0" err="1"/>
              <a:t>Choice</a:t>
            </a:r>
            <a:r>
              <a:rPr lang="nl-NL" baseline="0" dirty="0"/>
              <a:t> in End of Life care. Uitgegeven door The </a:t>
            </a:r>
            <a:r>
              <a:rPr lang="nl-NL" baseline="0" dirty="0" err="1"/>
              <a:t>Choice</a:t>
            </a:r>
            <a:r>
              <a:rPr lang="nl-NL" baseline="0" dirty="0"/>
              <a:t> in End of Life Care </a:t>
            </a:r>
            <a:r>
              <a:rPr lang="nl-NL" baseline="0" dirty="0" err="1"/>
              <a:t>Programme</a:t>
            </a:r>
            <a:r>
              <a:rPr lang="nl-NL" baseline="0" dirty="0"/>
              <a:t> Board, Februari 2015</a:t>
            </a:r>
            <a:endParaRPr lang="nl-NL" baseline="0" dirty="0">
              <a:cs typeface="Arial"/>
            </a:endParaRPr>
          </a:p>
          <a:p>
            <a:pPr marL="171450" indent="-171450">
              <a:buFontTx/>
              <a:buChar char="-"/>
            </a:pPr>
            <a:r>
              <a:rPr lang="nl-NL" baseline="0" dirty="0"/>
              <a:t>‘uwmeningoverpalliatievezorg.nl’, niet gepubliceerde data van </a:t>
            </a:r>
            <a:r>
              <a:rPr lang="nl-NL" baseline="0" dirty="0" err="1"/>
              <a:t>ZonMw</a:t>
            </a:r>
            <a:r>
              <a:rPr lang="nl-NL" baseline="0" dirty="0"/>
              <a:t>-project	</a:t>
            </a:r>
            <a:endParaRPr lang="nl-NL" b="1"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091A341C-C69C-430A-8F07-41FAA434B4DC}"/>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149984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Werkvorm:</a:t>
            </a:r>
            <a:r>
              <a:rPr lang="nl-NL" b="0" u="none" dirty="0"/>
              <a:t> animatie</a:t>
            </a:r>
          </a:p>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Inhoud</a:t>
            </a:r>
            <a:r>
              <a:rPr lang="nl-NL" b="0" u="none" dirty="0"/>
              <a:t>: als </a:t>
            </a:r>
            <a:r>
              <a:rPr lang="nl-NL" b="0" dirty="0"/>
              <a:t>we kijken naar deze drie wensen van de patiënt</a:t>
            </a:r>
            <a:r>
              <a:rPr lang="nl-NL" b="0" baseline="0" dirty="0"/>
              <a:t> en diens naasten zoals in de dia beschreven en we kijken vervolgens in het kwaliteitskader naar belangrijke onderdelen voor de zorg </a:t>
            </a:r>
            <a:r>
              <a:rPr lang="nl-NL" b="0" strike="noStrike" baseline="0" dirty="0"/>
              <a:t>in de praktijk </a:t>
            </a:r>
            <a:r>
              <a:rPr lang="nl-NL" b="0" baseline="0" dirty="0"/>
              <a:t>om deze wensen te kunnen realiseren </a:t>
            </a:r>
          </a:p>
          <a:p>
            <a:pPr marL="0" marR="0" indent="0" algn="l" defTabSz="914400" rtl="0" eaLnBrk="1" fontAlgn="auto" latinLnBrk="0" hangingPunct="1">
              <a:lnSpc>
                <a:spcPct val="100000"/>
              </a:lnSpc>
              <a:spcBef>
                <a:spcPts val="0"/>
              </a:spcBef>
              <a:spcAft>
                <a:spcPts val="0"/>
              </a:spcAft>
              <a:buClrTx/>
              <a:buSzTx/>
              <a:buFontTx/>
              <a:buNone/>
              <a:tabLst/>
              <a:defRPr/>
            </a:pPr>
            <a:r>
              <a:rPr lang="nl-NL" b="0" baseline="0" dirty="0"/>
              <a:t>(klik voor volgende dia)</a:t>
            </a:r>
            <a:endParaRPr lang="nl-NL" b="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A70E70E5-2C3E-4651-AF59-AB4082638211}"/>
              </a:ext>
            </a:extLst>
          </p:cNvPr>
          <p:cNvSpPr>
            <a:spLocks noGrp="1"/>
          </p:cNvSpPr>
          <p:nvPr>
            <p:ph type="ftr" sz="quarter" idx="11"/>
          </p:nvPr>
        </p:nvSpPr>
        <p:spPr/>
        <p:txBody>
          <a:bodyPr/>
          <a:lstStyle/>
          <a:p>
            <a:r>
              <a:rPr lang="nl-NL"/>
              <a:t>Workshop Introductie palliatieve zorg, januari 2019</a:t>
            </a:r>
          </a:p>
        </p:txBody>
      </p:sp>
    </p:spTree>
    <p:extLst>
      <p:ext uri="{BB962C8B-B14F-4D97-AF65-F5344CB8AC3E}">
        <p14:creationId xmlns:p14="http://schemas.microsoft.com/office/powerpoint/2010/main" val="325918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rgbClr val="11B5E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a:xfrm>
            <a:off x="6400800" y="6355080"/>
            <a:ext cx="2286000" cy="365760"/>
          </a:xfrm>
        </p:spPr>
        <p:txBody>
          <a:bodyPr/>
          <a:lstStyle/>
          <a:p>
            <a:pPr eaLnBrk="1" latinLnBrk="0" hangingPunct="1"/>
            <a:endParaRPr lang="en-US"/>
          </a:p>
        </p:txBody>
      </p:sp>
      <p:sp>
        <p:nvSpPr>
          <p:cNvPr id="5" name="Tijdelijke aanduiding voor voettekst 4"/>
          <p:cNvSpPr>
            <a:spLocks noGrp="1"/>
          </p:cNvSpPr>
          <p:nvPr>
            <p:ph type="ftr" sz="quarter" idx="11"/>
          </p:nvPr>
        </p:nvSpPr>
        <p:spPr>
          <a:xfrm>
            <a:off x="2898648" y="6355080"/>
            <a:ext cx="3474720" cy="365760"/>
          </a:xfrm>
        </p:spPr>
        <p:txBody>
          <a:bodyPr/>
          <a:lstStyle/>
          <a:p>
            <a:r>
              <a:rPr kumimoji="0" lang="nl-NL"/>
              <a:t>Workshop Introductie palliatieve zorg, 2018</a:t>
            </a:r>
            <a:endParaRPr kumimoji="0" lang="en-US"/>
          </a:p>
        </p:txBody>
      </p:sp>
      <p:sp>
        <p:nvSpPr>
          <p:cNvPr id="6" name="Tijdelijke aanduiding voor dianummer 5"/>
          <p:cNvSpPr>
            <a:spLocks noGrp="1"/>
          </p:cNvSpPr>
          <p:nvPr>
            <p:ph type="sldNum" sz="quarter" idx="12"/>
          </p:nvPr>
        </p:nvSpPr>
        <p:spPr>
          <a:xfrm>
            <a:off x="1069848" y="6355080"/>
            <a:ext cx="1520952"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7" name="Rechthoek 6"/>
          <p:cNvSpPr/>
          <p:nvPr/>
        </p:nvSpPr>
        <p:spPr>
          <a:xfrm>
            <a:off x="914400" y="2819400"/>
            <a:ext cx="7315200" cy="1280160"/>
          </a:xfrm>
          <a:prstGeom prst="rect">
            <a:avLst/>
          </a:prstGeom>
          <a:noFill/>
          <a:ln w="6350" cap="rnd" cmpd="sng"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914400" y="2819400"/>
            <a:ext cx="228600" cy="1280160"/>
          </a:xfrm>
          <a:prstGeom prst="rect">
            <a:avLst/>
          </a:prstGeom>
          <a:solidFill>
            <a:schemeClr val="tx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412250560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pPr eaLnBrk="1" latinLnBrk="0" hangingPunct="1"/>
            <a:endParaRPr lang="en-US"/>
          </a:p>
        </p:txBody>
      </p:sp>
      <p:sp>
        <p:nvSpPr>
          <p:cNvPr id="6" name="Tijdelijke aanduiding voor voettekst 5"/>
          <p:cNvSpPr>
            <a:spLocks noGrp="1"/>
          </p:cNvSpPr>
          <p:nvPr>
            <p:ph type="ftr" sz="quarter" idx="11"/>
          </p:nvPr>
        </p:nvSpPr>
        <p:spPr/>
        <p:txBody>
          <a:bodyPr/>
          <a:lstStyle/>
          <a:p>
            <a:r>
              <a:rPr kumimoji="0" lang="nl-NL"/>
              <a:t>Workshop Introductie palliatieve zorg, 2018</a:t>
            </a:r>
            <a:endParaRPr kumimoji="0" lang="en-US"/>
          </a:p>
        </p:txBody>
      </p:sp>
      <p:sp>
        <p:nvSpPr>
          <p:cNvPr id="7" name="Tijdelijke aanduiding voor dianummer 6"/>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9" name="Tijdelijke aanduiding voor inhoud 8"/>
          <p:cNvSpPr>
            <a:spLocks noGrp="1"/>
          </p:cNvSpPr>
          <p:nvPr>
            <p:ph sz="quarter" idx="1"/>
          </p:nvPr>
        </p:nvSpPr>
        <p:spPr>
          <a:xfrm>
            <a:off x="457200" y="1219200"/>
            <a:ext cx="4041648"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4632198" y="1216152"/>
            <a:ext cx="4041648"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66870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pPr eaLnBrk="1" latinLnBrk="0" hangingPunct="1"/>
            <a:endParaRPr lang="en-US"/>
          </a:p>
        </p:txBody>
      </p:sp>
      <p:sp>
        <p:nvSpPr>
          <p:cNvPr id="8" name="Tijdelijke aanduiding voor voettekst 7"/>
          <p:cNvSpPr>
            <a:spLocks noGrp="1"/>
          </p:cNvSpPr>
          <p:nvPr>
            <p:ph type="ftr" sz="quarter" idx="11"/>
          </p:nvPr>
        </p:nvSpPr>
        <p:spPr/>
        <p:txBody>
          <a:bodyPr/>
          <a:lstStyle/>
          <a:p>
            <a:r>
              <a:rPr kumimoji="0" lang="nl-NL"/>
              <a:t>Workshop Introductie palliatieve zorg, 2018</a:t>
            </a:r>
            <a:endParaRPr kumimoji="0" lang="en-US"/>
          </a:p>
        </p:txBody>
      </p:sp>
      <p:sp>
        <p:nvSpPr>
          <p:cNvPr id="9" name="Tijdelijke aanduiding voor dianummer 8"/>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11" name="Tijdelijke aanduiding voor inhoud 10"/>
          <p:cNvSpPr>
            <a:spLocks noGrp="1"/>
          </p:cNvSpPr>
          <p:nvPr>
            <p:ph sz="quarter" idx="2"/>
          </p:nvPr>
        </p:nvSpPr>
        <p:spPr>
          <a:xfrm>
            <a:off x="457200" y="2133600"/>
            <a:ext cx="4038600" cy="40386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quarter" idx="4"/>
          </p:nvPr>
        </p:nvSpPr>
        <p:spPr>
          <a:xfrm>
            <a:off x="4648200" y="2133600"/>
            <a:ext cx="4038600" cy="40386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45219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pPr eaLnBrk="1" latinLnBrk="0" hangingPunct="1"/>
            <a:endParaRPr lang="en-US"/>
          </a:p>
        </p:txBody>
      </p:sp>
      <p:sp>
        <p:nvSpPr>
          <p:cNvPr id="4" name="Tijdelijke aanduiding voor voettekst 3"/>
          <p:cNvSpPr>
            <a:spLocks noGrp="1"/>
          </p:cNvSpPr>
          <p:nvPr>
            <p:ph type="ftr" sz="quarter" idx="11"/>
          </p:nvPr>
        </p:nvSpPr>
        <p:spPr/>
        <p:txBody>
          <a:bodyPr/>
          <a:lstStyle/>
          <a:p>
            <a:r>
              <a:rPr kumimoji="0" lang="nl-NL"/>
              <a:t>Workshop Introductie palliatieve zorg, 2018</a:t>
            </a:r>
            <a:endParaRPr kumimoji="0" lang="en-US"/>
          </a:p>
        </p:txBody>
      </p:sp>
      <p:sp>
        <p:nvSpPr>
          <p:cNvPr id="5" name="Tijdelijke aanduiding voor dianummer 4"/>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Tree>
    <p:extLst>
      <p:ext uri="{BB962C8B-B14F-4D97-AF65-F5344CB8AC3E}">
        <p14:creationId xmlns:p14="http://schemas.microsoft.com/office/powerpoint/2010/main" val="231104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p:nvPr userDrawn="1"/>
        </p:nvSpPr>
        <p:spPr>
          <a:xfrm>
            <a:off x="0" y="0"/>
            <a:ext cx="251520" cy="1238994"/>
          </a:xfrm>
          <a:prstGeom prst="rect">
            <a:avLst/>
          </a:prstGeom>
          <a:solidFill>
            <a:srgbClr val="11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8" name="Rechthoek 7"/>
          <p:cNvSpPr/>
          <p:nvPr userDrawn="1"/>
        </p:nvSpPr>
        <p:spPr>
          <a:xfrm>
            <a:off x="0" y="1238994"/>
            <a:ext cx="251520" cy="1131007"/>
          </a:xfrm>
          <a:prstGeom prst="rect">
            <a:avLst/>
          </a:prstGeom>
          <a:solidFill>
            <a:srgbClr val="006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9" name="Rechthoek 8"/>
          <p:cNvSpPr/>
          <p:nvPr userDrawn="1"/>
        </p:nvSpPr>
        <p:spPr>
          <a:xfrm>
            <a:off x="0" y="2370001"/>
            <a:ext cx="251520" cy="1131007"/>
          </a:xfrm>
          <a:prstGeom prst="rect">
            <a:avLst/>
          </a:prstGeom>
          <a:solidFill>
            <a:srgbClr val="A5D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10" name="Rechthoek 9"/>
          <p:cNvSpPr/>
          <p:nvPr userDrawn="1"/>
        </p:nvSpPr>
        <p:spPr>
          <a:xfrm>
            <a:off x="0" y="3492363"/>
            <a:ext cx="251520" cy="1131007"/>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11" name="Rechthoek 10"/>
          <p:cNvSpPr/>
          <p:nvPr userDrawn="1"/>
        </p:nvSpPr>
        <p:spPr>
          <a:xfrm>
            <a:off x="0" y="4623370"/>
            <a:ext cx="251520" cy="1131007"/>
          </a:xfrm>
          <a:prstGeom prst="rect">
            <a:avLst/>
          </a:prstGeom>
          <a:solidFill>
            <a:srgbClr val="C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12" name="Rechthoek 11"/>
          <p:cNvSpPr/>
          <p:nvPr userDrawn="1"/>
        </p:nvSpPr>
        <p:spPr>
          <a:xfrm>
            <a:off x="0" y="5754377"/>
            <a:ext cx="251520" cy="1131007"/>
          </a:xfrm>
          <a:prstGeom prst="rect">
            <a:avLst/>
          </a:prstGeom>
          <a:solidFill>
            <a:srgbClr val="A47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Tree>
    <p:extLst>
      <p:ext uri="{BB962C8B-B14F-4D97-AF65-F5344CB8AC3E}">
        <p14:creationId xmlns:p14="http://schemas.microsoft.com/office/powerpoint/2010/main" val="1523657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pPr eaLnBrk="1" latinLnBrk="0" hangingPunct="1"/>
            <a:endParaRPr lang="en-US"/>
          </a:p>
        </p:txBody>
      </p:sp>
      <p:sp>
        <p:nvSpPr>
          <p:cNvPr id="6" name="Tijdelijke aanduiding voor voettekst 5"/>
          <p:cNvSpPr>
            <a:spLocks noGrp="1"/>
          </p:cNvSpPr>
          <p:nvPr>
            <p:ph type="ftr" sz="quarter" idx="11"/>
          </p:nvPr>
        </p:nvSpPr>
        <p:spPr/>
        <p:txBody>
          <a:bodyPr/>
          <a:lstStyle/>
          <a:p>
            <a:r>
              <a:rPr kumimoji="0" lang="nl-NL"/>
              <a:t>Workshop Introductie palliatieve zorg, 2018</a:t>
            </a:r>
            <a:endParaRPr kumimoji="0" lang="en-US"/>
          </a:p>
        </p:txBody>
      </p:sp>
      <p:sp>
        <p:nvSpPr>
          <p:cNvPr id="7" name="Tijdelijke aanduiding voor dianummer 6"/>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304800" y="304800"/>
            <a:ext cx="5715000" cy="5715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1641490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nl-NL"/>
              <a:t>Klik op het pictogram als u een afbeelding wilt toevoegen</a:t>
            </a:r>
            <a:endParaRPr kumimoji="0" lang="en-US"/>
          </a:p>
        </p:txBody>
      </p:sp>
      <p:sp>
        <p:nvSpPr>
          <p:cNvPr id="4" name="Tijdelijke aanduiding voor teks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pPr eaLnBrk="1" latinLnBrk="0" hangingPunct="1"/>
            <a:endParaRPr lang="en-US"/>
          </a:p>
        </p:txBody>
      </p:sp>
      <p:sp>
        <p:nvSpPr>
          <p:cNvPr id="6" name="Tijdelijke aanduiding voor voettekst 5"/>
          <p:cNvSpPr>
            <a:spLocks noGrp="1"/>
          </p:cNvSpPr>
          <p:nvPr>
            <p:ph type="ftr" sz="quarter" idx="11"/>
          </p:nvPr>
        </p:nvSpPr>
        <p:spPr/>
        <p:txBody>
          <a:bodyPr/>
          <a:lstStyle/>
          <a:p>
            <a:r>
              <a:rPr kumimoji="0" lang="nl-NL"/>
              <a:t>Workshop Introductie palliatieve zorg, 2018</a:t>
            </a:r>
            <a:endParaRPr kumimoji="0" lang="en-US"/>
          </a:p>
        </p:txBody>
      </p:sp>
      <p:sp>
        <p:nvSpPr>
          <p:cNvPr id="7" name="Tijdelijke aanduiding voor dianummer 6"/>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16040824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pPr eaLnBrk="1" latinLnBrk="0" hangingPunct="1"/>
            <a:endParaRPr lang="en-US"/>
          </a:p>
        </p:txBody>
      </p:sp>
      <p:sp>
        <p:nvSpPr>
          <p:cNvPr id="5" name="Tijdelijke aanduiding voor voettekst 4"/>
          <p:cNvSpPr>
            <a:spLocks noGrp="1"/>
          </p:cNvSpPr>
          <p:nvPr>
            <p:ph type="ftr" sz="quarter" idx="11"/>
          </p:nvPr>
        </p:nvSpPr>
        <p:spPr/>
        <p:txBody>
          <a:bodyPr/>
          <a:lstStyle/>
          <a:p>
            <a:r>
              <a:rPr kumimoji="0" lang="nl-NL"/>
              <a:t>Workshop Introductie palliatieve zorg, 2018</a:t>
            </a:r>
            <a:endParaRPr kumimoji="0" lang="en-US"/>
          </a:p>
        </p:txBody>
      </p:sp>
      <p:sp>
        <p:nvSpPr>
          <p:cNvPr id="6" name="Tijdelijke aanduiding voor dianummer 5"/>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Tree>
    <p:extLst>
      <p:ext uri="{BB962C8B-B14F-4D97-AF65-F5344CB8AC3E}">
        <p14:creationId xmlns:p14="http://schemas.microsoft.com/office/powerpoint/2010/main" val="1952426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pPr eaLnBrk="1" latinLnBrk="0" hangingPunct="1"/>
            <a:endParaRPr lang="en-US"/>
          </a:p>
        </p:txBody>
      </p:sp>
      <p:sp>
        <p:nvSpPr>
          <p:cNvPr id="5" name="Tijdelijke aanduiding voor voettekst 4"/>
          <p:cNvSpPr>
            <a:spLocks noGrp="1"/>
          </p:cNvSpPr>
          <p:nvPr>
            <p:ph type="ftr" sz="quarter" idx="11"/>
          </p:nvPr>
        </p:nvSpPr>
        <p:spPr/>
        <p:txBody>
          <a:bodyPr/>
          <a:lstStyle/>
          <a:p>
            <a:r>
              <a:rPr kumimoji="0" lang="nl-NL"/>
              <a:t>Workshop Introductie palliatieve zorg, 2018</a:t>
            </a:r>
            <a:endParaRPr kumimoji="0" lang="en-US"/>
          </a:p>
        </p:txBody>
      </p:sp>
      <p:sp>
        <p:nvSpPr>
          <p:cNvPr id="6" name="Tijdelijke aanduiding voor dianummer 5"/>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7" name="Rechte verbindingslijn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283416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rncijfers_3">
    <p:spTree>
      <p:nvGrpSpPr>
        <p:cNvPr id="1" name=""/>
        <p:cNvGrpSpPr/>
        <p:nvPr/>
      </p:nvGrpSpPr>
      <p:grpSpPr>
        <a:xfrm>
          <a:off x="0" y="0"/>
          <a:ext cx="0" cy="0"/>
          <a:chOff x="0" y="0"/>
          <a:chExt cx="0" cy="0"/>
        </a:xfrm>
      </p:grpSpPr>
      <p:sp>
        <p:nvSpPr>
          <p:cNvPr id="62" name="Tijdelijke aanduiding voor afbeelding 61">
            <a:extLst>
              <a:ext uri="{FF2B5EF4-FFF2-40B4-BE49-F238E27FC236}">
                <a16:creationId xmlns:a16="http://schemas.microsoft.com/office/drawing/2014/main" id="{20848077-9CCE-48B9-B7FA-829B59480D75}"/>
              </a:ext>
            </a:extLst>
          </p:cNvPr>
          <p:cNvSpPr>
            <a:spLocks noGrp="1"/>
          </p:cNvSpPr>
          <p:nvPr>
            <p:ph type="pic" sz="quarter" idx="13"/>
          </p:nvPr>
        </p:nvSpPr>
        <p:spPr>
          <a:xfrm>
            <a:off x="4572000" y="1"/>
            <a:ext cx="4572000" cy="6857999"/>
          </a:xfrm>
          <a:custGeom>
            <a:avLst/>
            <a:gdLst>
              <a:gd name="connsiteX0" fmla="*/ 5729161 w 6096000"/>
              <a:gd name="connsiteY0" fmla="*/ 6461216 h 6858000"/>
              <a:gd name="connsiteX1" fmla="*/ 5724206 w 6096000"/>
              <a:gd name="connsiteY1" fmla="*/ 6463266 h 6858000"/>
              <a:gd name="connsiteX2" fmla="*/ 5722156 w 6096000"/>
              <a:gd name="connsiteY2" fmla="*/ 6468273 h 6858000"/>
              <a:gd name="connsiteX3" fmla="*/ 5724206 w 6096000"/>
              <a:gd name="connsiteY3" fmla="*/ 6473258 h 6858000"/>
              <a:gd name="connsiteX4" fmla="*/ 5729161 w 6096000"/>
              <a:gd name="connsiteY4" fmla="*/ 6475339 h 6858000"/>
              <a:gd name="connsiteX5" fmla="*/ 5734116 w 6096000"/>
              <a:gd name="connsiteY5" fmla="*/ 6473258 h 6858000"/>
              <a:gd name="connsiteX6" fmla="*/ 5736166 w 6096000"/>
              <a:gd name="connsiteY6" fmla="*/ 6468273 h 6858000"/>
              <a:gd name="connsiteX7" fmla="*/ 5734116 w 6096000"/>
              <a:gd name="connsiteY7" fmla="*/ 6463266 h 6858000"/>
              <a:gd name="connsiteX8" fmla="*/ 5729161 w 6096000"/>
              <a:gd name="connsiteY8" fmla="*/ 6461216 h 6858000"/>
              <a:gd name="connsiteX9" fmla="*/ 5571143 w 6096000"/>
              <a:gd name="connsiteY9" fmla="*/ 6418016 h 6858000"/>
              <a:gd name="connsiteX10" fmla="*/ 5588190 w 6096000"/>
              <a:gd name="connsiteY10" fmla="*/ 6425361 h 6858000"/>
              <a:gd name="connsiteX11" fmla="*/ 5595359 w 6096000"/>
              <a:gd name="connsiteY11" fmla="*/ 6443120 h 6858000"/>
              <a:gd name="connsiteX12" fmla="*/ 5592104 w 6096000"/>
              <a:gd name="connsiteY12" fmla="*/ 6455645 h 6858000"/>
              <a:gd name="connsiteX13" fmla="*/ 5583308 w 6096000"/>
              <a:gd name="connsiteY13" fmla="*/ 6464617 h 6858000"/>
              <a:gd name="connsiteX14" fmla="*/ 5571143 w 6096000"/>
              <a:gd name="connsiteY14" fmla="*/ 6467779 h 6858000"/>
              <a:gd name="connsiteX15" fmla="*/ 5558977 w 6096000"/>
              <a:gd name="connsiteY15" fmla="*/ 6464617 h 6858000"/>
              <a:gd name="connsiteX16" fmla="*/ 5550180 w 6096000"/>
              <a:gd name="connsiteY16" fmla="*/ 6455645 h 6858000"/>
              <a:gd name="connsiteX17" fmla="*/ 5546925 w 6096000"/>
              <a:gd name="connsiteY17" fmla="*/ 6443120 h 6858000"/>
              <a:gd name="connsiteX18" fmla="*/ 5554064 w 6096000"/>
              <a:gd name="connsiteY18" fmla="*/ 6425361 h 6858000"/>
              <a:gd name="connsiteX19" fmla="*/ 5571143 w 6096000"/>
              <a:gd name="connsiteY19" fmla="*/ 6418016 h 6858000"/>
              <a:gd name="connsiteX20" fmla="*/ 4436808 w 6096000"/>
              <a:gd name="connsiteY20" fmla="*/ 6417904 h 6858000"/>
              <a:gd name="connsiteX21" fmla="*/ 4454237 w 6096000"/>
              <a:gd name="connsiteY21" fmla="*/ 6425125 h 6858000"/>
              <a:gd name="connsiteX22" fmla="*/ 4461313 w 6096000"/>
              <a:gd name="connsiteY22" fmla="*/ 6443089 h 6858000"/>
              <a:gd name="connsiteX23" fmla="*/ 4458161 w 6096000"/>
              <a:gd name="connsiteY23" fmla="*/ 6455769 h 6858000"/>
              <a:gd name="connsiteX24" fmla="*/ 4449148 w 6096000"/>
              <a:gd name="connsiteY24" fmla="*/ 6464699 h 6858000"/>
              <a:gd name="connsiteX25" fmla="*/ 4436757 w 6096000"/>
              <a:gd name="connsiteY25" fmla="*/ 6467995 h 6858000"/>
              <a:gd name="connsiteX26" fmla="*/ 4424612 w 6096000"/>
              <a:gd name="connsiteY26" fmla="*/ 6464668 h 6858000"/>
              <a:gd name="connsiteX27" fmla="*/ 4415599 w 6096000"/>
              <a:gd name="connsiteY27" fmla="*/ 6455367 h 6858000"/>
              <a:gd name="connsiteX28" fmla="*/ 4412241 w 6096000"/>
              <a:gd name="connsiteY28" fmla="*/ 6442862 h 6858000"/>
              <a:gd name="connsiteX29" fmla="*/ 4415568 w 6096000"/>
              <a:gd name="connsiteY29" fmla="*/ 6430358 h 6858000"/>
              <a:gd name="connsiteX30" fmla="*/ 4424529 w 6096000"/>
              <a:gd name="connsiteY30" fmla="*/ 6421170 h 6858000"/>
              <a:gd name="connsiteX31" fmla="*/ 4436808 w 6096000"/>
              <a:gd name="connsiteY31" fmla="*/ 6417904 h 6858000"/>
              <a:gd name="connsiteX32" fmla="*/ 5678710 w 6096000"/>
              <a:gd name="connsiteY32" fmla="*/ 6417903 h 6858000"/>
              <a:gd name="connsiteX33" fmla="*/ 5690834 w 6096000"/>
              <a:gd name="connsiteY33" fmla="*/ 6421096 h 6858000"/>
              <a:gd name="connsiteX34" fmla="*/ 5699548 w 6096000"/>
              <a:gd name="connsiteY34" fmla="*/ 6429779 h 6858000"/>
              <a:gd name="connsiteX35" fmla="*/ 5702617 w 6096000"/>
              <a:gd name="connsiteY35" fmla="*/ 6442275 h 6858000"/>
              <a:gd name="connsiteX36" fmla="*/ 5695932 w 6096000"/>
              <a:gd name="connsiteY36" fmla="*/ 6459641 h 6858000"/>
              <a:gd name="connsiteX37" fmla="*/ 5678257 w 6096000"/>
              <a:gd name="connsiteY37" fmla="*/ 6466244 h 6858000"/>
              <a:gd name="connsiteX38" fmla="*/ 5660549 w 6096000"/>
              <a:gd name="connsiteY38" fmla="*/ 6459579 h 6858000"/>
              <a:gd name="connsiteX39" fmla="*/ 5653720 w 6096000"/>
              <a:gd name="connsiteY39" fmla="*/ 6442728 h 6858000"/>
              <a:gd name="connsiteX40" fmla="*/ 5657027 w 6096000"/>
              <a:gd name="connsiteY40" fmla="*/ 6430232 h 6858000"/>
              <a:gd name="connsiteX41" fmla="*/ 5666132 w 6096000"/>
              <a:gd name="connsiteY41" fmla="*/ 6421178 h 6858000"/>
              <a:gd name="connsiteX42" fmla="*/ 5678710 w 6096000"/>
              <a:gd name="connsiteY42" fmla="*/ 6417903 h 6858000"/>
              <a:gd name="connsiteX43" fmla="*/ 5165069 w 6096000"/>
              <a:gd name="connsiteY43" fmla="*/ 6417903 h 6858000"/>
              <a:gd name="connsiteX44" fmla="*/ 5182507 w 6096000"/>
              <a:gd name="connsiteY44" fmla="*/ 6425124 h 6858000"/>
              <a:gd name="connsiteX45" fmla="*/ 5189584 w 6096000"/>
              <a:gd name="connsiteY45" fmla="*/ 6443089 h 6858000"/>
              <a:gd name="connsiteX46" fmla="*/ 5186432 w 6096000"/>
              <a:gd name="connsiteY46" fmla="*/ 6455769 h 6858000"/>
              <a:gd name="connsiteX47" fmla="*/ 5177419 w 6096000"/>
              <a:gd name="connsiteY47" fmla="*/ 6464699 h 6858000"/>
              <a:gd name="connsiteX48" fmla="*/ 5165017 w 6096000"/>
              <a:gd name="connsiteY48" fmla="*/ 6467995 h 6858000"/>
              <a:gd name="connsiteX49" fmla="*/ 5152872 w 6096000"/>
              <a:gd name="connsiteY49" fmla="*/ 6464668 h 6858000"/>
              <a:gd name="connsiteX50" fmla="*/ 5143859 w 6096000"/>
              <a:gd name="connsiteY50" fmla="*/ 6455367 h 6858000"/>
              <a:gd name="connsiteX51" fmla="*/ 5140501 w 6096000"/>
              <a:gd name="connsiteY51" fmla="*/ 6442862 h 6858000"/>
              <a:gd name="connsiteX52" fmla="*/ 5143828 w 6096000"/>
              <a:gd name="connsiteY52" fmla="*/ 6430358 h 6858000"/>
              <a:gd name="connsiteX53" fmla="*/ 5152790 w 6096000"/>
              <a:gd name="connsiteY53" fmla="*/ 6421169 h 6858000"/>
              <a:gd name="connsiteX54" fmla="*/ 5165069 w 6096000"/>
              <a:gd name="connsiteY54" fmla="*/ 6417903 h 6858000"/>
              <a:gd name="connsiteX55" fmla="*/ 5022397 w 6096000"/>
              <a:gd name="connsiteY55" fmla="*/ 6417903 h 6858000"/>
              <a:gd name="connsiteX56" fmla="*/ 5039836 w 6096000"/>
              <a:gd name="connsiteY56" fmla="*/ 6425124 h 6858000"/>
              <a:gd name="connsiteX57" fmla="*/ 5046912 w 6096000"/>
              <a:gd name="connsiteY57" fmla="*/ 6443089 h 6858000"/>
              <a:gd name="connsiteX58" fmla="*/ 5043760 w 6096000"/>
              <a:gd name="connsiteY58" fmla="*/ 6455769 h 6858000"/>
              <a:gd name="connsiteX59" fmla="*/ 5034748 w 6096000"/>
              <a:gd name="connsiteY59" fmla="*/ 6464699 h 6858000"/>
              <a:gd name="connsiteX60" fmla="*/ 5022346 w 6096000"/>
              <a:gd name="connsiteY60" fmla="*/ 6467995 h 6858000"/>
              <a:gd name="connsiteX61" fmla="*/ 5010201 w 6096000"/>
              <a:gd name="connsiteY61" fmla="*/ 6464668 h 6858000"/>
              <a:gd name="connsiteX62" fmla="*/ 5001188 w 6096000"/>
              <a:gd name="connsiteY62" fmla="*/ 6455367 h 6858000"/>
              <a:gd name="connsiteX63" fmla="*/ 4997830 w 6096000"/>
              <a:gd name="connsiteY63" fmla="*/ 6442862 h 6858000"/>
              <a:gd name="connsiteX64" fmla="*/ 5001157 w 6096000"/>
              <a:gd name="connsiteY64" fmla="*/ 6430358 h 6858000"/>
              <a:gd name="connsiteX65" fmla="*/ 5010118 w 6096000"/>
              <a:gd name="connsiteY65" fmla="*/ 6421169 h 6858000"/>
              <a:gd name="connsiteX66" fmla="*/ 5022397 w 6096000"/>
              <a:gd name="connsiteY66" fmla="*/ 6417903 h 6858000"/>
              <a:gd name="connsiteX67" fmla="*/ 4950841 w 6096000"/>
              <a:gd name="connsiteY67" fmla="*/ 6417903 h 6858000"/>
              <a:gd name="connsiteX68" fmla="*/ 4963119 w 6096000"/>
              <a:gd name="connsiteY68" fmla="*/ 6421169 h 6858000"/>
              <a:gd name="connsiteX69" fmla="*/ 4972060 w 6096000"/>
              <a:gd name="connsiteY69" fmla="*/ 6430357 h 6858000"/>
              <a:gd name="connsiteX70" fmla="*/ 4975387 w 6096000"/>
              <a:gd name="connsiteY70" fmla="*/ 6442862 h 6858000"/>
              <a:gd name="connsiteX71" fmla="*/ 4972039 w 6096000"/>
              <a:gd name="connsiteY71" fmla="*/ 6455367 h 6858000"/>
              <a:gd name="connsiteX72" fmla="*/ 4963037 w 6096000"/>
              <a:gd name="connsiteY72" fmla="*/ 6464668 h 6858000"/>
              <a:gd name="connsiteX73" fmla="*/ 4950964 w 6096000"/>
              <a:gd name="connsiteY73" fmla="*/ 6467995 h 6858000"/>
              <a:gd name="connsiteX74" fmla="*/ 4938551 w 6096000"/>
              <a:gd name="connsiteY74" fmla="*/ 6464699 h 6858000"/>
              <a:gd name="connsiteX75" fmla="*/ 4929518 w 6096000"/>
              <a:gd name="connsiteY75" fmla="*/ 6455769 h 6858000"/>
              <a:gd name="connsiteX76" fmla="*/ 4926366 w 6096000"/>
              <a:gd name="connsiteY76" fmla="*/ 6443089 h 6858000"/>
              <a:gd name="connsiteX77" fmla="*/ 4933432 w 6096000"/>
              <a:gd name="connsiteY77" fmla="*/ 6425124 h 6858000"/>
              <a:gd name="connsiteX78" fmla="*/ 4950841 w 6096000"/>
              <a:gd name="connsiteY78" fmla="*/ 6417903 h 6858000"/>
              <a:gd name="connsiteX79" fmla="*/ 5420971 w 6096000"/>
              <a:gd name="connsiteY79" fmla="*/ 6417841 h 6858000"/>
              <a:gd name="connsiteX80" fmla="*/ 5431520 w 6096000"/>
              <a:gd name="connsiteY80" fmla="*/ 6420179 h 6858000"/>
              <a:gd name="connsiteX81" fmla="*/ 5439585 w 6096000"/>
              <a:gd name="connsiteY81" fmla="*/ 6426329 h 6858000"/>
              <a:gd name="connsiteX82" fmla="*/ 5444231 w 6096000"/>
              <a:gd name="connsiteY82" fmla="*/ 6436517 h 6858000"/>
              <a:gd name="connsiteX83" fmla="*/ 5398053 w 6096000"/>
              <a:gd name="connsiteY83" fmla="*/ 6436517 h 6858000"/>
              <a:gd name="connsiteX84" fmla="*/ 5405294 w 6096000"/>
              <a:gd name="connsiteY84" fmla="*/ 6423702 h 6858000"/>
              <a:gd name="connsiteX85" fmla="*/ 5420971 w 6096000"/>
              <a:gd name="connsiteY85" fmla="*/ 6417841 h 6858000"/>
              <a:gd name="connsiteX86" fmla="*/ 5296801 w 6096000"/>
              <a:gd name="connsiteY86" fmla="*/ 6417841 h 6858000"/>
              <a:gd name="connsiteX87" fmla="*/ 5307349 w 6096000"/>
              <a:gd name="connsiteY87" fmla="*/ 6420179 h 6858000"/>
              <a:gd name="connsiteX88" fmla="*/ 5315414 w 6096000"/>
              <a:gd name="connsiteY88" fmla="*/ 6426329 h 6858000"/>
              <a:gd name="connsiteX89" fmla="*/ 5320060 w 6096000"/>
              <a:gd name="connsiteY89" fmla="*/ 6436517 h 6858000"/>
              <a:gd name="connsiteX90" fmla="*/ 5273882 w 6096000"/>
              <a:gd name="connsiteY90" fmla="*/ 6436517 h 6858000"/>
              <a:gd name="connsiteX91" fmla="*/ 5281123 w 6096000"/>
              <a:gd name="connsiteY91" fmla="*/ 6423702 h 6858000"/>
              <a:gd name="connsiteX92" fmla="*/ 5296801 w 6096000"/>
              <a:gd name="connsiteY92" fmla="*/ 6417841 h 6858000"/>
              <a:gd name="connsiteX93" fmla="*/ 4842953 w 6096000"/>
              <a:gd name="connsiteY93" fmla="*/ 6417841 h 6858000"/>
              <a:gd name="connsiteX94" fmla="*/ 4853502 w 6096000"/>
              <a:gd name="connsiteY94" fmla="*/ 6420179 h 6858000"/>
              <a:gd name="connsiteX95" fmla="*/ 4861567 w 6096000"/>
              <a:gd name="connsiteY95" fmla="*/ 6426329 h 6858000"/>
              <a:gd name="connsiteX96" fmla="*/ 4866213 w 6096000"/>
              <a:gd name="connsiteY96" fmla="*/ 6436517 h 6858000"/>
              <a:gd name="connsiteX97" fmla="*/ 4820035 w 6096000"/>
              <a:gd name="connsiteY97" fmla="*/ 6436517 h 6858000"/>
              <a:gd name="connsiteX98" fmla="*/ 4827276 w 6096000"/>
              <a:gd name="connsiteY98" fmla="*/ 6423702 h 6858000"/>
              <a:gd name="connsiteX99" fmla="*/ 4842953 w 6096000"/>
              <a:gd name="connsiteY99" fmla="*/ 6417841 h 6858000"/>
              <a:gd name="connsiteX100" fmla="*/ 4691619 w 6096000"/>
              <a:gd name="connsiteY100" fmla="*/ 6417841 h 6858000"/>
              <a:gd name="connsiteX101" fmla="*/ 4702168 w 6096000"/>
              <a:gd name="connsiteY101" fmla="*/ 6420179 h 6858000"/>
              <a:gd name="connsiteX102" fmla="*/ 4710233 w 6096000"/>
              <a:gd name="connsiteY102" fmla="*/ 6426329 h 6858000"/>
              <a:gd name="connsiteX103" fmla="*/ 4714879 w 6096000"/>
              <a:gd name="connsiteY103" fmla="*/ 6436517 h 6858000"/>
              <a:gd name="connsiteX104" fmla="*/ 4668701 w 6096000"/>
              <a:gd name="connsiteY104" fmla="*/ 6436517 h 6858000"/>
              <a:gd name="connsiteX105" fmla="*/ 4675942 w 6096000"/>
              <a:gd name="connsiteY105" fmla="*/ 6423702 h 6858000"/>
              <a:gd name="connsiteX106" fmla="*/ 4691619 w 6096000"/>
              <a:gd name="connsiteY106" fmla="*/ 6417841 h 6858000"/>
              <a:gd name="connsiteX107" fmla="*/ 4510343 w 6096000"/>
              <a:gd name="connsiteY107" fmla="*/ 6417841 h 6858000"/>
              <a:gd name="connsiteX108" fmla="*/ 4520891 w 6096000"/>
              <a:gd name="connsiteY108" fmla="*/ 6420179 h 6858000"/>
              <a:gd name="connsiteX109" fmla="*/ 4528956 w 6096000"/>
              <a:gd name="connsiteY109" fmla="*/ 6426329 h 6858000"/>
              <a:gd name="connsiteX110" fmla="*/ 4533602 w 6096000"/>
              <a:gd name="connsiteY110" fmla="*/ 6436517 h 6858000"/>
              <a:gd name="connsiteX111" fmla="*/ 4487424 w 6096000"/>
              <a:gd name="connsiteY111" fmla="*/ 6436517 h 6858000"/>
              <a:gd name="connsiteX112" fmla="*/ 4494665 w 6096000"/>
              <a:gd name="connsiteY112" fmla="*/ 6423702 h 6858000"/>
              <a:gd name="connsiteX113" fmla="*/ 4510343 w 6096000"/>
              <a:gd name="connsiteY113" fmla="*/ 6417841 h 6858000"/>
              <a:gd name="connsiteX114" fmla="*/ 4618631 w 6096000"/>
              <a:gd name="connsiteY114" fmla="*/ 6417441 h 6858000"/>
              <a:gd name="connsiteX115" fmla="*/ 4630703 w 6096000"/>
              <a:gd name="connsiteY115" fmla="*/ 6420768 h 6858000"/>
              <a:gd name="connsiteX116" fmla="*/ 4639706 w 6096000"/>
              <a:gd name="connsiteY116" fmla="*/ 6430079 h 6858000"/>
              <a:gd name="connsiteX117" fmla="*/ 4643053 w 6096000"/>
              <a:gd name="connsiteY117" fmla="*/ 6442656 h 6858000"/>
              <a:gd name="connsiteX118" fmla="*/ 4639726 w 6096000"/>
              <a:gd name="connsiteY118" fmla="*/ 6455181 h 6858000"/>
              <a:gd name="connsiteX119" fmla="*/ 4630786 w 6096000"/>
              <a:gd name="connsiteY119" fmla="*/ 6464380 h 6858000"/>
              <a:gd name="connsiteX120" fmla="*/ 4618517 w 6096000"/>
              <a:gd name="connsiteY120" fmla="*/ 6467655 h 6858000"/>
              <a:gd name="connsiteX121" fmla="*/ 4601099 w 6096000"/>
              <a:gd name="connsiteY121" fmla="*/ 6460414 h 6858000"/>
              <a:gd name="connsiteX122" fmla="*/ 4594033 w 6096000"/>
              <a:gd name="connsiteY122" fmla="*/ 6442429 h 6858000"/>
              <a:gd name="connsiteX123" fmla="*/ 4597185 w 6096000"/>
              <a:gd name="connsiteY123" fmla="*/ 6429739 h 6858000"/>
              <a:gd name="connsiteX124" fmla="*/ 4606218 w 6096000"/>
              <a:gd name="connsiteY124" fmla="*/ 6420768 h 6858000"/>
              <a:gd name="connsiteX125" fmla="*/ 4618631 w 6096000"/>
              <a:gd name="connsiteY125" fmla="*/ 6417441 h 6858000"/>
              <a:gd name="connsiteX126" fmla="*/ 5245700 w 6096000"/>
              <a:gd name="connsiteY126" fmla="*/ 6411806 h 6858000"/>
              <a:gd name="connsiteX127" fmla="*/ 5245700 w 6096000"/>
              <a:gd name="connsiteY127" fmla="*/ 6473742 h 6858000"/>
              <a:gd name="connsiteX128" fmla="*/ 5253673 w 6096000"/>
              <a:gd name="connsiteY128" fmla="*/ 6473742 h 6858000"/>
              <a:gd name="connsiteX129" fmla="*/ 5253673 w 6096000"/>
              <a:gd name="connsiteY129" fmla="*/ 6411806 h 6858000"/>
              <a:gd name="connsiteX130" fmla="*/ 5112423 w 6096000"/>
              <a:gd name="connsiteY130" fmla="*/ 6411806 h 6858000"/>
              <a:gd name="connsiteX131" fmla="*/ 5112423 w 6096000"/>
              <a:gd name="connsiteY131" fmla="*/ 6473742 h 6858000"/>
              <a:gd name="connsiteX132" fmla="*/ 5120396 w 6096000"/>
              <a:gd name="connsiteY132" fmla="*/ 6473742 h 6858000"/>
              <a:gd name="connsiteX133" fmla="*/ 5120396 w 6096000"/>
              <a:gd name="connsiteY133" fmla="*/ 6411806 h 6858000"/>
              <a:gd name="connsiteX134" fmla="*/ 5491808 w 6096000"/>
              <a:gd name="connsiteY134" fmla="*/ 6411805 h 6858000"/>
              <a:gd name="connsiteX135" fmla="*/ 5491808 w 6096000"/>
              <a:gd name="connsiteY135" fmla="*/ 6418809 h 6858000"/>
              <a:gd name="connsiteX136" fmla="*/ 5523545 w 6096000"/>
              <a:gd name="connsiteY136" fmla="*/ 6418809 h 6858000"/>
              <a:gd name="connsiteX137" fmla="*/ 5488512 w 6096000"/>
              <a:gd name="connsiteY137" fmla="*/ 6473742 h 6858000"/>
              <a:gd name="connsiteX138" fmla="*/ 5536163 w 6096000"/>
              <a:gd name="connsiteY138" fmla="*/ 6473742 h 6858000"/>
              <a:gd name="connsiteX139" fmla="*/ 5536163 w 6096000"/>
              <a:gd name="connsiteY139" fmla="*/ 6466687 h 6858000"/>
              <a:gd name="connsiteX140" fmla="*/ 5502232 w 6096000"/>
              <a:gd name="connsiteY140" fmla="*/ 6466687 h 6858000"/>
              <a:gd name="connsiteX141" fmla="*/ 5537296 w 6096000"/>
              <a:gd name="connsiteY141" fmla="*/ 6411805 h 6858000"/>
              <a:gd name="connsiteX142" fmla="*/ 5329772 w 6096000"/>
              <a:gd name="connsiteY142" fmla="*/ 6411805 h 6858000"/>
              <a:gd name="connsiteX143" fmla="*/ 5358294 w 6096000"/>
              <a:gd name="connsiteY143" fmla="*/ 6473742 h 6858000"/>
              <a:gd name="connsiteX144" fmla="*/ 5359777 w 6096000"/>
              <a:gd name="connsiteY144" fmla="*/ 6473742 h 6858000"/>
              <a:gd name="connsiteX145" fmla="*/ 5388124 w 6096000"/>
              <a:gd name="connsiteY145" fmla="*/ 6411805 h 6858000"/>
              <a:gd name="connsiteX146" fmla="*/ 5379585 w 6096000"/>
              <a:gd name="connsiteY146" fmla="*/ 6411805 h 6858000"/>
              <a:gd name="connsiteX147" fmla="*/ 5359046 w 6096000"/>
              <a:gd name="connsiteY147" fmla="*/ 6456953 h 6858000"/>
              <a:gd name="connsiteX148" fmla="*/ 5338260 w 6096000"/>
              <a:gd name="connsiteY148" fmla="*/ 6411805 h 6858000"/>
              <a:gd name="connsiteX149" fmla="*/ 5420868 w 6096000"/>
              <a:gd name="connsiteY149" fmla="*/ 6410229 h 6858000"/>
              <a:gd name="connsiteX150" fmla="*/ 5396312 w 6096000"/>
              <a:gd name="connsiteY150" fmla="*/ 6421961 h 6858000"/>
              <a:gd name="connsiteX151" fmla="*/ 5389071 w 6096000"/>
              <a:gd name="connsiteY151" fmla="*/ 6442965 h 6858000"/>
              <a:gd name="connsiteX152" fmla="*/ 5397620 w 6096000"/>
              <a:gd name="connsiteY152" fmla="*/ 6465420 h 6858000"/>
              <a:gd name="connsiteX153" fmla="*/ 5421323 w 6096000"/>
              <a:gd name="connsiteY153" fmla="*/ 6475349 h 6858000"/>
              <a:gd name="connsiteX154" fmla="*/ 5433570 w 6096000"/>
              <a:gd name="connsiteY154" fmla="*/ 6473269 h 6858000"/>
              <a:gd name="connsiteX155" fmla="*/ 5443314 w 6096000"/>
              <a:gd name="connsiteY155" fmla="*/ 6467202 h 6858000"/>
              <a:gd name="connsiteX156" fmla="*/ 5450947 w 6096000"/>
              <a:gd name="connsiteY156" fmla="*/ 6456726 h 6858000"/>
              <a:gd name="connsiteX157" fmla="*/ 5444231 w 6096000"/>
              <a:gd name="connsiteY157" fmla="*/ 6453193 h 6858000"/>
              <a:gd name="connsiteX158" fmla="*/ 5437453 w 6096000"/>
              <a:gd name="connsiteY158" fmla="*/ 6462000 h 6858000"/>
              <a:gd name="connsiteX159" fmla="*/ 5429841 w 6096000"/>
              <a:gd name="connsiteY159" fmla="*/ 6466367 h 6858000"/>
              <a:gd name="connsiteX160" fmla="*/ 5420632 w 6096000"/>
              <a:gd name="connsiteY160" fmla="*/ 6468015 h 6858000"/>
              <a:gd name="connsiteX161" fmla="*/ 5404161 w 6096000"/>
              <a:gd name="connsiteY161" fmla="*/ 6461114 h 6858000"/>
              <a:gd name="connsiteX162" fmla="*/ 5397270 w 6096000"/>
              <a:gd name="connsiteY162" fmla="*/ 6443418 h 6858000"/>
              <a:gd name="connsiteX163" fmla="*/ 5453007 w 6096000"/>
              <a:gd name="connsiteY163" fmla="*/ 6443418 h 6858000"/>
              <a:gd name="connsiteX164" fmla="*/ 5446167 w 6096000"/>
              <a:gd name="connsiteY164" fmla="*/ 6422239 h 6858000"/>
              <a:gd name="connsiteX165" fmla="*/ 5420868 w 6096000"/>
              <a:gd name="connsiteY165" fmla="*/ 6410229 h 6858000"/>
              <a:gd name="connsiteX166" fmla="*/ 5296697 w 6096000"/>
              <a:gd name="connsiteY166" fmla="*/ 6410229 h 6858000"/>
              <a:gd name="connsiteX167" fmla="*/ 5272141 w 6096000"/>
              <a:gd name="connsiteY167" fmla="*/ 6421961 h 6858000"/>
              <a:gd name="connsiteX168" fmla="*/ 5264900 w 6096000"/>
              <a:gd name="connsiteY168" fmla="*/ 6442965 h 6858000"/>
              <a:gd name="connsiteX169" fmla="*/ 5273449 w 6096000"/>
              <a:gd name="connsiteY169" fmla="*/ 6465420 h 6858000"/>
              <a:gd name="connsiteX170" fmla="*/ 5297152 w 6096000"/>
              <a:gd name="connsiteY170" fmla="*/ 6475349 h 6858000"/>
              <a:gd name="connsiteX171" fmla="*/ 5309399 w 6096000"/>
              <a:gd name="connsiteY171" fmla="*/ 6473269 h 6858000"/>
              <a:gd name="connsiteX172" fmla="*/ 5319143 w 6096000"/>
              <a:gd name="connsiteY172" fmla="*/ 6467202 h 6858000"/>
              <a:gd name="connsiteX173" fmla="*/ 5326776 w 6096000"/>
              <a:gd name="connsiteY173" fmla="*/ 6456726 h 6858000"/>
              <a:gd name="connsiteX174" fmla="*/ 5320060 w 6096000"/>
              <a:gd name="connsiteY174" fmla="*/ 6453193 h 6858000"/>
              <a:gd name="connsiteX175" fmla="*/ 5313282 w 6096000"/>
              <a:gd name="connsiteY175" fmla="*/ 6462000 h 6858000"/>
              <a:gd name="connsiteX176" fmla="*/ 5305670 w 6096000"/>
              <a:gd name="connsiteY176" fmla="*/ 6466367 h 6858000"/>
              <a:gd name="connsiteX177" fmla="*/ 5296461 w 6096000"/>
              <a:gd name="connsiteY177" fmla="*/ 6468015 h 6858000"/>
              <a:gd name="connsiteX178" fmla="*/ 5279990 w 6096000"/>
              <a:gd name="connsiteY178" fmla="*/ 6461114 h 6858000"/>
              <a:gd name="connsiteX179" fmla="*/ 5273099 w 6096000"/>
              <a:gd name="connsiteY179" fmla="*/ 6443418 h 6858000"/>
              <a:gd name="connsiteX180" fmla="*/ 5328836 w 6096000"/>
              <a:gd name="connsiteY180" fmla="*/ 6443418 h 6858000"/>
              <a:gd name="connsiteX181" fmla="*/ 5321996 w 6096000"/>
              <a:gd name="connsiteY181" fmla="*/ 6422239 h 6858000"/>
              <a:gd name="connsiteX182" fmla="*/ 5296697 w 6096000"/>
              <a:gd name="connsiteY182" fmla="*/ 6410229 h 6858000"/>
              <a:gd name="connsiteX183" fmla="*/ 4842850 w 6096000"/>
              <a:gd name="connsiteY183" fmla="*/ 6410229 h 6858000"/>
              <a:gd name="connsiteX184" fmla="*/ 4818294 w 6096000"/>
              <a:gd name="connsiteY184" fmla="*/ 6421961 h 6858000"/>
              <a:gd name="connsiteX185" fmla="*/ 4811053 w 6096000"/>
              <a:gd name="connsiteY185" fmla="*/ 6442965 h 6858000"/>
              <a:gd name="connsiteX186" fmla="*/ 4819602 w 6096000"/>
              <a:gd name="connsiteY186" fmla="*/ 6465420 h 6858000"/>
              <a:gd name="connsiteX187" fmla="*/ 4843305 w 6096000"/>
              <a:gd name="connsiteY187" fmla="*/ 6475349 h 6858000"/>
              <a:gd name="connsiteX188" fmla="*/ 4855552 w 6096000"/>
              <a:gd name="connsiteY188" fmla="*/ 6473269 h 6858000"/>
              <a:gd name="connsiteX189" fmla="*/ 4865296 w 6096000"/>
              <a:gd name="connsiteY189" fmla="*/ 6467202 h 6858000"/>
              <a:gd name="connsiteX190" fmla="*/ 4872929 w 6096000"/>
              <a:gd name="connsiteY190" fmla="*/ 6456726 h 6858000"/>
              <a:gd name="connsiteX191" fmla="*/ 4866213 w 6096000"/>
              <a:gd name="connsiteY191" fmla="*/ 6453193 h 6858000"/>
              <a:gd name="connsiteX192" fmla="*/ 4859435 w 6096000"/>
              <a:gd name="connsiteY192" fmla="*/ 6462000 h 6858000"/>
              <a:gd name="connsiteX193" fmla="*/ 4851823 w 6096000"/>
              <a:gd name="connsiteY193" fmla="*/ 6466367 h 6858000"/>
              <a:gd name="connsiteX194" fmla="*/ 4842614 w 6096000"/>
              <a:gd name="connsiteY194" fmla="*/ 6468015 h 6858000"/>
              <a:gd name="connsiteX195" fmla="*/ 4826143 w 6096000"/>
              <a:gd name="connsiteY195" fmla="*/ 6461114 h 6858000"/>
              <a:gd name="connsiteX196" fmla="*/ 4819252 w 6096000"/>
              <a:gd name="connsiteY196" fmla="*/ 6443418 h 6858000"/>
              <a:gd name="connsiteX197" fmla="*/ 4874989 w 6096000"/>
              <a:gd name="connsiteY197" fmla="*/ 6443418 h 6858000"/>
              <a:gd name="connsiteX198" fmla="*/ 4868149 w 6096000"/>
              <a:gd name="connsiteY198" fmla="*/ 6422239 h 6858000"/>
              <a:gd name="connsiteX199" fmla="*/ 4842850 w 6096000"/>
              <a:gd name="connsiteY199" fmla="*/ 6410229 h 6858000"/>
              <a:gd name="connsiteX200" fmla="*/ 4691516 w 6096000"/>
              <a:gd name="connsiteY200" fmla="*/ 6410229 h 6858000"/>
              <a:gd name="connsiteX201" fmla="*/ 4666960 w 6096000"/>
              <a:gd name="connsiteY201" fmla="*/ 6421961 h 6858000"/>
              <a:gd name="connsiteX202" fmla="*/ 4659719 w 6096000"/>
              <a:gd name="connsiteY202" fmla="*/ 6442965 h 6858000"/>
              <a:gd name="connsiteX203" fmla="*/ 4668268 w 6096000"/>
              <a:gd name="connsiteY203" fmla="*/ 6465420 h 6858000"/>
              <a:gd name="connsiteX204" fmla="*/ 4691971 w 6096000"/>
              <a:gd name="connsiteY204" fmla="*/ 6475349 h 6858000"/>
              <a:gd name="connsiteX205" fmla="*/ 4704218 w 6096000"/>
              <a:gd name="connsiteY205" fmla="*/ 6473269 h 6858000"/>
              <a:gd name="connsiteX206" fmla="*/ 4713962 w 6096000"/>
              <a:gd name="connsiteY206" fmla="*/ 6467202 h 6858000"/>
              <a:gd name="connsiteX207" fmla="*/ 4721595 w 6096000"/>
              <a:gd name="connsiteY207" fmla="*/ 6456726 h 6858000"/>
              <a:gd name="connsiteX208" fmla="*/ 4714879 w 6096000"/>
              <a:gd name="connsiteY208" fmla="*/ 6453193 h 6858000"/>
              <a:gd name="connsiteX209" fmla="*/ 4708101 w 6096000"/>
              <a:gd name="connsiteY209" fmla="*/ 6462000 h 6858000"/>
              <a:gd name="connsiteX210" fmla="*/ 4700489 w 6096000"/>
              <a:gd name="connsiteY210" fmla="*/ 6466367 h 6858000"/>
              <a:gd name="connsiteX211" fmla="*/ 4691280 w 6096000"/>
              <a:gd name="connsiteY211" fmla="*/ 6468015 h 6858000"/>
              <a:gd name="connsiteX212" fmla="*/ 4674809 w 6096000"/>
              <a:gd name="connsiteY212" fmla="*/ 6461114 h 6858000"/>
              <a:gd name="connsiteX213" fmla="*/ 4667918 w 6096000"/>
              <a:gd name="connsiteY213" fmla="*/ 6443418 h 6858000"/>
              <a:gd name="connsiteX214" fmla="*/ 4723655 w 6096000"/>
              <a:gd name="connsiteY214" fmla="*/ 6443418 h 6858000"/>
              <a:gd name="connsiteX215" fmla="*/ 4716815 w 6096000"/>
              <a:gd name="connsiteY215" fmla="*/ 6422239 h 6858000"/>
              <a:gd name="connsiteX216" fmla="*/ 4691516 w 6096000"/>
              <a:gd name="connsiteY216" fmla="*/ 6410229 h 6858000"/>
              <a:gd name="connsiteX217" fmla="*/ 4510239 w 6096000"/>
              <a:gd name="connsiteY217" fmla="*/ 6410229 h 6858000"/>
              <a:gd name="connsiteX218" fmla="*/ 4485683 w 6096000"/>
              <a:gd name="connsiteY218" fmla="*/ 6421961 h 6858000"/>
              <a:gd name="connsiteX219" fmla="*/ 4478442 w 6096000"/>
              <a:gd name="connsiteY219" fmla="*/ 6442965 h 6858000"/>
              <a:gd name="connsiteX220" fmla="*/ 4486991 w 6096000"/>
              <a:gd name="connsiteY220" fmla="*/ 6465420 h 6858000"/>
              <a:gd name="connsiteX221" fmla="*/ 4510694 w 6096000"/>
              <a:gd name="connsiteY221" fmla="*/ 6475349 h 6858000"/>
              <a:gd name="connsiteX222" fmla="*/ 4522941 w 6096000"/>
              <a:gd name="connsiteY222" fmla="*/ 6473269 h 6858000"/>
              <a:gd name="connsiteX223" fmla="*/ 4532685 w 6096000"/>
              <a:gd name="connsiteY223" fmla="*/ 6467202 h 6858000"/>
              <a:gd name="connsiteX224" fmla="*/ 4540318 w 6096000"/>
              <a:gd name="connsiteY224" fmla="*/ 6456726 h 6858000"/>
              <a:gd name="connsiteX225" fmla="*/ 4533602 w 6096000"/>
              <a:gd name="connsiteY225" fmla="*/ 6453193 h 6858000"/>
              <a:gd name="connsiteX226" fmla="*/ 4526814 w 6096000"/>
              <a:gd name="connsiteY226" fmla="*/ 6462000 h 6858000"/>
              <a:gd name="connsiteX227" fmla="*/ 4519202 w 6096000"/>
              <a:gd name="connsiteY227" fmla="*/ 6466367 h 6858000"/>
              <a:gd name="connsiteX228" fmla="*/ 4509992 w 6096000"/>
              <a:gd name="connsiteY228" fmla="*/ 6468015 h 6858000"/>
              <a:gd name="connsiteX229" fmla="*/ 4493522 w 6096000"/>
              <a:gd name="connsiteY229" fmla="*/ 6461114 h 6858000"/>
              <a:gd name="connsiteX230" fmla="*/ 4486631 w 6096000"/>
              <a:gd name="connsiteY230" fmla="*/ 6443418 h 6858000"/>
              <a:gd name="connsiteX231" fmla="*/ 4542378 w 6096000"/>
              <a:gd name="connsiteY231" fmla="*/ 6443418 h 6858000"/>
              <a:gd name="connsiteX232" fmla="*/ 4535538 w 6096000"/>
              <a:gd name="connsiteY232" fmla="*/ 6422239 h 6858000"/>
              <a:gd name="connsiteX233" fmla="*/ 4510239 w 6096000"/>
              <a:gd name="connsiteY233" fmla="*/ 6410229 h 6858000"/>
              <a:gd name="connsiteX234" fmla="*/ 5637786 w 6096000"/>
              <a:gd name="connsiteY234" fmla="*/ 6410219 h 6858000"/>
              <a:gd name="connsiteX235" fmla="*/ 5629360 w 6096000"/>
              <a:gd name="connsiteY235" fmla="*/ 6412866 h 6858000"/>
              <a:gd name="connsiteX236" fmla="*/ 5621676 w 6096000"/>
              <a:gd name="connsiteY236" fmla="*/ 6420859 h 6858000"/>
              <a:gd name="connsiteX237" fmla="*/ 5621676 w 6096000"/>
              <a:gd name="connsiteY237" fmla="*/ 6411805 h 6858000"/>
              <a:gd name="connsiteX238" fmla="*/ 5613538 w 6096000"/>
              <a:gd name="connsiteY238" fmla="*/ 6411805 h 6858000"/>
              <a:gd name="connsiteX239" fmla="*/ 5613528 w 6096000"/>
              <a:gd name="connsiteY239" fmla="*/ 6411805 h 6858000"/>
              <a:gd name="connsiteX240" fmla="*/ 5613528 w 6096000"/>
              <a:gd name="connsiteY240" fmla="*/ 6473753 h 6858000"/>
              <a:gd name="connsiteX241" fmla="*/ 5621665 w 6096000"/>
              <a:gd name="connsiteY241" fmla="*/ 6473753 h 6858000"/>
              <a:gd name="connsiteX242" fmla="*/ 5621665 w 6096000"/>
              <a:gd name="connsiteY242" fmla="*/ 6452802 h 6858000"/>
              <a:gd name="connsiteX243" fmla="*/ 5623149 w 6096000"/>
              <a:gd name="connsiteY243" fmla="*/ 6431398 h 6858000"/>
              <a:gd name="connsiteX244" fmla="*/ 5628783 w 6096000"/>
              <a:gd name="connsiteY244" fmla="*/ 6421230 h 6858000"/>
              <a:gd name="connsiteX245" fmla="*/ 5636467 w 6096000"/>
              <a:gd name="connsiteY245" fmla="*/ 6417955 h 6858000"/>
              <a:gd name="connsiteX246" fmla="*/ 5640680 w 6096000"/>
              <a:gd name="connsiteY246" fmla="*/ 6419036 h 6858000"/>
              <a:gd name="connsiteX247" fmla="*/ 5644841 w 6096000"/>
              <a:gd name="connsiteY247" fmla="*/ 6412320 h 6858000"/>
              <a:gd name="connsiteX248" fmla="*/ 5637786 w 6096000"/>
              <a:gd name="connsiteY248" fmla="*/ 6410219 h 6858000"/>
              <a:gd name="connsiteX249" fmla="*/ 5571174 w 6096000"/>
              <a:gd name="connsiteY249" fmla="*/ 6410219 h 6858000"/>
              <a:gd name="connsiteX250" fmla="*/ 5547368 w 6096000"/>
              <a:gd name="connsiteY250" fmla="*/ 6420633 h 6858000"/>
              <a:gd name="connsiteX251" fmla="*/ 5538819 w 6096000"/>
              <a:gd name="connsiteY251" fmla="*/ 6442955 h 6858000"/>
              <a:gd name="connsiteX252" fmla="*/ 5547863 w 6096000"/>
              <a:gd name="connsiteY252" fmla="*/ 6465636 h 6858000"/>
              <a:gd name="connsiteX253" fmla="*/ 5571163 w 6096000"/>
              <a:gd name="connsiteY253" fmla="*/ 6475339 h 6858000"/>
              <a:gd name="connsiteX254" fmla="*/ 5594401 w 6096000"/>
              <a:gd name="connsiteY254" fmla="*/ 6465636 h 6858000"/>
              <a:gd name="connsiteX255" fmla="*/ 5603445 w 6096000"/>
              <a:gd name="connsiteY255" fmla="*/ 6442955 h 6858000"/>
              <a:gd name="connsiteX256" fmla="*/ 5594896 w 6096000"/>
              <a:gd name="connsiteY256" fmla="*/ 6420581 h 6858000"/>
              <a:gd name="connsiteX257" fmla="*/ 5571174 w 6096000"/>
              <a:gd name="connsiteY257" fmla="*/ 6410219 h 6858000"/>
              <a:gd name="connsiteX258" fmla="*/ 4750805 w 6096000"/>
              <a:gd name="connsiteY258" fmla="*/ 6410219 h 6858000"/>
              <a:gd name="connsiteX259" fmla="*/ 4738630 w 6096000"/>
              <a:gd name="connsiteY259" fmla="*/ 6414885 h 6858000"/>
              <a:gd name="connsiteX260" fmla="*/ 4733809 w 6096000"/>
              <a:gd name="connsiteY260" fmla="*/ 6426608 h 6858000"/>
              <a:gd name="connsiteX261" fmla="*/ 4736827 w 6096000"/>
              <a:gd name="connsiteY261" fmla="*/ 6436229 h 6858000"/>
              <a:gd name="connsiteX262" fmla="*/ 4748240 w 6096000"/>
              <a:gd name="connsiteY262" fmla="*/ 6444768 h 6858000"/>
              <a:gd name="connsiteX263" fmla="*/ 4758283 w 6096000"/>
              <a:gd name="connsiteY263" fmla="*/ 6451370 h 6858000"/>
              <a:gd name="connsiteX264" fmla="*/ 4760508 w 6096000"/>
              <a:gd name="connsiteY264" fmla="*/ 6457458 h 6858000"/>
              <a:gd name="connsiteX265" fmla="*/ 4757140 w 6096000"/>
              <a:gd name="connsiteY265" fmla="*/ 6464689 h 6858000"/>
              <a:gd name="connsiteX266" fmla="*/ 4748982 w 6096000"/>
              <a:gd name="connsiteY266" fmla="*/ 6467758 h 6858000"/>
              <a:gd name="connsiteX267" fmla="*/ 4736024 w 6096000"/>
              <a:gd name="connsiteY267" fmla="*/ 6460867 h 6858000"/>
              <a:gd name="connsiteX268" fmla="*/ 4731018 w 6096000"/>
              <a:gd name="connsiteY268" fmla="*/ 6466563 h 6858000"/>
              <a:gd name="connsiteX269" fmla="*/ 4739083 w 6096000"/>
              <a:gd name="connsiteY269" fmla="*/ 6473001 h 6858000"/>
              <a:gd name="connsiteX270" fmla="*/ 4749322 w 6096000"/>
              <a:gd name="connsiteY270" fmla="*/ 6475339 h 6858000"/>
              <a:gd name="connsiteX271" fmla="*/ 4762723 w 6096000"/>
              <a:gd name="connsiteY271" fmla="*/ 6470045 h 6858000"/>
              <a:gd name="connsiteX272" fmla="*/ 4768079 w 6096000"/>
              <a:gd name="connsiteY272" fmla="*/ 6457128 h 6858000"/>
              <a:gd name="connsiteX273" fmla="*/ 4764937 w 6096000"/>
              <a:gd name="connsiteY273" fmla="*/ 6447394 h 6858000"/>
              <a:gd name="connsiteX274" fmla="*/ 4752845 w 6096000"/>
              <a:gd name="connsiteY274" fmla="*/ 6438515 h 6858000"/>
              <a:gd name="connsiteX275" fmla="*/ 4743265 w 6096000"/>
              <a:gd name="connsiteY275" fmla="*/ 6431964 h 6858000"/>
              <a:gd name="connsiteX276" fmla="*/ 4740979 w 6096000"/>
              <a:gd name="connsiteY276" fmla="*/ 6426216 h 6858000"/>
              <a:gd name="connsiteX277" fmla="*/ 4743749 w 6096000"/>
              <a:gd name="connsiteY277" fmla="*/ 6420241 h 6858000"/>
              <a:gd name="connsiteX278" fmla="*/ 4750403 w 6096000"/>
              <a:gd name="connsiteY278" fmla="*/ 6417677 h 6858000"/>
              <a:gd name="connsiteX279" fmla="*/ 4762898 w 6096000"/>
              <a:gd name="connsiteY279" fmla="*/ 6423877 h 6858000"/>
              <a:gd name="connsiteX280" fmla="*/ 4768017 w 6096000"/>
              <a:gd name="connsiteY280" fmla="*/ 6418583 h 6858000"/>
              <a:gd name="connsiteX281" fmla="*/ 4750805 w 6096000"/>
              <a:gd name="connsiteY281" fmla="*/ 6410219 h 6858000"/>
              <a:gd name="connsiteX282" fmla="*/ 5164399 w 6096000"/>
              <a:gd name="connsiteY282" fmla="*/ 6410209 h 6858000"/>
              <a:gd name="connsiteX283" fmla="*/ 5141799 w 6096000"/>
              <a:gd name="connsiteY283" fmla="*/ 6419716 h 6858000"/>
              <a:gd name="connsiteX284" fmla="*/ 5132405 w 6096000"/>
              <a:gd name="connsiteY284" fmla="*/ 6442605 h 6858000"/>
              <a:gd name="connsiteX285" fmla="*/ 5141717 w 6096000"/>
              <a:gd name="connsiteY285" fmla="*/ 6465801 h 6858000"/>
              <a:gd name="connsiteX286" fmla="*/ 5164171 w 6096000"/>
              <a:gd name="connsiteY286" fmla="*/ 6475340 h 6858000"/>
              <a:gd name="connsiteX287" fmla="*/ 5177810 w 6096000"/>
              <a:gd name="connsiteY287" fmla="*/ 6472270 h 6858000"/>
              <a:gd name="connsiteX288" fmla="*/ 5189058 w 6096000"/>
              <a:gd name="connsiteY288" fmla="*/ 6463103 h 6858000"/>
              <a:gd name="connsiteX289" fmla="*/ 5189058 w 6096000"/>
              <a:gd name="connsiteY289" fmla="*/ 6473743 h 6858000"/>
              <a:gd name="connsiteX290" fmla="*/ 5196918 w 6096000"/>
              <a:gd name="connsiteY290" fmla="*/ 6473743 h 6858000"/>
              <a:gd name="connsiteX291" fmla="*/ 5196918 w 6096000"/>
              <a:gd name="connsiteY291" fmla="*/ 6411806 h 6858000"/>
              <a:gd name="connsiteX292" fmla="*/ 5189048 w 6096000"/>
              <a:gd name="connsiteY292" fmla="*/ 6411806 h 6858000"/>
              <a:gd name="connsiteX293" fmla="*/ 5189048 w 6096000"/>
              <a:gd name="connsiteY293" fmla="*/ 6423188 h 6858000"/>
              <a:gd name="connsiteX294" fmla="*/ 5178202 w 6096000"/>
              <a:gd name="connsiteY294" fmla="*/ 6413454 h 6858000"/>
              <a:gd name="connsiteX295" fmla="*/ 5164399 w 6096000"/>
              <a:gd name="connsiteY295" fmla="*/ 6410209 h 6858000"/>
              <a:gd name="connsiteX296" fmla="*/ 5021737 w 6096000"/>
              <a:gd name="connsiteY296" fmla="*/ 6410209 h 6858000"/>
              <a:gd name="connsiteX297" fmla="*/ 4999138 w 6096000"/>
              <a:gd name="connsiteY297" fmla="*/ 6419716 h 6858000"/>
              <a:gd name="connsiteX298" fmla="*/ 4989744 w 6096000"/>
              <a:gd name="connsiteY298" fmla="*/ 6442605 h 6858000"/>
              <a:gd name="connsiteX299" fmla="*/ 4999056 w 6096000"/>
              <a:gd name="connsiteY299" fmla="*/ 6465801 h 6858000"/>
              <a:gd name="connsiteX300" fmla="*/ 5021510 w 6096000"/>
              <a:gd name="connsiteY300" fmla="*/ 6475340 h 6858000"/>
              <a:gd name="connsiteX301" fmla="*/ 5035149 w 6096000"/>
              <a:gd name="connsiteY301" fmla="*/ 6472270 h 6858000"/>
              <a:gd name="connsiteX302" fmla="*/ 5046397 w 6096000"/>
              <a:gd name="connsiteY302" fmla="*/ 6463103 h 6858000"/>
              <a:gd name="connsiteX303" fmla="*/ 5046397 w 6096000"/>
              <a:gd name="connsiteY303" fmla="*/ 6473743 h 6858000"/>
              <a:gd name="connsiteX304" fmla="*/ 5054257 w 6096000"/>
              <a:gd name="connsiteY304" fmla="*/ 6473743 h 6858000"/>
              <a:gd name="connsiteX305" fmla="*/ 5054257 w 6096000"/>
              <a:gd name="connsiteY305" fmla="*/ 6411806 h 6858000"/>
              <a:gd name="connsiteX306" fmla="*/ 5046387 w 6096000"/>
              <a:gd name="connsiteY306" fmla="*/ 6411806 h 6858000"/>
              <a:gd name="connsiteX307" fmla="*/ 5046387 w 6096000"/>
              <a:gd name="connsiteY307" fmla="*/ 6423188 h 6858000"/>
              <a:gd name="connsiteX308" fmla="*/ 5035541 w 6096000"/>
              <a:gd name="connsiteY308" fmla="*/ 6413454 h 6858000"/>
              <a:gd name="connsiteX309" fmla="*/ 5021737 w 6096000"/>
              <a:gd name="connsiteY309" fmla="*/ 6410209 h 6858000"/>
              <a:gd name="connsiteX310" fmla="*/ 4951510 w 6096000"/>
              <a:gd name="connsiteY310" fmla="*/ 6410209 h 6858000"/>
              <a:gd name="connsiteX311" fmla="*/ 4937799 w 6096000"/>
              <a:gd name="connsiteY311" fmla="*/ 6413454 h 6858000"/>
              <a:gd name="connsiteX312" fmla="*/ 4926933 w 6096000"/>
              <a:gd name="connsiteY312" fmla="*/ 6423188 h 6858000"/>
              <a:gd name="connsiteX313" fmla="*/ 4926933 w 6096000"/>
              <a:gd name="connsiteY313" fmla="*/ 6411806 h 6858000"/>
              <a:gd name="connsiteX314" fmla="*/ 4918960 w 6096000"/>
              <a:gd name="connsiteY314" fmla="*/ 6411806 h 6858000"/>
              <a:gd name="connsiteX315" fmla="*/ 4918960 w 6096000"/>
              <a:gd name="connsiteY315" fmla="*/ 6496404 h 6858000"/>
              <a:gd name="connsiteX316" fmla="*/ 4926933 w 6096000"/>
              <a:gd name="connsiteY316" fmla="*/ 6496404 h 6858000"/>
              <a:gd name="connsiteX317" fmla="*/ 4926933 w 6096000"/>
              <a:gd name="connsiteY317" fmla="*/ 6463103 h 6858000"/>
              <a:gd name="connsiteX318" fmla="*/ 4938139 w 6096000"/>
              <a:gd name="connsiteY318" fmla="*/ 6472270 h 6858000"/>
              <a:gd name="connsiteX319" fmla="*/ 4951737 w 6096000"/>
              <a:gd name="connsiteY319" fmla="*/ 6475340 h 6858000"/>
              <a:gd name="connsiteX320" fmla="*/ 4974171 w 6096000"/>
              <a:gd name="connsiteY320" fmla="*/ 6465801 h 6858000"/>
              <a:gd name="connsiteX321" fmla="*/ 4983473 w 6096000"/>
              <a:gd name="connsiteY321" fmla="*/ 6442605 h 6858000"/>
              <a:gd name="connsiteX322" fmla="*/ 4974089 w 6096000"/>
              <a:gd name="connsiteY322" fmla="*/ 6419716 h 6858000"/>
              <a:gd name="connsiteX323" fmla="*/ 4951510 w 6096000"/>
              <a:gd name="connsiteY323" fmla="*/ 6410209 h 6858000"/>
              <a:gd name="connsiteX324" fmla="*/ 5677649 w 6096000"/>
              <a:gd name="connsiteY324" fmla="*/ 6410198 h 6858000"/>
              <a:gd name="connsiteX325" fmla="*/ 5661724 w 6096000"/>
              <a:gd name="connsiteY325" fmla="*/ 6414524 h 6858000"/>
              <a:gd name="connsiteX326" fmla="*/ 5649899 w 6096000"/>
              <a:gd name="connsiteY326" fmla="*/ 6426277 h 6858000"/>
              <a:gd name="connsiteX327" fmla="*/ 5645624 w 6096000"/>
              <a:gd name="connsiteY327" fmla="*/ 6442305 h 6858000"/>
              <a:gd name="connsiteX328" fmla="*/ 5649724 w 6096000"/>
              <a:gd name="connsiteY328" fmla="*/ 6458075 h 6858000"/>
              <a:gd name="connsiteX329" fmla="*/ 5661353 w 6096000"/>
              <a:gd name="connsiteY329" fmla="*/ 6469488 h 6858000"/>
              <a:gd name="connsiteX330" fmla="*/ 5677421 w 6096000"/>
              <a:gd name="connsiteY330" fmla="*/ 6473732 h 6858000"/>
              <a:gd name="connsiteX331" fmla="*/ 5691215 w 6096000"/>
              <a:gd name="connsiteY331" fmla="*/ 6470683 h 6858000"/>
              <a:gd name="connsiteX332" fmla="*/ 5702215 w 6096000"/>
              <a:gd name="connsiteY332" fmla="*/ 6461948 h 6858000"/>
              <a:gd name="connsiteX333" fmla="*/ 5702215 w 6096000"/>
              <a:gd name="connsiteY333" fmla="*/ 6465131 h 6858000"/>
              <a:gd name="connsiteX334" fmla="*/ 5699826 w 6096000"/>
              <a:gd name="connsiteY334" fmla="*/ 6479974 h 6858000"/>
              <a:gd name="connsiteX335" fmla="*/ 5691822 w 6096000"/>
              <a:gd name="connsiteY335" fmla="*/ 6487607 h 6858000"/>
              <a:gd name="connsiteX336" fmla="*/ 5678061 w 6096000"/>
              <a:gd name="connsiteY336" fmla="*/ 6490645 h 6858000"/>
              <a:gd name="connsiteX337" fmla="*/ 5664206 w 6096000"/>
              <a:gd name="connsiteY337" fmla="*/ 6487689 h 6858000"/>
              <a:gd name="connsiteX338" fmla="*/ 5655090 w 6096000"/>
              <a:gd name="connsiteY338" fmla="*/ 6478584 h 6858000"/>
              <a:gd name="connsiteX339" fmla="*/ 5646438 w 6096000"/>
              <a:gd name="connsiteY339" fmla="*/ 6478584 h 6858000"/>
              <a:gd name="connsiteX340" fmla="*/ 5653782 w 6096000"/>
              <a:gd name="connsiteY340" fmla="*/ 6489687 h 6858000"/>
              <a:gd name="connsiteX341" fmla="*/ 5664113 w 6096000"/>
              <a:gd name="connsiteY341" fmla="*/ 6495744 h 6858000"/>
              <a:gd name="connsiteX342" fmla="*/ 5678432 w 6096000"/>
              <a:gd name="connsiteY342" fmla="*/ 6498000 h 6858000"/>
              <a:gd name="connsiteX343" fmla="*/ 5697045 w 6096000"/>
              <a:gd name="connsiteY343" fmla="*/ 6493385 h 6858000"/>
              <a:gd name="connsiteX344" fmla="*/ 5707922 w 6096000"/>
              <a:gd name="connsiteY344" fmla="*/ 6480232 h 6858000"/>
              <a:gd name="connsiteX345" fmla="*/ 5710198 w 6096000"/>
              <a:gd name="connsiteY345" fmla="*/ 6461166 h 6858000"/>
              <a:gd name="connsiteX346" fmla="*/ 5710198 w 6096000"/>
              <a:gd name="connsiteY346" fmla="*/ 6411805 h 6858000"/>
              <a:gd name="connsiteX347" fmla="*/ 5702226 w 6096000"/>
              <a:gd name="connsiteY347" fmla="*/ 6411805 h 6858000"/>
              <a:gd name="connsiteX348" fmla="*/ 5702215 w 6096000"/>
              <a:gd name="connsiteY348" fmla="*/ 6411805 h 6858000"/>
              <a:gd name="connsiteX349" fmla="*/ 5702215 w 6096000"/>
              <a:gd name="connsiteY349" fmla="*/ 6422548 h 6858000"/>
              <a:gd name="connsiteX350" fmla="*/ 5690617 w 6096000"/>
              <a:gd name="connsiteY350" fmla="*/ 6413072 h 6858000"/>
              <a:gd name="connsiteX351" fmla="*/ 5677649 w 6096000"/>
              <a:gd name="connsiteY351" fmla="*/ 6410198 h 6858000"/>
              <a:gd name="connsiteX352" fmla="*/ 5215972 w 6096000"/>
              <a:gd name="connsiteY352" fmla="*/ 6388815 h 6858000"/>
              <a:gd name="connsiteX353" fmla="*/ 5215972 w 6096000"/>
              <a:gd name="connsiteY353" fmla="*/ 6411817 h 6858000"/>
              <a:gd name="connsiteX354" fmla="*/ 5205095 w 6096000"/>
              <a:gd name="connsiteY354" fmla="*/ 6411817 h 6858000"/>
              <a:gd name="connsiteX355" fmla="*/ 5205095 w 6096000"/>
              <a:gd name="connsiteY355" fmla="*/ 6418708 h 6858000"/>
              <a:gd name="connsiteX356" fmla="*/ 5215972 w 6096000"/>
              <a:gd name="connsiteY356" fmla="*/ 6418708 h 6858000"/>
              <a:gd name="connsiteX357" fmla="*/ 5215972 w 6096000"/>
              <a:gd name="connsiteY357" fmla="*/ 6473753 h 6858000"/>
              <a:gd name="connsiteX358" fmla="*/ 5223945 w 6096000"/>
              <a:gd name="connsiteY358" fmla="*/ 6473753 h 6858000"/>
              <a:gd name="connsiteX359" fmla="*/ 5223945 w 6096000"/>
              <a:gd name="connsiteY359" fmla="*/ 6418708 h 6858000"/>
              <a:gd name="connsiteX360" fmla="*/ 5236583 w 6096000"/>
              <a:gd name="connsiteY360" fmla="*/ 6418708 h 6858000"/>
              <a:gd name="connsiteX361" fmla="*/ 5236583 w 6096000"/>
              <a:gd name="connsiteY361" fmla="*/ 6411817 h 6858000"/>
              <a:gd name="connsiteX362" fmla="*/ 5223945 w 6096000"/>
              <a:gd name="connsiteY362" fmla="*/ 6411817 h 6858000"/>
              <a:gd name="connsiteX363" fmla="*/ 5223945 w 6096000"/>
              <a:gd name="connsiteY363" fmla="*/ 6388815 h 6858000"/>
              <a:gd name="connsiteX364" fmla="*/ 4786743 w 6096000"/>
              <a:gd name="connsiteY364" fmla="*/ 6388815 h 6858000"/>
              <a:gd name="connsiteX365" fmla="*/ 4786743 w 6096000"/>
              <a:gd name="connsiteY365" fmla="*/ 6411817 h 6858000"/>
              <a:gd name="connsiteX366" fmla="*/ 4775866 w 6096000"/>
              <a:gd name="connsiteY366" fmla="*/ 6411817 h 6858000"/>
              <a:gd name="connsiteX367" fmla="*/ 4775866 w 6096000"/>
              <a:gd name="connsiteY367" fmla="*/ 6418708 h 6858000"/>
              <a:gd name="connsiteX368" fmla="*/ 4786743 w 6096000"/>
              <a:gd name="connsiteY368" fmla="*/ 6418708 h 6858000"/>
              <a:gd name="connsiteX369" fmla="*/ 4786743 w 6096000"/>
              <a:gd name="connsiteY369" fmla="*/ 6473753 h 6858000"/>
              <a:gd name="connsiteX370" fmla="*/ 4794716 w 6096000"/>
              <a:gd name="connsiteY370" fmla="*/ 6473753 h 6858000"/>
              <a:gd name="connsiteX371" fmla="*/ 4794716 w 6096000"/>
              <a:gd name="connsiteY371" fmla="*/ 6418708 h 6858000"/>
              <a:gd name="connsiteX372" fmla="*/ 4807354 w 6096000"/>
              <a:gd name="connsiteY372" fmla="*/ 6418708 h 6858000"/>
              <a:gd name="connsiteX373" fmla="*/ 4807354 w 6096000"/>
              <a:gd name="connsiteY373" fmla="*/ 6411817 h 6858000"/>
              <a:gd name="connsiteX374" fmla="*/ 4794716 w 6096000"/>
              <a:gd name="connsiteY374" fmla="*/ 6411817 h 6858000"/>
              <a:gd name="connsiteX375" fmla="*/ 4794716 w 6096000"/>
              <a:gd name="connsiteY375" fmla="*/ 6388815 h 6858000"/>
              <a:gd name="connsiteX376" fmla="*/ 5090246 w 6096000"/>
              <a:gd name="connsiteY376" fmla="*/ 6387898 h 6858000"/>
              <a:gd name="connsiteX377" fmla="*/ 5090246 w 6096000"/>
              <a:gd name="connsiteY377" fmla="*/ 6473743 h 6858000"/>
              <a:gd name="connsiteX378" fmla="*/ 5098219 w 6096000"/>
              <a:gd name="connsiteY378" fmla="*/ 6473743 h 6858000"/>
              <a:gd name="connsiteX379" fmla="*/ 5098219 w 6096000"/>
              <a:gd name="connsiteY379" fmla="*/ 6387898 h 6858000"/>
              <a:gd name="connsiteX380" fmla="*/ 5067492 w 6096000"/>
              <a:gd name="connsiteY380" fmla="*/ 6387898 h 6858000"/>
              <a:gd name="connsiteX381" fmla="*/ 5067492 w 6096000"/>
              <a:gd name="connsiteY381" fmla="*/ 6473743 h 6858000"/>
              <a:gd name="connsiteX382" fmla="*/ 5075465 w 6096000"/>
              <a:gd name="connsiteY382" fmla="*/ 6473743 h 6858000"/>
              <a:gd name="connsiteX383" fmla="*/ 5075465 w 6096000"/>
              <a:gd name="connsiteY383" fmla="*/ 6387898 h 6858000"/>
              <a:gd name="connsiteX384" fmla="*/ 4586637 w 6096000"/>
              <a:gd name="connsiteY384" fmla="*/ 6387898 h 6858000"/>
              <a:gd name="connsiteX385" fmla="*/ 4586637 w 6096000"/>
              <a:gd name="connsiteY385" fmla="*/ 6473743 h 6858000"/>
              <a:gd name="connsiteX386" fmla="*/ 4594610 w 6096000"/>
              <a:gd name="connsiteY386" fmla="*/ 6473743 h 6858000"/>
              <a:gd name="connsiteX387" fmla="*/ 4594610 w 6096000"/>
              <a:gd name="connsiteY387" fmla="*/ 6462361 h 6858000"/>
              <a:gd name="connsiteX388" fmla="*/ 4605476 w 6096000"/>
              <a:gd name="connsiteY388" fmla="*/ 6472095 h 6858000"/>
              <a:gd name="connsiteX389" fmla="*/ 4619187 w 6096000"/>
              <a:gd name="connsiteY389" fmla="*/ 6475339 h 6858000"/>
              <a:gd name="connsiteX390" fmla="*/ 4641766 w 6096000"/>
              <a:gd name="connsiteY390" fmla="*/ 6465832 h 6858000"/>
              <a:gd name="connsiteX391" fmla="*/ 4651150 w 6096000"/>
              <a:gd name="connsiteY391" fmla="*/ 6442893 h 6858000"/>
              <a:gd name="connsiteX392" fmla="*/ 4641848 w 6096000"/>
              <a:gd name="connsiteY392" fmla="*/ 6419748 h 6858000"/>
              <a:gd name="connsiteX393" fmla="*/ 4619414 w 6096000"/>
              <a:gd name="connsiteY393" fmla="*/ 6410210 h 6858000"/>
              <a:gd name="connsiteX394" fmla="*/ 4605816 w 6096000"/>
              <a:gd name="connsiteY394" fmla="*/ 6413259 h 6858000"/>
              <a:gd name="connsiteX395" fmla="*/ 4594610 w 6096000"/>
              <a:gd name="connsiteY395" fmla="*/ 6422457 h 6858000"/>
              <a:gd name="connsiteX396" fmla="*/ 4594610 w 6096000"/>
              <a:gd name="connsiteY396" fmla="*/ 6387898 h 6858000"/>
              <a:gd name="connsiteX397" fmla="*/ 4460798 w 6096000"/>
              <a:gd name="connsiteY397" fmla="*/ 6387888 h 6858000"/>
              <a:gd name="connsiteX398" fmla="*/ 4460798 w 6096000"/>
              <a:gd name="connsiteY398" fmla="*/ 6423189 h 6858000"/>
              <a:gd name="connsiteX399" fmla="*/ 4449952 w 6096000"/>
              <a:gd name="connsiteY399" fmla="*/ 6413455 h 6858000"/>
              <a:gd name="connsiteX400" fmla="*/ 4436149 w 6096000"/>
              <a:gd name="connsiteY400" fmla="*/ 6410210 h 6858000"/>
              <a:gd name="connsiteX401" fmla="*/ 4413549 w 6096000"/>
              <a:gd name="connsiteY401" fmla="*/ 6419717 h 6858000"/>
              <a:gd name="connsiteX402" fmla="*/ 4404155 w 6096000"/>
              <a:gd name="connsiteY402" fmla="*/ 6442605 h 6858000"/>
              <a:gd name="connsiteX403" fmla="*/ 4413456 w 6096000"/>
              <a:gd name="connsiteY403" fmla="*/ 6465801 h 6858000"/>
              <a:gd name="connsiteX404" fmla="*/ 4435911 w 6096000"/>
              <a:gd name="connsiteY404" fmla="*/ 6475340 h 6858000"/>
              <a:gd name="connsiteX405" fmla="*/ 4449550 w 6096000"/>
              <a:gd name="connsiteY405" fmla="*/ 6472270 h 6858000"/>
              <a:gd name="connsiteX406" fmla="*/ 4460798 w 6096000"/>
              <a:gd name="connsiteY406" fmla="*/ 6463103 h 6858000"/>
              <a:gd name="connsiteX407" fmla="*/ 4460798 w 6096000"/>
              <a:gd name="connsiteY407" fmla="*/ 6473743 h 6858000"/>
              <a:gd name="connsiteX408" fmla="*/ 4468657 w 6096000"/>
              <a:gd name="connsiteY408" fmla="*/ 6473743 h 6858000"/>
              <a:gd name="connsiteX409" fmla="*/ 4468657 w 6096000"/>
              <a:gd name="connsiteY409" fmla="*/ 6387898 h 6858000"/>
              <a:gd name="connsiteX410" fmla="*/ 4468657 w 6096000"/>
              <a:gd name="connsiteY410" fmla="*/ 6387888 h 6858000"/>
              <a:gd name="connsiteX411" fmla="*/ 5249656 w 6096000"/>
              <a:gd name="connsiteY411" fmla="*/ 6386301 h 6858000"/>
              <a:gd name="connsiteX412" fmla="*/ 5245061 w 6096000"/>
              <a:gd name="connsiteY412" fmla="*/ 6388237 h 6858000"/>
              <a:gd name="connsiteX413" fmla="*/ 5243135 w 6096000"/>
              <a:gd name="connsiteY413" fmla="*/ 6392904 h 6858000"/>
              <a:gd name="connsiteX414" fmla="*/ 5245061 w 6096000"/>
              <a:gd name="connsiteY414" fmla="*/ 6397518 h 6858000"/>
              <a:gd name="connsiteX415" fmla="*/ 5249656 w 6096000"/>
              <a:gd name="connsiteY415" fmla="*/ 6399455 h 6858000"/>
              <a:gd name="connsiteX416" fmla="*/ 5254302 w 6096000"/>
              <a:gd name="connsiteY416" fmla="*/ 6397518 h 6858000"/>
              <a:gd name="connsiteX417" fmla="*/ 5256228 w 6096000"/>
              <a:gd name="connsiteY417" fmla="*/ 6392904 h 6858000"/>
              <a:gd name="connsiteX418" fmla="*/ 5254302 w 6096000"/>
              <a:gd name="connsiteY418" fmla="*/ 6388237 h 6858000"/>
              <a:gd name="connsiteX419" fmla="*/ 5249656 w 6096000"/>
              <a:gd name="connsiteY419" fmla="*/ 6386301 h 6858000"/>
              <a:gd name="connsiteX420" fmla="*/ 5116379 w 6096000"/>
              <a:gd name="connsiteY420" fmla="*/ 6386301 h 6858000"/>
              <a:gd name="connsiteX421" fmla="*/ 5111784 w 6096000"/>
              <a:gd name="connsiteY421" fmla="*/ 6388237 h 6858000"/>
              <a:gd name="connsiteX422" fmla="*/ 5109858 w 6096000"/>
              <a:gd name="connsiteY422" fmla="*/ 6392904 h 6858000"/>
              <a:gd name="connsiteX423" fmla="*/ 5111784 w 6096000"/>
              <a:gd name="connsiteY423" fmla="*/ 6397518 h 6858000"/>
              <a:gd name="connsiteX424" fmla="*/ 5116379 w 6096000"/>
              <a:gd name="connsiteY424" fmla="*/ 6399455 h 6858000"/>
              <a:gd name="connsiteX425" fmla="*/ 5121025 w 6096000"/>
              <a:gd name="connsiteY425" fmla="*/ 6397518 h 6858000"/>
              <a:gd name="connsiteX426" fmla="*/ 5122951 w 6096000"/>
              <a:gd name="connsiteY426" fmla="*/ 6392904 h 6858000"/>
              <a:gd name="connsiteX427" fmla="*/ 5121025 w 6096000"/>
              <a:gd name="connsiteY427" fmla="*/ 6388237 h 6858000"/>
              <a:gd name="connsiteX428" fmla="*/ 5116379 w 6096000"/>
              <a:gd name="connsiteY428" fmla="*/ 6386301 h 6858000"/>
              <a:gd name="connsiteX429" fmla="*/ 5633255 w 6096000"/>
              <a:gd name="connsiteY429" fmla="*/ 6278105 h 6858000"/>
              <a:gd name="connsiteX430" fmla="*/ 5650302 w 6096000"/>
              <a:gd name="connsiteY430" fmla="*/ 6285450 h 6858000"/>
              <a:gd name="connsiteX431" fmla="*/ 5657471 w 6096000"/>
              <a:gd name="connsiteY431" fmla="*/ 6303209 h 6858000"/>
              <a:gd name="connsiteX432" fmla="*/ 5654216 w 6096000"/>
              <a:gd name="connsiteY432" fmla="*/ 6315734 h 6858000"/>
              <a:gd name="connsiteX433" fmla="*/ 5645420 w 6096000"/>
              <a:gd name="connsiteY433" fmla="*/ 6324706 h 6858000"/>
              <a:gd name="connsiteX434" fmla="*/ 5633255 w 6096000"/>
              <a:gd name="connsiteY434" fmla="*/ 6327868 h 6858000"/>
              <a:gd name="connsiteX435" fmla="*/ 5621089 w 6096000"/>
              <a:gd name="connsiteY435" fmla="*/ 6324706 h 6858000"/>
              <a:gd name="connsiteX436" fmla="*/ 5612292 w 6096000"/>
              <a:gd name="connsiteY436" fmla="*/ 6315734 h 6858000"/>
              <a:gd name="connsiteX437" fmla="*/ 5609037 w 6096000"/>
              <a:gd name="connsiteY437" fmla="*/ 6303209 h 6858000"/>
              <a:gd name="connsiteX438" fmla="*/ 5616176 w 6096000"/>
              <a:gd name="connsiteY438" fmla="*/ 6285450 h 6858000"/>
              <a:gd name="connsiteX439" fmla="*/ 5633255 w 6096000"/>
              <a:gd name="connsiteY439" fmla="*/ 6278105 h 6858000"/>
              <a:gd name="connsiteX440" fmla="*/ 5558659 w 6096000"/>
              <a:gd name="connsiteY440" fmla="*/ 6278105 h 6858000"/>
              <a:gd name="connsiteX441" fmla="*/ 5575706 w 6096000"/>
              <a:gd name="connsiteY441" fmla="*/ 6285450 h 6858000"/>
              <a:gd name="connsiteX442" fmla="*/ 5582875 w 6096000"/>
              <a:gd name="connsiteY442" fmla="*/ 6303209 h 6858000"/>
              <a:gd name="connsiteX443" fmla="*/ 5579620 w 6096000"/>
              <a:gd name="connsiteY443" fmla="*/ 6315734 h 6858000"/>
              <a:gd name="connsiteX444" fmla="*/ 5570824 w 6096000"/>
              <a:gd name="connsiteY444" fmla="*/ 6324706 h 6858000"/>
              <a:gd name="connsiteX445" fmla="*/ 5558659 w 6096000"/>
              <a:gd name="connsiteY445" fmla="*/ 6327868 h 6858000"/>
              <a:gd name="connsiteX446" fmla="*/ 5546493 w 6096000"/>
              <a:gd name="connsiteY446" fmla="*/ 6324706 h 6858000"/>
              <a:gd name="connsiteX447" fmla="*/ 5537696 w 6096000"/>
              <a:gd name="connsiteY447" fmla="*/ 6315734 h 6858000"/>
              <a:gd name="connsiteX448" fmla="*/ 5534441 w 6096000"/>
              <a:gd name="connsiteY448" fmla="*/ 6303209 h 6858000"/>
              <a:gd name="connsiteX449" fmla="*/ 5541580 w 6096000"/>
              <a:gd name="connsiteY449" fmla="*/ 6285450 h 6858000"/>
              <a:gd name="connsiteX450" fmla="*/ 5558659 w 6096000"/>
              <a:gd name="connsiteY450" fmla="*/ 6278105 h 6858000"/>
              <a:gd name="connsiteX451" fmla="*/ 5033626 w 6096000"/>
              <a:gd name="connsiteY451" fmla="*/ 6278105 h 6858000"/>
              <a:gd name="connsiteX452" fmla="*/ 5050673 w 6096000"/>
              <a:gd name="connsiteY452" fmla="*/ 6285450 h 6858000"/>
              <a:gd name="connsiteX453" fmla="*/ 5057842 w 6096000"/>
              <a:gd name="connsiteY453" fmla="*/ 6303209 h 6858000"/>
              <a:gd name="connsiteX454" fmla="*/ 5054587 w 6096000"/>
              <a:gd name="connsiteY454" fmla="*/ 6315734 h 6858000"/>
              <a:gd name="connsiteX455" fmla="*/ 5045791 w 6096000"/>
              <a:gd name="connsiteY455" fmla="*/ 6324706 h 6858000"/>
              <a:gd name="connsiteX456" fmla="*/ 5033626 w 6096000"/>
              <a:gd name="connsiteY456" fmla="*/ 6327868 h 6858000"/>
              <a:gd name="connsiteX457" fmla="*/ 5021460 w 6096000"/>
              <a:gd name="connsiteY457" fmla="*/ 6324706 h 6858000"/>
              <a:gd name="connsiteX458" fmla="*/ 5012663 w 6096000"/>
              <a:gd name="connsiteY458" fmla="*/ 6315734 h 6858000"/>
              <a:gd name="connsiteX459" fmla="*/ 5009408 w 6096000"/>
              <a:gd name="connsiteY459" fmla="*/ 6303209 h 6858000"/>
              <a:gd name="connsiteX460" fmla="*/ 5016547 w 6096000"/>
              <a:gd name="connsiteY460" fmla="*/ 6285450 h 6858000"/>
              <a:gd name="connsiteX461" fmla="*/ 5033626 w 6096000"/>
              <a:gd name="connsiteY461" fmla="*/ 6278105 h 6858000"/>
              <a:gd name="connsiteX462" fmla="*/ 5313838 w 6096000"/>
              <a:gd name="connsiteY462" fmla="*/ 6277992 h 6858000"/>
              <a:gd name="connsiteX463" fmla="*/ 5331276 w 6096000"/>
              <a:gd name="connsiteY463" fmla="*/ 6285213 h 6858000"/>
              <a:gd name="connsiteX464" fmla="*/ 5338353 w 6096000"/>
              <a:gd name="connsiteY464" fmla="*/ 6303178 h 6858000"/>
              <a:gd name="connsiteX465" fmla="*/ 5335201 w 6096000"/>
              <a:gd name="connsiteY465" fmla="*/ 6315858 h 6858000"/>
              <a:gd name="connsiteX466" fmla="*/ 5326188 w 6096000"/>
              <a:gd name="connsiteY466" fmla="*/ 6324788 h 6858000"/>
              <a:gd name="connsiteX467" fmla="*/ 5313786 w 6096000"/>
              <a:gd name="connsiteY467" fmla="*/ 6328084 h 6858000"/>
              <a:gd name="connsiteX468" fmla="*/ 5301641 w 6096000"/>
              <a:gd name="connsiteY468" fmla="*/ 6324757 h 6858000"/>
              <a:gd name="connsiteX469" fmla="*/ 5292628 w 6096000"/>
              <a:gd name="connsiteY469" fmla="*/ 6315456 h 6858000"/>
              <a:gd name="connsiteX470" fmla="*/ 5289270 w 6096000"/>
              <a:gd name="connsiteY470" fmla="*/ 6302951 h 6858000"/>
              <a:gd name="connsiteX471" fmla="*/ 5292597 w 6096000"/>
              <a:gd name="connsiteY471" fmla="*/ 6290447 h 6858000"/>
              <a:gd name="connsiteX472" fmla="*/ 5301559 w 6096000"/>
              <a:gd name="connsiteY472" fmla="*/ 6281258 h 6858000"/>
              <a:gd name="connsiteX473" fmla="*/ 5313838 w 6096000"/>
              <a:gd name="connsiteY473" fmla="*/ 6277992 h 6858000"/>
              <a:gd name="connsiteX474" fmla="*/ 4735644 w 6096000"/>
              <a:gd name="connsiteY474" fmla="*/ 6277992 h 6858000"/>
              <a:gd name="connsiteX475" fmla="*/ 4753083 w 6096000"/>
              <a:gd name="connsiteY475" fmla="*/ 6285213 h 6858000"/>
              <a:gd name="connsiteX476" fmla="*/ 4760159 w 6096000"/>
              <a:gd name="connsiteY476" fmla="*/ 6303178 h 6858000"/>
              <a:gd name="connsiteX477" fmla="*/ 4757007 w 6096000"/>
              <a:gd name="connsiteY477" fmla="*/ 6315858 h 6858000"/>
              <a:gd name="connsiteX478" fmla="*/ 4747995 w 6096000"/>
              <a:gd name="connsiteY478" fmla="*/ 6324788 h 6858000"/>
              <a:gd name="connsiteX479" fmla="*/ 4735593 w 6096000"/>
              <a:gd name="connsiteY479" fmla="*/ 6328084 h 6858000"/>
              <a:gd name="connsiteX480" fmla="*/ 4723448 w 6096000"/>
              <a:gd name="connsiteY480" fmla="*/ 6324757 h 6858000"/>
              <a:gd name="connsiteX481" fmla="*/ 4714435 w 6096000"/>
              <a:gd name="connsiteY481" fmla="*/ 6315456 h 6858000"/>
              <a:gd name="connsiteX482" fmla="*/ 4711077 w 6096000"/>
              <a:gd name="connsiteY482" fmla="*/ 6302951 h 6858000"/>
              <a:gd name="connsiteX483" fmla="*/ 4714404 w 6096000"/>
              <a:gd name="connsiteY483" fmla="*/ 6290447 h 6858000"/>
              <a:gd name="connsiteX484" fmla="*/ 4723365 w 6096000"/>
              <a:gd name="connsiteY484" fmla="*/ 6281258 h 6858000"/>
              <a:gd name="connsiteX485" fmla="*/ 4735644 w 6096000"/>
              <a:gd name="connsiteY485" fmla="*/ 6277992 h 6858000"/>
              <a:gd name="connsiteX486" fmla="*/ 4861299 w 6096000"/>
              <a:gd name="connsiteY486" fmla="*/ 6277931 h 6858000"/>
              <a:gd name="connsiteX487" fmla="*/ 4871847 w 6096000"/>
              <a:gd name="connsiteY487" fmla="*/ 6280269 h 6858000"/>
              <a:gd name="connsiteX488" fmla="*/ 4879912 w 6096000"/>
              <a:gd name="connsiteY488" fmla="*/ 6286418 h 6858000"/>
              <a:gd name="connsiteX489" fmla="*/ 4884558 w 6096000"/>
              <a:gd name="connsiteY489" fmla="*/ 6296606 h 6858000"/>
              <a:gd name="connsiteX490" fmla="*/ 4838380 w 6096000"/>
              <a:gd name="connsiteY490" fmla="*/ 6296606 h 6858000"/>
              <a:gd name="connsiteX491" fmla="*/ 4845621 w 6096000"/>
              <a:gd name="connsiteY491" fmla="*/ 6283792 h 6858000"/>
              <a:gd name="connsiteX492" fmla="*/ 4861299 w 6096000"/>
              <a:gd name="connsiteY492" fmla="*/ 6277931 h 6858000"/>
              <a:gd name="connsiteX493" fmla="*/ 4522116 w 6096000"/>
              <a:gd name="connsiteY493" fmla="*/ 6271906 h 6858000"/>
              <a:gd name="connsiteX494" fmla="*/ 4522116 w 6096000"/>
              <a:gd name="connsiteY494" fmla="*/ 6333842 h 6858000"/>
              <a:gd name="connsiteX495" fmla="*/ 4530089 w 6096000"/>
              <a:gd name="connsiteY495" fmla="*/ 6333842 h 6858000"/>
              <a:gd name="connsiteX496" fmla="*/ 4530089 w 6096000"/>
              <a:gd name="connsiteY496" fmla="*/ 6271906 h 6858000"/>
              <a:gd name="connsiteX497" fmla="*/ 5464728 w 6096000"/>
              <a:gd name="connsiteY497" fmla="*/ 6271905 h 6858000"/>
              <a:gd name="connsiteX498" fmla="*/ 5493250 w 6096000"/>
              <a:gd name="connsiteY498" fmla="*/ 6333843 h 6858000"/>
              <a:gd name="connsiteX499" fmla="*/ 5494733 w 6096000"/>
              <a:gd name="connsiteY499" fmla="*/ 6333843 h 6858000"/>
              <a:gd name="connsiteX500" fmla="*/ 5523080 w 6096000"/>
              <a:gd name="connsiteY500" fmla="*/ 6271905 h 6858000"/>
              <a:gd name="connsiteX501" fmla="*/ 5514541 w 6096000"/>
              <a:gd name="connsiteY501" fmla="*/ 6271905 h 6858000"/>
              <a:gd name="connsiteX502" fmla="*/ 5494002 w 6096000"/>
              <a:gd name="connsiteY502" fmla="*/ 6317053 h 6858000"/>
              <a:gd name="connsiteX503" fmla="*/ 5473216 w 6096000"/>
              <a:gd name="connsiteY503" fmla="*/ 6271905 h 6858000"/>
              <a:gd name="connsiteX504" fmla="*/ 4548012 w 6096000"/>
              <a:gd name="connsiteY504" fmla="*/ 6271905 h 6858000"/>
              <a:gd name="connsiteX505" fmla="*/ 4548012 w 6096000"/>
              <a:gd name="connsiteY505" fmla="*/ 6340836 h 6858000"/>
              <a:gd name="connsiteX506" fmla="*/ 4547043 w 6096000"/>
              <a:gd name="connsiteY506" fmla="*/ 6347954 h 6858000"/>
              <a:gd name="connsiteX507" fmla="*/ 4542202 w 6096000"/>
              <a:gd name="connsiteY507" fmla="*/ 6350632 h 6858000"/>
              <a:gd name="connsiteX508" fmla="*/ 4536454 w 6096000"/>
              <a:gd name="connsiteY508" fmla="*/ 6348984 h 6858000"/>
              <a:gd name="connsiteX509" fmla="*/ 4536454 w 6096000"/>
              <a:gd name="connsiteY509" fmla="*/ 6356153 h 6858000"/>
              <a:gd name="connsiteX510" fmla="*/ 4545560 w 6096000"/>
              <a:gd name="connsiteY510" fmla="*/ 6358090 h 6858000"/>
              <a:gd name="connsiteX511" fmla="*/ 4553276 w 6096000"/>
              <a:gd name="connsiteY511" fmla="*/ 6354536 h 6858000"/>
              <a:gd name="connsiteX512" fmla="*/ 4556098 w 6096000"/>
              <a:gd name="connsiteY512" fmla="*/ 6343175 h 6858000"/>
              <a:gd name="connsiteX513" fmla="*/ 4556098 w 6096000"/>
              <a:gd name="connsiteY513" fmla="*/ 6271905 h 6858000"/>
              <a:gd name="connsiteX514" fmla="*/ 4861195 w 6096000"/>
              <a:gd name="connsiteY514" fmla="*/ 6270329 h 6858000"/>
              <a:gd name="connsiteX515" fmla="*/ 4836639 w 6096000"/>
              <a:gd name="connsiteY515" fmla="*/ 6282061 h 6858000"/>
              <a:gd name="connsiteX516" fmla="*/ 4829398 w 6096000"/>
              <a:gd name="connsiteY516" fmla="*/ 6303065 h 6858000"/>
              <a:gd name="connsiteX517" fmla="*/ 4837947 w 6096000"/>
              <a:gd name="connsiteY517" fmla="*/ 6325520 h 6858000"/>
              <a:gd name="connsiteX518" fmla="*/ 4861650 w 6096000"/>
              <a:gd name="connsiteY518" fmla="*/ 6335449 h 6858000"/>
              <a:gd name="connsiteX519" fmla="*/ 4873897 w 6096000"/>
              <a:gd name="connsiteY519" fmla="*/ 6333369 h 6858000"/>
              <a:gd name="connsiteX520" fmla="*/ 4883641 w 6096000"/>
              <a:gd name="connsiteY520" fmla="*/ 6327302 h 6858000"/>
              <a:gd name="connsiteX521" fmla="*/ 4891274 w 6096000"/>
              <a:gd name="connsiteY521" fmla="*/ 6316826 h 6858000"/>
              <a:gd name="connsiteX522" fmla="*/ 4884558 w 6096000"/>
              <a:gd name="connsiteY522" fmla="*/ 6313293 h 6858000"/>
              <a:gd name="connsiteX523" fmla="*/ 4877780 w 6096000"/>
              <a:gd name="connsiteY523" fmla="*/ 6322100 h 6858000"/>
              <a:gd name="connsiteX524" fmla="*/ 4870168 w 6096000"/>
              <a:gd name="connsiteY524" fmla="*/ 6326467 h 6858000"/>
              <a:gd name="connsiteX525" fmla="*/ 4860959 w 6096000"/>
              <a:gd name="connsiteY525" fmla="*/ 6328115 h 6858000"/>
              <a:gd name="connsiteX526" fmla="*/ 4844488 w 6096000"/>
              <a:gd name="connsiteY526" fmla="*/ 6321214 h 6858000"/>
              <a:gd name="connsiteX527" fmla="*/ 4837597 w 6096000"/>
              <a:gd name="connsiteY527" fmla="*/ 6303518 h 6858000"/>
              <a:gd name="connsiteX528" fmla="*/ 4893334 w 6096000"/>
              <a:gd name="connsiteY528" fmla="*/ 6303518 h 6858000"/>
              <a:gd name="connsiteX529" fmla="*/ 4886494 w 6096000"/>
              <a:gd name="connsiteY529" fmla="*/ 6282339 h 6858000"/>
              <a:gd name="connsiteX530" fmla="*/ 4861195 w 6096000"/>
              <a:gd name="connsiteY530" fmla="*/ 6270329 h 6858000"/>
              <a:gd name="connsiteX531" fmla="*/ 5700371 w 6096000"/>
              <a:gd name="connsiteY531" fmla="*/ 6270319 h 6858000"/>
              <a:gd name="connsiteX532" fmla="*/ 5691945 w 6096000"/>
              <a:gd name="connsiteY532" fmla="*/ 6272966 h 6858000"/>
              <a:gd name="connsiteX533" fmla="*/ 5684261 w 6096000"/>
              <a:gd name="connsiteY533" fmla="*/ 6280959 h 6858000"/>
              <a:gd name="connsiteX534" fmla="*/ 5684261 w 6096000"/>
              <a:gd name="connsiteY534" fmla="*/ 6271905 h 6858000"/>
              <a:gd name="connsiteX535" fmla="*/ 5676123 w 6096000"/>
              <a:gd name="connsiteY535" fmla="*/ 6271905 h 6858000"/>
              <a:gd name="connsiteX536" fmla="*/ 5676113 w 6096000"/>
              <a:gd name="connsiteY536" fmla="*/ 6271905 h 6858000"/>
              <a:gd name="connsiteX537" fmla="*/ 5676113 w 6096000"/>
              <a:gd name="connsiteY537" fmla="*/ 6333853 h 6858000"/>
              <a:gd name="connsiteX538" fmla="*/ 5684250 w 6096000"/>
              <a:gd name="connsiteY538" fmla="*/ 6333853 h 6858000"/>
              <a:gd name="connsiteX539" fmla="*/ 5684250 w 6096000"/>
              <a:gd name="connsiteY539" fmla="*/ 6312902 h 6858000"/>
              <a:gd name="connsiteX540" fmla="*/ 5685734 w 6096000"/>
              <a:gd name="connsiteY540" fmla="*/ 6291498 h 6858000"/>
              <a:gd name="connsiteX541" fmla="*/ 5691368 w 6096000"/>
              <a:gd name="connsiteY541" fmla="*/ 6281330 h 6858000"/>
              <a:gd name="connsiteX542" fmla="*/ 5699052 w 6096000"/>
              <a:gd name="connsiteY542" fmla="*/ 6278055 h 6858000"/>
              <a:gd name="connsiteX543" fmla="*/ 5703265 w 6096000"/>
              <a:gd name="connsiteY543" fmla="*/ 6279136 h 6858000"/>
              <a:gd name="connsiteX544" fmla="*/ 5707426 w 6096000"/>
              <a:gd name="connsiteY544" fmla="*/ 6272420 h 6858000"/>
              <a:gd name="connsiteX545" fmla="*/ 5700371 w 6096000"/>
              <a:gd name="connsiteY545" fmla="*/ 6270319 h 6858000"/>
              <a:gd name="connsiteX546" fmla="*/ 5382520 w 6096000"/>
              <a:gd name="connsiteY546" fmla="*/ 6270319 h 6858000"/>
              <a:gd name="connsiteX547" fmla="*/ 5374095 w 6096000"/>
              <a:gd name="connsiteY547" fmla="*/ 6272966 h 6858000"/>
              <a:gd name="connsiteX548" fmla="*/ 5366411 w 6096000"/>
              <a:gd name="connsiteY548" fmla="*/ 6280959 h 6858000"/>
              <a:gd name="connsiteX549" fmla="*/ 5366411 w 6096000"/>
              <a:gd name="connsiteY549" fmla="*/ 6271905 h 6858000"/>
              <a:gd name="connsiteX550" fmla="*/ 5358273 w 6096000"/>
              <a:gd name="connsiteY550" fmla="*/ 6271905 h 6858000"/>
              <a:gd name="connsiteX551" fmla="*/ 5358263 w 6096000"/>
              <a:gd name="connsiteY551" fmla="*/ 6271905 h 6858000"/>
              <a:gd name="connsiteX552" fmla="*/ 5358263 w 6096000"/>
              <a:gd name="connsiteY552" fmla="*/ 6333853 h 6858000"/>
              <a:gd name="connsiteX553" fmla="*/ 5366400 w 6096000"/>
              <a:gd name="connsiteY553" fmla="*/ 6333853 h 6858000"/>
              <a:gd name="connsiteX554" fmla="*/ 5366400 w 6096000"/>
              <a:gd name="connsiteY554" fmla="*/ 6312902 h 6858000"/>
              <a:gd name="connsiteX555" fmla="*/ 5367884 w 6096000"/>
              <a:gd name="connsiteY555" fmla="*/ 6291498 h 6858000"/>
              <a:gd name="connsiteX556" fmla="*/ 5373518 w 6096000"/>
              <a:gd name="connsiteY556" fmla="*/ 6281330 h 6858000"/>
              <a:gd name="connsiteX557" fmla="*/ 5381202 w 6096000"/>
              <a:gd name="connsiteY557" fmla="*/ 6278055 h 6858000"/>
              <a:gd name="connsiteX558" fmla="*/ 5385415 w 6096000"/>
              <a:gd name="connsiteY558" fmla="*/ 6279136 h 6858000"/>
              <a:gd name="connsiteX559" fmla="*/ 5389576 w 6096000"/>
              <a:gd name="connsiteY559" fmla="*/ 6272420 h 6858000"/>
              <a:gd name="connsiteX560" fmla="*/ 5382520 w 6096000"/>
              <a:gd name="connsiteY560" fmla="*/ 6270319 h 6858000"/>
              <a:gd name="connsiteX561" fmla="*/ 5158362 w 6096000"/>
              <a:gd name="connsiteY561" fmla="*/ 6270319 h 6858000"/>
              <a:gd name="connsiteX562" fmla="*/ 5146187 w 6096000"/>
              <a:gd name="connsiteY562" fmla="*/ 6274985 h 6858000"/>
              <a:gd name="connsiteX563" fmla="*/ 5141366 w 6096000"/>
              <a:gd name="connsiteY563" fmla="*/ 6286708 h 6858000"/>
              <a:gd name="connsiteX564" fmla="*/ 5144384 w 6096000"/>
              <a:gd name="connsiteY564" fmla="*/ 6296329 h 6858000"/>
              <a:gd name="connsiteX565" fmla="*/ 5155797 w 6096000"/>
              <a:gd name="connsiteY565" fmla="*/ 6304868 h 6858000"/>
              <a:gd name="connsiteX566" fmla="*/ 5165840 w 6096000"/>
              <a:gd name="connsiteY566" fmla="*/ 6311470 h 6858000"/>
              <a:gd name="connsiteX567" fmla="*/ 5168065 w 6096000"/>
              <a:gd name="connsiteY567" fmla="*/ 6317558 h 6858000"/>
              <a:gd name="connsiteX568" fmla="*/ 5164697 w 6096000"/>
              <a:gd name="connsiteY568" fmla="*/ 6324789 h 6858000"/>
              <a:gd name="connsiteX569" fmla="*/ 5156539 w 6096000"/>
              <a:gd name="connsiteY569" fmla="*/ 6327858 h 6858000"/>
              <a:gd name="connsiteX570" fmla="*/ 5143581 w 6096000"/>
              <a:gd name="connsiteY570" fmla="*/ 6320967 h 6858000"/>
              <a:gd name="connsiteX571" fmla="*/ 5138575 w 6096000"/>
              <a:gd name="connsiteY571" fmla="*/ 6326663 h 6858000"/>
              <a:gd name="connsiteX572" fmla="*/ 5146640 w 6096000"/>
              <a:gd name="connsiteY572" fmla="*/ 6333101 h 6858000"/>
              <a:gd name="connsiteX573" fmla="*/ 5156879 w 6096000"/>
              <a:gd name="connsiteY573" fmla="*/ 6335439 h 6858000"/>
              <a:gd name="connsiteX574" fmla="*/ 5170280 w 6096000"/>
              <a:gd name="connsiteY574" fmla="*/ 6330145 h 6858000"/>
              <a:gd name="connsiteX575" fmla="*/ 5175636 w 6096000"/>
              <a:gd name="connsiteY575" fmla="*/ 6317228 h 6858000"/>
              <a:gd name="connsiteX576" fmla="*/ 5172494 w 6096000"/>
              <a:gd name="connsiteY576" fmla="*/ 6307494 h 6858000"/>
              <a:gd name="connsiteX577" fmla="*/ 5160402 w 6096000"/>
              <a:gd name="connsiteY577" fmla="*/ 6298615 h 6858000"/>
              <a:gd name="connsiteX578" fmla="*/ 5150822 w 6096000"/>
              <a:gd name="connsiteY578" fmla="*/ 6292064 h 6858000"/>
              <a:gd name="connsiteX579" fmla="*/ 5148535 w 6096000"/>
              <a:gd name="connsiteY579" fmla="*/ 6286316 h 6858000"/>
              <a:gd name="connsiteX580" fmla="*/ 5151306 w 6096000"/>
              <a:gd name="connsiteY580" fmla="*/ 6280341 h 6858000"/>
              <a:gd name="connsiteX581" fmla="*/ 5157960 w 6096000"/>
              <a:gd name="connsiteY581" fmla="*/ 6277777 h 6858000"/>
              <a:gd name="connsiteX582" fmla="*/ 5170455 w 6096000"/>
              <a:gd name="connsiteY582" fmla="*/ 6283977 h 6858000"/>
              <a:gd name="connsiteX583" fmla="*/ 5175574 w 6096000"/>
              <a:gd name="connsiteY583" fmla="*/ 6278683 h 6858000"/>
              <a:gd name="connsiteX584" fmla="*/ 5158362 w 6096000"/>
              <a:gd name="connsiteY584" fmla="*/ 6270319 h 6858000"/>
              <a:gd name="connsiteX585" fmla="*/ 5633286 w 6096000"/>
              <a:gd name="connsiteY585" fmla="*/ 6270308 h 6858000"/>
              <a:gd name="connsiteX586" fmla="*/ 5609480 w 6096000"/>
              <a:gd name="connsiteY586" fmla="*/ 6280722 h 6858000"/>
              <a:gd name="connsiteX587" fmla="*/ 5600931 w 6096000"/>
              <a:gd name="connsiteY587" fmla="*/ 6303044 h 6858000"/>
              <a:gd name="connsiteX588" fmla="*/ 5609975 w 6096000"/>
              <a:gd name="connsiteY588" fmla="*/ 6325725 h 6858000"/>
              <a:gd name="connsiteX589" fmla="*/ 5633275 w 6096000"/>
              <a:gd name="connsiteY589" fmla="*/ 6335428 h 6858000"/>
              <a:gd name="connsiteX590" fmla="*/ 5656513 w 6096000"/>
              <a:gd name="connsiteY590" fmla="*/ 6325725 h 6858000"/>
              <a:gd name="connsiteX591" fmla="*/ 5665557 w 6096000"/>
              <a:gd name="connsiteY591" fmla="*/ 6303044 h 6858000"/>
              <a:gd name="connsiteX592" fmla="*/ 5657008 w 6096000"/>
              <a:gd name="connsiteY592" fmla="*/ 6280670 h 6858000"/>
              <a:gd name="connsiteX593" fmla="*/ 5633286 w 6096000"/>
              <a:gd name="connsiteY593" fmla="*/ 6270308 h 6858000"/>
              <a:gd name="connsiteX594" fmla="*/ 5558690 w 6096000"/>
              <a:gd name="connsiteY594" fmla="*/ 6270308 h 6858000"/>
              <a:gd name="connsiteX595" fmla="*/ 5534884 w 6096000"/>
              <a:gd name="connsiteY595" fmla="*/ 6280722 h 6858000"/>
              <a:gd name="connsiteX596" fmla="*/ 5526335 w 6096000"/>
              <a:gd name="connsiteY596" fmla="*/ 6303044 h 6858000"/>
              <a:gd name="connsiteX597" fmla="*/ 5535379 w 6096000"/>
              <a:gd name="connsiteY597" fmla="*/ 6325725 h 6858000"/>
              <a:gd name="connsiteX598" fmla="*/ 5558679 w 6096000"/>
              <a:gd name="connsiteY598" fmla="*/ 6335428 h 6858000"/>
              <a:gd name="connsiteX599" fmla="*/ 5581917 w 6096000"/>
              <a:gd name="connsiteY599" fmla="*/ 6325725 h 6858000"/>
              <a:gd name="connsiteX600" fmla="*/ 5590961 w 6096000"/>
              <a:gd name="connsiteY600" fmla="*/ 6303044 h 6858000"/>
              <a:gd name="connsiteX601" fmla="*/ 5582412 w 6096000"/>
              <a:gd name="connsiteY601" fmla="*/ 6280670 h 6858000"/>
              <a:gd name="connsiteX602" fmla="*/ 5558690 w 6096000"/>
              <a:gd name="connsiteY602" fmla="*/ 6270308 h 6858000"/>
              <a:gd name="connsiteX603" fmla="*/ 5107324 w 6096000"/>
              <a:gd name="connsiteY603" fmla="*/ 6270308 h 6858000"/>
              <a:gd name="connsiteX604" fmla="*/ 5094685 w 6096000"/>
              <a:gd name="connsiteY604" fmla="*/ 6273470 h 6858000"/>
              <a:gd name="connsiteX605" fmla="*/ 5084097 w 6096000"/>
              <a:gd name="connsiteY605" fmla="*/ 6283008 h 6858000"/>
              <a:gd name="connsiteX606" fmla="*/ 5084097 w 6096000"/>
              <a:gd name="connsiteY606" fmla="*/ 6271905 h 6858000"/>
              <a:gd name="connsiteX607" fmla="*/ 5076124 w 6096000"/>
              <a:gd name="connsiteY607" fmla="*/ 6271905 h 6858000"/>
              <a:gd name="connsiteX608" fmla="*/ 5076124 w 6096000"/>
              <a:gd name="connsiteY608" fmla="*/ 6333852 h 6858000"/>
              <a:gd name="connsiteX609" fmla="*/ 5084097 w 6096000"/>
              <a:gd name="connsiteY609" fmla="*/ 6333852 h 6858000"/>
              <a:gd name="connsiteX610" fmla="*/ 5084097 w 6096000"/>
              <a:gd name="connsiteY610" fmla="*/ 6311140 h 6858000"/>
              <a:gd name="connsiteX611" fmla="*/ 5085240 w 6096000"/>
              <a:gd name="connsiteY611" fmla="*/ 6294288 h 6858000"/>
              <a:gd name="connsiteX612" fmla="*/ 5092780 w 6096000"/>
              <a:gd name="connsiteY612" fmla="*/ 6282442 h 6858000"/>
              <a:gd name="connsiteX613" fmla="*/ 5105738 w 6096000"/>
              <a:gd name="connsiteY613" fmla="*/ 6277662 h 6858000"/>
              <a:gd name="connsiteX614" fmla="*/ 5115987 w 6096000"/>
              <a:gd name="connsiteY614" fmla="*/ 6280763 h 6858000"/>
              <a:gd name="connsiteX615" fmla="*/ 5121302 w 6096000"/>
              <a:gd name="connsiteY615" fmla="*/ 6290014 h 6858000"/>
              <a:gd name="connsiteX616" fmla="*/ 5122188 w 6096000"/>
              <a:gd name="connsiteY616" fmla="*/ 6304300 h 6858000"/>
              <a:gd name="connsiteX617" fmla="*/ 5122188 w 6096000"/>
              <a:gd name="connsiteY617" fmla="*/ 6333842 h 6858000"/>
              <a:gd name="connsiteX618" fmla="*/ 5130160 w 6096000"/>
              <a:gd name="connsiteY618" fmla="*/ 6333842 h 6858000"/>
              <a:gd name="connsiteX619" fmla="*/ 5130160 w 6096000"/>
              <a:gd name="connsiteY619" fmla="*/ 6301962 h 6858000"/>
              <a:gd name="connsiteX620" fmla="*/ 5127595 w 6096000"/>
              <a:gd name="connsiteY620" fmla="*/ 6283348 h 6858000"/>
              <a:gd name="connsiteX621" fmla="*/ 5119654 w 6096000"/>
              <a:gd name="connsiteY621" fmla="*/ 6273841 h 6858000"/>
              <a:gd name="connsiteX622" fmla="*/ 5107324 w 6096000"/>
              <a:gd name="connsiteY622" fmla="*/ 6270308 h 6858000"/>
              <a:gd name="connsiteX623" fmla="*/ 5033657 w 6096000"/>
              <a:gd name="connsiteY623" fmla="*/ 6270308 h 6858000"/>
              <a:gd name="connsiteX624" fmla="*/ 5009851 w 6096000"/>
              <a:gd name="connsiteY624" fmla="*/ 6280722 h 6858000"/>
              <a:gd name="connsiteX625" fmla="*/ 5001302 w 6096000"/>
              <a:gd name="connsiteY625" fmla="*/ 6303044 h 6858000"/>
              <a:gd name="connsiteX626" fmla="*/ 5010346 w 6096000"/>
              <a:gd name="connsiteY626" fmla="*/ 6325725 h 6858000"/>
              <a:gd name="connsiteX627" fmla="*/ 5033646 w 6096000"/>
              <a:gd name="connsiteY627" fmla="*/ 6335428 h 6858000"/>
              <a:gd name="connsiteX628" fmla="*/ 5056884 w 6096000"/>
              <a:gd name="connsiteY628" fmla="*/ 6325725 h 6858000"/>
              <a:gd name="connsiteX629" fmla="*/ 5065928 w 6096000"/>
              <a:gd name="connsiteY629" fmla="*/ 6303044 h 6858000"/>
              <a:gd name="connsiteX630" fmla="*/ 5057379 w 6096000"/>
              <a:gd name="connsiteY630" fmla="*/ 6280670 h 6858000"/>
              <a:gd name="connsiteX631" fmla="*/ 5033657 w 6096000"/>
              <a:gd name="connsiteY631" fmla="*/ 6270308 h 6858000"/>
              <a:gd name="connsiteX632" fmla="*/ 4935420 w 6096000"/>
              <a:gd name="connsiteY632" fmla="*/ 6270308 h 6858000"/>
              <a:gd name="connsiteX633" fmla="*/ 4922781 w 6096000"/>
              <a:gd name="connsiteY633" fmla="*/ 6273470 h 6858000"/>
              <a:gd name="connsiteX634" fmla="*/ 4912193 w 6096000"/>
              <a:gd name="connsiteY634" fmla="*/ 6283008 h 6858000"/>
              <a:gd name="connsiteX635" fmla="*/ 4912193 w 6096000"/>
              <a:gd name="connsiteY635" fmla="*/ 6271905 h 6858000"/>
              <a:gd name="connsiteX636" fmla="*/ 4904220 w 6096000"/>
              <a:gd name="connsiteY636" fmla="*/ 6271905 h 6858000"/>
              <a:gd name="connsiteX637" fmla="*/ 4904220 w 6096000"/>
              <a:gd name="connsiteY637" fmla="*/ 6333852 h 6858000"/>
              <a:gd name="connsiteX638" fmla="*/ 4912193 w 6096000"/>
              <a:gd name="connsiteY638" fmla="*/ 6333852 h 6858000"/>
              <a:gd name="connsiteX639" fmla="*/ 4912193 w 6096000"/>
              <a:gd name="connsiteY639" fmla="*/ 6311140 h 6858000"/>
              <a:gd name="connsiteX640" fmla="*/ 4913336 w 6096000"/>
              <a:gd name="connsiteY640" fmla="*/ 6294288 h 6858000"/>
              <a:gd name="connsiteX641" fmla="*/ 4920876 w 6096000"/>
              <a:gd name="connsiteY641" fmla="*/ 6282442 h 6858000"/>
              <a:gd name="connsiteX642" fmla="*/ 4933834 w 6096000"/>
              <a:gd name="connsiteY642" fmla="*/ 6277662 h 6858000"/>
              <a:gd name="connsiteX643" fmla="*/ 4944083 w 6096000"/>
              <a:gd name="connsiteY643" fmla="*/ 6280763 h 6858000"/>
              <a:gd name="connsiteX644" fmla="*/ 4949398 w 6096000"/>
              <a:gd name="connsiteY644" fmla="*/ 6290014 h 6858000"/>
              <a:gd name="connsiteX645" fmla="*/ 4950284 w 6096000"/>
              <a:gd name="connsiteY645" fmla="*/ 6304300 h 6858000"/>
              <a:gd name="connsiteX646" fmla="*/ 4950284 w 6096000"/>
              <a:gd name="connsiteY646" fmla="*/ 6333842 h 6858000"/>
              <a:gd name="connsiteX647" fmla="*/ 4958256 w 6096000"/>
              <a:gd name="connsiteY647" fmla="*/ 6333842 h 6858000"/>
              <a:gd name="connsiteX648" fmla="*/ 4958256 w 6096000"/>
              <a:gd name="connsiteY648" fmla="*/ 6301962 h 6858000"/>
              <a:gd name="connsiteX649" fmla="*/ 4955691 w 6096000"/>
              <a:gd name="connsiteY649" fmla="*/ 6283348 h 6858000"/>
              <a:gd name="connsiteX650" fmla="*/ 4947750 w 6096000"/>
              <a:gd name="connsiteY650" fmla="*/ 6273841 h 6858000"/>
              <a:gd name="connsiteX651" fmla="*/ 4935420 w 6096000"/>
              <a:gd name="connsiteY651" fmla="*/ 6270308 h 6858000"/>
              <a:gd name="connsiteX652" fmla="*/ 5313167 w 6096000"/>
              <a:gd name="connsiteY652" fmla="*/ 6270298 h 6858000"/>
              <a:gd name="connsiteX653" fmla="*/ 5290568 w 6096000"/>
              <a:gd name="connsiteY653" fmla="*/ 6279805 h 6858000"/>
              <a:gd name="connsiteX654" fmla="*/ 5281174 w 6096000"/>
              <a:gd name="connsiteY654" fmla="*/ 6302694 h 6858000"/>
              <a:gd name="connsiteX655" fmla="*/ 5290486 w 6096000"/>
              <a:gd name="connsiteY655" fmla="*/ 6325890 h 6858000"/>
              <a:gd name="connsiteX656" fmla="*/ 5312941 w 6096000"/>
              <a:gd name="connsiteY656" fmla="*/ 6335429 h 6858000"/>
              <a:gd name="connsiteX657" fmla="*/ 5326579 w 6096000"/>
              <a:gd name="connsiteY657" fmla="*/ 6332359 h 6858000"/>
              <a:gd name="connsiteX658" fmla="*/ 5337827 w 6096000"/>
              <a:gd name="connsiteY658" fmla="*/ 6323192 h 6858000"/>
              <a:gd name="connsiteX659" fmla="*/ 5337827 w 6096000"/>
              <a:gd name="connsiteY659" fmla="*/ 6333842 h 6858000"/>
              <a:gd name="connsiteX660" fmla="*/ 5345687 w 6096000"/>
              <a:gd name="connsiteY660" fmla="*/ 6333842 h 6858000"/>
              <a:gd name="connsiteX661" fmla="*/ 5345687 w 6096000"/>
              <a:gd name="connsiteY661" fmla="*/ 6271905 h 6858000"/>
              <a:gd name="connsiteX662" fmla="*/ 5345687 w 6096000"/>
              <a:gd name="connsiteY662" fmla="*/ 6271895 h 6858000"/>
              <a:gd name="connsiteX663" fmla="*/ 5337817 w 6096000"/>
              <a:gd name="connsiteY663" fmla="*/ 6271895 h 6858000"/>
              <a:gd name="connsiteX664" fmla="*/ 5337817 w 6096000"/>
              <a:gd name="connsiteY664" fmla="*/ 6283277 h 6858000"/>
              <a:gd name="connsiteX665" fmla="*/ 5326971 w 6096000"/>
              <a:gd name="connsiteY665" fmla="*/ 6273543 h 6858000"/>
              <a:gd name="connsiteX666" fmla="*/ 5313167 w 6096000"/>
              <a:gd name="connsiteY666" fmla="*/ 6270298 h 6858000"/>
              <a:gd name="connsiteX667" fmla="*/ 4734985 w 6096000"/>
              <a:gd name="connsiteY667" fmla="*/ 6270298 h 6858000"/>
              <a:gd name="connsiteX668" fmla="*/ 4712385 w 6096000"/>
              <a:gd name="connsiteY668" fmla="*/ 6279805 h 6858000"/>
              <a:gd name="connsiteX669" fmla="*/ 4702991 w 6096000"/>
              <a:gd name="connsiteY669" fmla="*/ 6302694 h 6858000"/>
              <a:gd name="connsiteX670" fmla="*/ 4712303 w 6096000"/>
              <a:gd name="connsiteY670" fmla="*/ 6325890 h 6858000"/>
              <a:gd name="connsiteX671" fmla="*/ 4734758 w 6096000"/>
              <a:gd name="connsiteY671" fmla="*/ 6335429 h 6858000"/>
              <a:gd name="connsiteX672" fmla="*/ 4748396 w 6096000"/>
              <a:gd name="connsiteY672" fmla="*/ 6332359 h 6858000"/>
              <a:gd name="connsiteX673" fmla="*/ 4759644 w 6096000"/>
              <a:gd name="connsiteY673" fmla="*/ 6323192 h 6858000"/>
              <a:gd name="connsiteX674" fmla="*/ 4759644 w 6096000"/>
              <a:gd name="connsiteY674" fmla="*/ 6333842 h 6858000"/>
              <a:gd name="connsiteX675" fmla="*/ 4767504 w 6096000"/>
              <a:gd name="connsiteY675" fmla="*/ 6333842 h 6858000"/>
              <a:gd name="connsiteX676" fmla="*/ 4767504 w 6096000"/>
              <a:gd name="connsiteY676" fmla="*/ 6271905 h 6858000"/>
              <a:gd name="connsiteX677" fmla="*/ 4767504 w 6096000"/>
              <a:gd name="connsiteY677" fmla="*/ 6271895 h 6858000"/>
              <a:gd name="connsiteX678" fmla="*/ 4759634 w 6096000"/>
              <a:gd name="connsiteY678" fmla="*/ 6271895 h 6858000"/>
              <a:gd name="connsiteX679" fmla="*/ 4759634 w 6096000"/>
              <a:gd name="connsiteY679" fmla="*/ 6283277 h 6858000"/>
              <a:gd name="connsiteX680" fmla="*/ 4748788 w 6096000"/>
              <a:gd name="connsiteY680" fmla="*/ 6273543 h 6858000"/>
              <a:gd name="connsiteX681" fmla="*/ 4734985 w 6096000"/>
              <a:gd name="connsiteY681" fmla="*/ 6270298 h 6858000"/>
              <a:gd name="connsiteX682" fmla="*/ 4673121 w 6096000"/>
              <a:gd name="connsiteY682" fmla="*/ 6270298 h 6858000"/>
              <a:gd name="connsiteX683" fmla="*/ 4660287 w 6096000"/>
              <a:gd name="connsiteY683" fmla="*/ 6274089 h 6858000"/>
              <a:gd name="connsiteX684" fmla="*/ 4650347 w 6096000"/>
              <a:gd name="connsiteY684" fmla="*/ 6285162 h 6858000"/>
              <a:gd name="connsiteX685" fmla="*/ 4645896 w 6096000"/>
              <a:gd name="connsiteY685" fmla="*/ 6276767 h 6858000"/>
              <a:gd name="connsiteX686" fmla="*/ 4639283 w 6096000"/>
              <a:gd name="connsiteY686" fmla="*/ 6272070 h 6858000"/>
              <a:gd name="connsiteX687" fmla="*/ 4630734 w 6096000"/>
              <a:gd name="connsiteY687" fmla="*/ 6270308 h 6858000"/>
              <a:gd name="connsiteX688" fmla="*/ 4618023 w 6096000"/>
              <a:gd name="connsiteY688" fmla="*/ 6273955 h 6858000"/>
              <a:gd name="connsiteX689" fmla="*/ 4609474 w 6096000"/>
              <a:gd name="connsiteY689" fmla="*/ 6282607 h 6858000"/>
              <a:gd name="connsiteX690" fmla="*/ 4609474 w 6096000"/>
              <a:gd name="connsiteY690" fmla="*/ 6271905 h 6858000"/>
              <a:gd name="connsiteX691" fmla="*/ 4601511 w 6096000"/>
              <a:gd name="connsiteY691" fmla="*/ 6271905 h 6858000"/>
              <a:gd name="connsiteX692" fmla="*/ 4601511 w 6096000"/>
              <a:gd name="connsiteY692" fmla="*/ 6333832 h 6858000"/>
              <a:gd name="connsiteX693" fmla="*/ 4609484 w 6096000"/>
              <a:gd name="connsiteY693" fmla="*/ 6333832 h 6858000"/>
              <a:gd name="connsiteX694" fmla="*/ 4609484 w 6096000"/>
              <a:gd name="connsiteY694" fmla="*/ 6307587 h 6858000"/>
              <a:gd name="connsiteX695" fmla="*/ 4611791 w 6096000"/>
              <a:gd name="connsiteY695" fmla="*/ 6290333 h 6858000"/>
              <a:gd name="connsiteX696" fmla="*/ 4618909 w 6096000"/>
              <a:gd name="connsiteY696" fmla="*/ 6281371 h 6858000"/>
              <a:gd name="connsiteX697" fmla="*/ 4629240 w 6096000"/>
              <a:gd name="connsiteY697" fmla="*/ 6278044 h 6858000"/>
              <a:gd name="connsiteX698" fmla="*/ 4637491 w 6096000"/>
              <a:gd name="connsiteY698" fmla="*/ 6280465 h 6858000"/>
              <a:gd name="connsiteX699" fmla="*/ 4642363 w 6096000"/>
              <a:gd name="connsiteY699" fmla="*/ 6286903 h 6858000"/>
              <a:gd name="connsiteX700" fmla="*/ 4643753 w 6096000"/>
              <a:gd name="connsiteY700" fmla="*/ 6302127 h 6858000"/>
              <a:gd name="connsiteX701" fmla="*/ 4643753 w 6096000"/>
              <a:gd name="connsiteY701" fmla="*/ 6333832 h 6858000"/>
              <a:gd name="connsiteX702" fmla="*/ 4651727 w 6096000"/>
              <a:gd name="connsiteY702" fmla="*/ 6333832 h 6858000"/>
              <a:gd name="connsiteX703" fmla="*/ 4651727 w 6096000"/>
              <a:gd name="connsiteY703" fmla="*/ 6309585 h 6858000"/>
              <a:gd name="connsiteX704" fmla="*/ 4653941 w 6096000"/>
              <a:gd name="connsiteY704" fmla="*/ 6290570 h 6858000"/>
              <a:gd name="connsiteX705" fmla="*/ 4660946 w 6096000"/>
              <a:gd name="connsiteY705" fmla="*/ 6281464 h 6858000"/>
              <a:gd name="connsiteX706" fmla="*/ 4671524 w 6096000"/>
              <a:gd name="connsiteY706" fmla="*/ 6278044 h 6858000"/>
              <a:gd name="connsiteX707" fmla="*/ 4679723 w 6096000"/>
              <a:gd name="connsiteY707" fmla="*/ 6280320 h 6858000"/>
              <a:gd name="connsiteX708" fmla="*/ 4684575 w 6096000"/>
              <a:gd name="connsiteY708" fmla="*/ 6286326 h 6858000"/>
              <a:gd name="connsiteX709" fmla="*/ 4685996 w 6096000"/>
              <a:gd name="connsiteY709" fmla="*/ 6300016 h 6858000"/>
              <a:gd name="connsiteX710" fmla="*/ 4685996 w 6096000"/>
              <a:gd name="connsiteY710" fmla="*/ 6333832 h 6858000"/>
              <a:gd name="connsiteX711" fmla="*/ 4694134 w 6096000"/>
              <a:gd name="connsiteY711" fmla="*/ 6333832 h 6858000"/>
              <a:gd name="connsiteX712" fmla="*/ 4694134 w 6096000"/>
              <a:gd name="connsiteY712" fmla="*/ 6300016 h 6858000"/>
              <a:gd name="connsiteX713" fmla="*/ 4691744 w 6096000"/>
              <a:gd name="connsiteY713" fmla="*/ 6282597 h 6858000"/>
              <a:gd name="connsiteX714" fmla="*/ 4684451 w 6096000"/>
              <a:gd name="connsiteY714" fmla="*/ 6273543 h 6858000"/>
              <a:gd name="connsiteX715" fmla="*/ 4673121 w 6096000"/>
              <a:gd name="connsiteY715" fmla="*/ 6270298 h 6858000"/>
              <a:gd name="connsiteX716" fmla="*/ 4409604 w 6096000"/>
              <a:gd name="connsiteY716" fmla="*/ 6250099 h 6858000"/>
              <a:gd name="connsiteX717" fmla="*/ 4433357 w 6096000"/>
              <a:gd name="connsiteY717" fmla="*/ 6333842 h 6858000"/>
              <a:gd name="connsiteX718" fmla="*/ 4434922 w 6096000"/>
              <a:gd name="connsiteY718" fmla="*/ 6333842 h 6858000"/>
              <a:gd name="connsiteX719" fmla="*/ 4460251 w 6096000"/>
              <a:gd name="connsiteY719" fmla="*/ 6270484 h 6858000"/>
              <a:gd name="connsiteX720" fmla="*/ 4485106 w 6096000"/>
              <a:gd name="connsiteY720" fmla="*/ 6333842 h 6858000"/>
              <a:gd name="connsiteX721" fmla="*/ 4486661 w 6096000"/>
              <a:gd name="connsiteY721" fmla="*/ 6333842 h 6858000"/>
              <a:gd name="connsiteX722" fmla="*/ 4510723 w 6096000"/>
              <a:gd name="connsiteY722" fmla="*/ 6250099 h 6858000"/>
              <a:gd name="connsiteX723" fmla="*/ 4502195 w 6096000"/>
              <a:gd name="connsiteY723" fmla="*/ 6250099 h 6858000"/>
              <a:gd name="connsiteX724" fmla="*/ 4484797 w 6096000"/>
              <a:gd name="connsiteY724" fmla="*/ 6310439 h 6858000"/>
              <a:gd name="connsiteX725" fmla="*/ 4461065 w 6096000"/>
              <a:gd name="connsiteY725" fmla="*/ 6250099 h 6858000"/>
              <a:gd name="connsiteX726" fmla="*/ 4459324 w 6096000"/>
              <a:gd name="connsiteY726" fmla="*/ 6250099 h 6858000"/>
              <a:gd name="connsiteX727" fmla="*/ 4435314 w 6096000"/>
              <a:gd name="connsiteY727" fmla="*/ 6310439 h 6858000"/>
              <a:gd name="connsiteX728" fmla="*/ 4418205 w 6096000"/>
              <a:gd name="connsiteY728" fmla="*/ 6250099 h 6858000"/>
              <a:gd name="connsiteX729" fmla="*/ 5405748 w 6096000"/>
              <a:gd name="connsiteY729" fmla="*/ 6248904 h 6858000"/>
              <a:gd name="connsiteX730" fmla="*/ 5405748 w 6096000"/>
              <a:gd name="connsiteY730" fmla="*/ 6271906 h 6858000"/>
              <a:gd name="connsiteX731" fmla="*/ 5394871 w 6096000"/>
              <a:gd name="connsiteY731" fmla="*/ 6271906 h 6858000"/>
              <a:gd name="connsiteX732" fmla="*/ 5394871 w 6096000"/>
              <a:gd name="connsiteY732" fmla="*/ 6278797 h 6858000"/>
              <a:gd name="connsiteX733" fmla="*/ 5405748 w 6096000"/>
              <a:gd name="connsiteY733" fmla="*/ 6278797 h 6858000"/>
              <a:gd name="connsiteX734" fmla="*/ 5405748 w 6096000"/>
              <a:gd name="connsiteY734" fmla="*/ 6333842 h 6858000"/>
              <a:gd name="connsiteX735" fmla="*/ 5413721 w 6096000"/>
              <a:gd name="connsiteY735" fmla="*/ 6333842 h 6858000"/>
              <a:gd name="connsiteX736" fmla="*/ 5413721 w 6096000"/>
              <a:gd name="connsiteY736" fmla="*/ 6278797 h 6858000"/>
              <a:gd name="connsiteX737" fmla="*/ 5426359 w 6096000"/>
              <a:gd name="connsiteY737" fmla="*/ 6278797 h 6858000"/>
              <a:gd name="connsiteX738" fmla="*/ 5426359 w 6096000"/>
              <a:gd name="connsiteY738" fmla="*/ 6271906 h 6858000"/>
              <a:gd name="connsiteX739" fmla="*/ 5413721 w 6096000"/>
              <a:gd name="connsiteY739" fmla="*/ 6271906 h 6858000"/>
              <a:gd name="connsiteX740" fmla="*/ 5413721 w 6096000"/>
              <a:gd name="connsiteY740" fmla="*/ 6248904 h 6858000"/>
              <a:gd name="connsiteX741" fmla="*/ 5218589 w 6096000"/>
              <a:gd name="connsiteY741" fmla="*/ 6247998 h 6858000"/>
              <a:gd name="connsiteX742" fmla="*/ 5218589 w 6096000"/>
              <a:gd name="connsiteY742" fmla="*/ 6333853 h 6858000"/>
              <a:gd name="connsiteX743" fmla="*/ 5226562 w 6096000"/>
              <a:gd name="connsiteY743" fmla="*/ 6333853 h 6858000"/>
              <a:gd name="connsiteX744" fmla="*/ 5226562 w 6096000"/>
              <a:gd name="connsiteY744" fmla="*/ 6311141 h 6858000"/>
              <a:gd name="connsiteX745" fmla="*/ 5227705 w 6096000"/>
              <a:gd name="connsiteY745" fmla="*/ 6294289 h 6858000"/>
              <a:gd name="connsiteX746" fmla="*/ 5235245 w 6096000"/>
              <a:gd name="connsiteY746" fmla="*/ 6282444 h 6858000"/>
              <a:gd name="connsiteX747" fmla="*/ 5248192 w 6096000"/>
              <a:gd name="connsiteY747" fmla="*/ 6277664 h 6858000"/>
              <a:gd name="connsiteX748" fmla="*/ 5258410 w 6096000"/>
              <a:gd name="connsiteY748" fmla="*/ 6280765 h 6858000"/>
              <a:gd name="connsiteX749" fmla="*/ 5263787 w 6096000"/>
              <a:gd name="connsiteY749" fmla="*/ 6290014 h 6858000"/>
              <a:gd name="connsiteX750" fmla="*/ 5264642 w 6096000"/>
              <a:gd name="connsiteY750" fmla="*/ 6304301 h 6858000"/>
              <a:gd name="connsiteX751" fmla="*/ 5264642 w 6096000"/>
              <a:gd name="connsiteY751" fmla="*/ 6333843 h 6858000"/>
              <a:gd name="connsiteX752" fmla="*/ 5272615 w 6096000"/>
              <a:gd name="connsiteY752" fmla="*/ 6333843 h 6858000"/>
              <a:gd name="connsiteX753" fmla="*/ 5272615 w 6096000"/>
              <a:gd name="connsiteY753" fmla="*/ 6301963 h 6858000"/>
              <a:gd name="connsiteX754" fmla="*/ 5270050 w 6096000"/>
              <a:gd name="connsiteY754" fmla="*/ 6283319 h 6858000"/>
              <a:gd name="connsiteX755" fmla="*/ 5262108 w 6096000"/>
              <a:gd name="connsiteY755" fmla="*/ 6273843 h 6858000"/>
              <a:gd name="connsiteX756" fmla="*/ 5249779 w 6096000"/>
              <a:gd name="connsiteY756" fmla="*/ 6270310 h 6858000"/>
              <a:gd name="connsiteX757" fmla="*/ 5237202 w 6096000"/>
              <a:gd name="connsiteY757" fmla="*/ 6273472 h 6858000"/>
              <a:gd name="connsiteX758" fmla="*/ 5226562 w 6096000"/>
              <a:gd name="connsiteY758" fmla="*/ 6283010 h 6858000"/>
              <a:gd name="connsiteX759" fmla="*/ 5226562 w 6096000"/>
              <a:gd name="connsiteY759" fmla="*/ 6247998 h 6858000"/>
              <a:gd name="connsiteX760" fmla="*/ 4781295 w 6096000"/>
              <a:gd name="connsiteY760" fmla="*/ 6247998 h 6858000"/>
              <a:gd name="connsiteX761" fmla="*/ 4781295 w 6096000"/>
              <a:gd name="connsiteY761" fmla="*/ 6333843 h 6858000"/>
              <a:gd name="connsiteX762" fmla="*/ 4789268 w 6096000"/>
              <a:gd name="connsiteY762" fmla="*/ 6333843 h 6858000"/>
              <a:gd name="connsiteX763" fmla="*/ 4789268 w 6096000"/>
              <a:gd name="connsiteY763" fmla="*/ 6305960 h 6858000"/>
              <a:gd name="connsiteX764" fmla="*/ 4820457 w 6096000"/>
              <a:gd name="connsiteY764" fmla="*/ 6333843 h 6858000"/>
              <a:gd name="connsiteX765" fmla="*/ 4831674 w 6096000"/>
              <a:gd name="connsiteY765" fmla="*/ 6333843 h 6858000"/>
              <a:gd name="connsiteX766" fmla="*/ 4795643 w 6096000"/>
              <a:gd name="connsiteY766" fmla="*/ 6301448 h 6858000"/>
              <a:gd name="connsiteX767" fmla="*/ 4829686 w 6096000"/>
              <a:gd name="connsiteY767" fmla="*/ 6271906 h 6858000"/>
              <a:gd name="connsiteX768" fmla="*/ 4817985 w 6096000"/>
              <a:gd name="connsiteY768" fmla="*/ 6271906 h 6858000"/>
              <a:gd name="connsiteX769" fmla="*/ 4789268 w 6096000"/>
              <a:gd name="connsiteY769" fmla="*/ 6296905 h 6858000"/>
              <a:gd name="connsiteX770" fmla="*/ 4789268 w 6096000"/>
              <a:gd name="connsiteY770" fmla="*/ 6247998 h 6858000"/>
              <a:gd name="connsiteX771" fmla="*/ 4551947 w 6096000"/>
              <a:gd name="connsiteY771" fmla="*/ 6246401 h 6858000"/>
              <a:gd name="connsiteX772" fmla="*/ 4547312 w 6096000"/>
              <a:gd name="connsiteY772" fmla="*/ 6248337 h 6858000"/>
              <a:gd name="connsiteX773" fmla="*/ 4545405 w 6096000"/>
              <a:gd name="connsiteY773" fmla="*/ 6253004 h 6858000"/>
              <a:gd name="connsiteX774" fmla="*/ 4547312 w 6096000"/>
              <a:gd name="connsiteY774" fmla="*/ 6257618 h 6858000"/>
              <a:gd name="connsiteX775" fmla="*/ 4551947 w 6096000"/>
              <a:gd name="connsiteY775" fmla="*/ 6259555 h 6858000"/>
              <a:gd name="connsiteX776" fmla="*/ 4556582 w 6096000"/>
              <a:gd name="connsiteY776" fmla="*/ 6257618 h 6858000"/>
              <a:gd name="connsiteX777" fmla="*/ 4558488 w 6096000"/>
              <a:gd name="connsiteY777" fmla="*/ 6253004 h 6858000"/>
              <a:gd name="connsiteX778" fmla="*/ 4556582 w 6096000"/>
              <a:gd name="connsiteY778" fmla="*/ 6248337 h 6858000"/>
              <a:gd name="connsiteX779" fmla="*/ 4551947 w 6096000"/>
              <a:gd name="connsiteY779" fmla="*/ 6246401 h 6858000"/>
              <a:gd name="connsiteX780" fmla="*/ 4526072 w 6096000"/>
              <a:gd name="connsiteY780" fmla="*/ 6246401 h 6858000"/>
              <a:gd name="connsiteX781" fmla="*/ 4521477 w 6096000"/>
              <a:gd name="connsiteY781" fmla="*/ 6248337 h 6858000"/>
              <a:gd name="connsiteX782" fmla="*/ 4519551 w 6096000"/>
              <a:gd name="connsiteY782" fmla="*/ 6253004 h 6858000"/>
              <a:gd name="connsiteX783" fmla="*/ 4521477 w 6096000"/>
              <a:gd name="connsiteY783" fmla="*/ 6257618 h 6858000"/>
              <a:gd name="connsiteX784" fmla="*/ 4526072 w 6096000"/>
              <a:gd name="connsiteY784" fmla="*/ 6259555 h 6858000"/>
              <a:gd name="connsiteX785" fmla="*/ 4530718 w 6096000"/>
              <a:gd name="connsiteY785" fmla="*/ 6257618 h 6858000"/>
              <a:gd name="connsiteX786" fmla="*/ 4532644 w 6096000"/>
              <a:gd name="connsiteY786" fmla="*/ 6253004 h 6858000"/>
              <a:gd name="connsiteX787" fmla="*/ 4530718 w 6096000"/>
              <a:gd name="connsiteY787" fmla="*/ 6248337 h 6858000"/>
              <a:gd name="connsiteX788" fmla="*/ 4526072 w 6096000"/>
              <a:gd name="connsiteY788" fmla="*/ 6246401 h 6858000"/>
              <a:gd name="connsiteX789" fmla="*/ 5205364 w 6096000"/>
              <a:gd name="connsiteY789" fmla="*/ 5889975 h 6858000"/>
              <a:gd name="connsiteX790" fmla="*/ 5181497 w 6096000"/>
              <a:gd name="connsiteY790" fmla="*/ 5913841 h 6858000"/>
              <a:gd name="connsiteX791" fmla="*/ 5181497 w 6096000"/>
              <a:gd name="connsiteY791" fmla="*/ 6175987 h 6858000"/>
              <a:gd name="connsiteX792" fmla="*/ 5190767 w 6096000"/>
              <a:gd name="connsiteY792" fmla="*/ 6185257 h 6858000"/>
              <a:gd name="connsiteX793" fmla="*/ 5200038 w 6096000"/>
              <a:gd name="connsiteY793" fmla="*/ 6175987 h 6858000"/>
              <a:gd name="connsiteX794" fmla="*/ 5200038 w 6096000"/>
              <a:gd name="connsiteY794" fmla="*/ 5913841 h 6858000"/>
              <a:gd name="connsiteX795" fmla="*/ 5205364 w 6096000"/>
              <a:gd name="connsiteY795" fmla="*/ 5908516 h 6858000"/>
              <a:gd name="connsiteX796" fmla="*/ 5205498 w 6096000"/>
              <a:gd name="connsiteY796" fmla="*/ 5908516 h 6858000"/>
              <a:gd name="connsiteX797" fmla="*/ 5210823 w 6096000"/>
              <a:gd name="connsiteY797" fmla="*/ 5913841 h 6858000"/>
              <a:gd name="connsiteX798" fmla="*/ 5210823 w 6096000"/>
              <a:gd name="connsiteY798" fmla="*/ 6175987 h 6858000"/>
              <a:gd name="connsiteX799" fmla="*/ 5220094 w 6096000"/>
              <a:gd name="connsiteY799" fmla="*/ 6185257 h 6858000"/>
              <a:gd name="connsiteX800" fmla="*/ 5229364 w 6096000"/>
              <a:gd name="connsiteY800" fmla="*/ 6175987 h 6858000"/>
              <a:gd name="connsiteX801" fmla="*/ 5229364 w 6096000"/>
              <a:gd name="connsiteY801" fmla="*/ 5913841 h 6858000"/>
              <a:gd name="connsiteX802" fmla="*/ 5205498 w 6096000"/>
              <a:gd name="connsiteY802" fmla="*/ 5889975 h 6858000"/>
              <a:gd name="connsiteX803" fmla="*/ 4813885 w 6096000"/>
              <a:gd name="connsiteY803" fmla="*/ 5887452 h 6858000"/>
              <a:gd name="connsiteX804" fmla="*/ 4804615 w 6096000"/>
              <a:gd name="connsiteY804" fmla="*/ 5896722 h 6858000"/>
              <a:gd name="connsiteX805" fmla="*/ 4813885 w 6096000"/>
              <a:gd name="connsiteY805" fmla="*/ 5905993 h 6858000"/>
              <a:gd name="connsiteX806" fmla="*/ 4863131 w 6096000"/>
              <a:gd name="connsiteY806" fmla="*/ 5905993 h 6858000"/>
              <a:gd name="connsiteX807" fmla="*/ 4866263 w 6096000"/>
              <a:gd name="connsiteY807" fmla="*/ 5907579 h 6858000"/>
              <a:gd name="connsiteX808" fmla="*/ 4866809 w 6096000"/>
              <a:gd name="connsiteY808" fmla="*/ 5911091 h 6858000"/>
              <a:gd name="connsiteX809" fmla="*/ 4789875 w 6096000"/>
              <a:gd name="connsiteY809" fmla="*/ 6155232 h 6858000"/>
              <a:gd name="connsiteX810" fmla="*/ 4793109 w 6096000"/>
              <a:gd name="connsiteY810" fmla="*/ 6175287 h 6858000"/>
              <a:gd name="connsiteX811" fmla="*/ 4811217 w 6096000"/>
              <a:gd name="connsiteY811" fmla="*/ 6184496 h 6858000"/>
              <a:gd name="connsiteX812" fmla="*/ 5043132 w 6096000"/>
              <a:gd name="connsiteY812" fmla="*/ 6184496 h 6858000"/>
              <a:gd name="connsiteX813" fmla="*/ 5052413 w 6096000"/>
              <a:gd name="connsiteY813" fmla="*/ 6175225 h 6858000"/>
              <a:gd name="connsiteX814" fmla="*/ 5043143 w 6096000"/>
              <a:gd name="connsiteY814" fmla="*/ 6165955 h 6858000"/>
              <a:gd name="connsiteX815" fmla="*/ 4811228 w 6096000"/>
              <a:gd name="connsiteY815" fmla="*/ 6165955 h 6858000"/>
              <a:gd name="connsiteX816" fmla="*/ 4808096 w 6096000"/>
              <a:gd name="connsiteY816" fmla="*/ 6164369 h 6858000"/>
              <a:gd name="connsiteX817" fmla="*/ 4807550 w 6096000"/>
              <a:gd name="connsiteY817" fmla="*/ 6160856 h 6858000"/>
              <a:gd name="connsiteX818" fmla="*/ 4884474 w 6096000"/>
              <a:gd name="connsiteY818" fmla="*/ 5916716 h 6858000"/>
              <a:gd name="connsiteX819" fmla="*/ 4881240 w 6096000"/>
              <a:gd name="connsiteY819" fmla="*/ 5896661 h 6858000"/>
              <a:gd name="connsiteX820" fmla="*/ 4863131 w 6096000"/>
              <a:gd name="connsiteY820" fmla="*/ 5887452 h 6858000"/>
              <a:gd name="connsiteX821" fmla="*/ 4663037 w 6096000"/>
              <a:gd name="connsiteY821" fmla="*/ 5887143 h 6858000"/>
              <a:gd name="connsiteX822" fmla="*/ 4638707 w 6096000"/>
              <a:gd name="connsiteY822" fmla="*/ 5907332 h 6858000"/>
              <a:gd name="connsiteX823" fmla="*/ 4646391 w 6096000"/>
              <a:gd name="connsiteY823" fmla="*/ 5917952 h 6858000"/>
              <a:gd name="connsiteX824" fmla="*/ 4657011 w 6096000"/>
              <a:gd name="connsiteY824" fmla="*/ 5910257 h 6858000"/>
              <a:gd name="connsiteX825" fmla="*/ 4663026 w 6096000"/>
              <a:gd name="connsiteY825" fmla="*/ 5905684 h 6858000"/>
              <a:gd name="connsiteX826" fmla="*/ 4669227 w 6096000"/>
              <a:gd name="connsiteY826" fmla="*/ 5911885 h 6858000"/>
              <a:gd name="connsiteX827" fmla="*/ 4664932 w 6096000"/>
              <a:gd name="connsiteY827" fmla="*/ 5917787 h 6858000"/>
              <a:gd name="connsiteX828" fmla="*/ 4664582 w 6096000"/>
              <a:gd name="connsiteY828" fmla="*/ 5917890 h 6858000"/>
              <a:gd name="connsiteX829" fmla="*/ 4653499 w 6096000"/>
              <a:gd name="connsiteY829" fmla="*/ 5919538 h 6858000"/>
              <a:gd name="connsiteX830" fmla="*/ 4595733 w 6096000"/>
              <a:gd name="connsiteY830" fmla="*/ 5934649 h 6858000"/>
              <a:gd name="connsiteX831" fmla="*/ 4550236 w 6096000"/>
              <a:gd name="connsiteY831" fmla="*/ 5976211 h 6858000"/>
              <a:gd name="connsiteX832" fmla="*/ 4529501 w 6096000"/>
              <a:gd name="connsiteY832" fmla="*/ 6048901 h 6858000"/>
              <a:gd name="connsiteX833" fmla="*/ 4529501 w 6096000"/>
              <a:gd name="connsiteY833" fmla="*/ 6175988 h 6858000"/>
              <a:gd name="connsiteX834" fmla="*/ 4538771 w 6096000"/>
              <a:gd name="connsiteY834" fmla="*/ 6185258 h 6858000"/>
              <a:gd name="connsiteX835" fmla="*/ 4548052 w 6096000"/>
              <a:gd name="connsiteY835" fmla="*/ 6175988 h 6858000"/>
              <a:gd name="connsiteX836" fmla="*/ 4548052 w 6096000"/>
              <a:gd name="connsiteY836" fmla="*/ 6048901 h 6858000"/>
              <a:gd name="connsiteX837" fmla="*/ 4604272 w 6096000"/>
              <a:gd name="connsiteY837" fmla="*/ 5951098 h 6858000"/>
              <a:gd name="connsiteX838" fmla="*/ 4655734 w 6096000"/>
              <a:gd name="connsiteY838" fmla="*/ 5937934 h 6858000"/>
              <a:gd name="connsiteX839" fmla="*/ 4669248 w 6096000"/>
              <a:gd name="connsiteY839" fmla="*/ 5935833 h 6858000"/>
              <a:gd name="connsiteX840" fmla="*/ 4670546 w 6096000"/>
              <a:gd name="connsiteY840" fmla="*/ 5935462 h 6858000"/>
              <a:gd name="connsiteX841" fmla="*/ 4687778 w 6096000"/>
              <a:gd name="connsiteY841" fmla="*/ 5911885 h 6858000"/>
              <a:gd name="connsiteX842" fmla="*/ 4663037 w 6096000"/>
              <a:gd name="connsiteY842" fmla="*/ 5887143 h 6858000"/>
              <a:gd name="connsiteX843" fmla="*/ 4810548 w 6096000"/>
              <a:gd name="connsiteY843" fmla="*/ 5782027 h 6858000"/>
              <a:gd name="connsiteX844" fmla="*/ 4801278 w 6096000"/>
              <a:gd name="connsiteY844" fmla="*/ 5791297 h 6858000"/>
              <a:gd name="connsiteX845" fmla="*/ 4810548 w 6096000"/>
              <a:gd name="connsiteY845" fmla="*/ 5800568 h 6858000"/>
              <a:gd name="connsiteX846" fmla="*/ 5009707 w 6096000"/>
              <a:gd name="connsiteY846" fmla="*/ 5800568 h 6858000"/>
              <a:gd name="connsiteX847" fmla="*/ 5012828 w 6096000"/>
              <a:gd name="connsiteY847" fmla="*/ 5802154 h 6858000"/>
              <a:gd name="connsiteX848" fmla="*/ 5013374 w 6096000"/>
              <a:gd name="connsiteY848" fmla="*/ 5805666 h 6858000"/>
              <a:gd name="connsiteX849" fmla="*/ 4936440 w 6096000"/>
              <a:gd name="connsiteY849" fmla="*/ 6049807 h 6858000"/>
              <a:gd name="connsiteX850" fmla="*/ 4939675 w 6096000"/>
              <a:gd name="connsiteY850" fmla="*/ 6069862 h 6858000"/>
              <a:gd name="connsiteX851" fmla="*/ 4957783 w 6096000"/>
              <a:gd name="connsiteY851" fmla="*/ 6079071 h 6858000"/>
              <a:gd name="connsiteX852" fmla="*/ 5039743 w 6096000"/>
              <a:gd name="connsiteY852" fmla="*/ 6079071 h 6858000"/>
              <a:gd name="connsiteX853" fmla="*/ 5049034 w 6096000"/>
              <a:gd name="connsiteY853" fmla="*/ 6069800 h 6858000"/>
              <a:gd name="connsiteX854" fmla="*/ 5039764 w 6096000"/>
              <a:gd name="connsiteY854" fmla="*/ 6060530 h 6858000"/>
              <a:gd name="connsiteX855" fmla="*/ 4957803 w 6096000"/>
              <a:gd name="connsiteY855" fmla="*/ 6060530 h 6858000"/>
              <a:gd name="connsiteX856" fmla="*/ 4954672 w 6096000"/>
              <a:gd name="connsiteY856" fmla="*/ 6058944 h 6858000"/>
              <a:gd name="connsiteX857" fmla="*/ 4954126 w 6096000"/>
              <a:gd name="connsiteY857" fmla="*/ 6055431 h 6858000"/>
              <a:gd name="connsiteX858" fmla="*/ 5031060 w 6096000"/>
              <a:gd name="connsiteY858" fmla="*/ 5811291 h 6858000"/>
              <a:gd name="connsiteX859" fmla="*/ 5027826 w 6096000"/>
              <a:gd name="connsiteY859" fmla="*/ 5791236 h 6858000"/>
              <a:gd name="connsiteX860" fmla="*/ 5009717 w 6096000"/>
              <a:gd name="connsiteY860" fmla="*/ 5782027 h 6858000"/>
              <a:gd name="connsiteX861" fmla="*/ 5477387 w 6096000"/>
              <a:gd name="connsiteY861" fmla="*/ 5779441 h 6858000"/>
              <a:gd name="connsiteX862" fmla="*/ 5468117 w 6096000"/>
              <a:gd name="connsiteY862" fmla="*/ 5788711 h 6858000"/>
              <a:gd name="connsiteX863" fmla="*/ 5468117 w 6096000"/>
              <a:gd name="connsiteY863" fmla="*/ 6053875 h 6858000"/>
              <a:gd name="connsiteX864" fmla="*/ 5491983 w 6096000"/>
              <a:gd name="connsiteY864" fmla="*/ 6077741 h 6858000"/>
              <a:gd name="connsiteX865" fmla="*/ 5580392 w 6096000"/>
              <a:gd name="connsiteY865" fmla="*/ 6077741 h 6858000"/>
              <a:gd name="connsiteX866" fmla="*/ 5589662 w 6096000"/>
              <a:gd name="connsiteY866" fmla="*/ 6068461 h 6858000"/>
              <a:gd name="connsiteX867" fmla="*/ 5580392 w 6096000"/>
              <a:gd name="connsiteY867" fmla="*/ 6059190 h 6858000"/>
              <a:gd name="connsiteX868" fmla="*/ 5491983 w 6096000"/>
              <a:gd name="connsiteY868" fmla="*/ 6059190 h 6858000"/>
              <a:gd name="connsiteX869" fmla="*/ 5486658 w 6096000"/>
              <a:gd name="connsiteY869" fmla="*/ 6053865 h 6858000"/>
              <a:gd name="connsiteX870" fmla="*/ 5486658 w 6096000"/>
              <a:gd name="connsiteY870" fmla="*/ 5788711 h 6858000"/>
              <a:gd name="connsiteX871" fmla="*/ 5477387 w 6096000"/>
              <a:gd name="connsiteY871" fmla="*/ 5779441 h 6858000"/>
              <a:gd name="connsiteX872" fmla="*/ 5369778 w 6096000"/>
              <a:gd name="connsiteY872" fmla="*/ 5779441 h 6858000"/>
              <a:gd name="connsiteX873" fmla="*/ 5360508 w 6096000"/>
              <a:gd name="connsiteY873" fmla="*/ 5788711 h 6858000"/>
              <a:gd name="connsiteX874" fmla="*/ 5360508 w 6096000"/>
              <a:gd name="connsiteY874" fmla="*/ 6055421 h 6858000"/>
              <a:gd name="connsiteX875" fmla="*/ 5489490 w 6096000"/>
              <a:gd name="connsiteY875" fmla="*/ 6184403 h 6858000"/>
              <a:gd name="connsiteX876" fmla="*/ 5580391 w 6096000"/>
              <a:gd name="connsiteY876" fmla="*/ 6184403 h 6858000"/>
              <a:gd name="connsiteX877" fmla="*/ 5589662 w 6096000"/>
              <a:gd name="connsiteY877" fmla="*/ 6175123 h 6858000"/>
              <a:gd name="connsiteX878" fmla="*/ 5580391 w 6096000"/>
              <a:gd name="connsiteY878" fmla="*/ 6165852 h 6858000"/>
              <a:gd name="connsiteX879" fmla="*/ 5489490 w 6096000"/>
              <a:gd name="connsiteY879" fmla="*/ 6165852 h 6858000"/>
              <a:gd name="connsiteX880" fmla="*/ 5379049 w 6096000"/>
              <a:gd name="connsiteY880" fmla="*/ 6055411 h 6858000"/>
              <a:gd name="connsiteX881" fmla="*/ 5379049 w 6096000"/>
              <a:gd name="connsiteY881" fmla="*/ 5788711 h 6858000"/>
              <a:gd name="connsiteX882" fmla="*/ 5369778 w 6096000"/>
              <a:gd name="connsiteY882" fmla="*/ 5779441 h 6858000"/>
              <a:gd name="connsiteX883" fmla="*/ 5205425 w 6096000"/>
              <a:gd name="connsiteY883" fmla="*/ 5778298 h 6858000"/>
              <a:gd name="connsiteX884" fmla="*/ 5070675 w 6096000"/>
              <a:gd name="connsiteY884" fmla="*/ 5913049 h 6858000"/>
              <a:gd name="connsiteX885" fmla="*/ 5070675 w 6096000"/>
              <a:gd name="connsiteY885" fmla="*/ 6175988 h 6858000"/>
              <a:gd name="connsiteX886" fmla="*/ 5079945 w 6096000"/>
              <a:gd name="connsiteY886" fmla="*/ 6185259 h 6858000"/>
              <a:gd name="connsiteX887" fmla="*/ 5089216 w 6096000"/>
              <a:gd name="connsiteY887" fmla="*/ 6175988 h 6858000"/>
              <a:gd name="connsiteX888" fmla="*/ 5089216 w 6096000"/>
              <a:gd name="connsiteY888" fmla="*/ 5913049 h 6858000"/>
              <a:gd name="connsiteX889" fmla="*/ 5205425 w 6096000"/>
              <a:gd name="connsiteY889" fmla="*/ 5796839 h 6858000"/>
              <a:gd name="connsiteX890" fmla="*/ 5321635 w 6096000"/>
              <a:gd name="connsiteY890" fmla="*/ 5913029 h 6858000"/>
              <a:gd name="connsiteX891" fmla="*/ 5320996 w 6096000"/>
              <a:gd name="connsiteY891" fmla="*/ 6175968 h 6858000"/>
              <a:gd name="connsiteX892" fmla="*/ 5330246 w 6096000"/>
              <a:gd name="connsiteY892" fmla="*/ 6185259 h 6858000"/>
              <a:gd name="connsiteX893" fmla="*/ 5330266 w 6096000"/>
              <a:gd name="connsiteY893" fmla="*/ 6185259 h 6858000"/>
              <a:gd name="connsiteX894" fmla="*/ 5339537 w 6096000"/>
              <a:gd name="connsiteY894" fmla="*/ 6176009 h 6858000"/>
              <a:gd name="connsiteX895" fmla="*/ 5340175 w 6096000"/>
              <a:gd name="connsiteY895" fmla="*/ 5913049 h 6858000"/>
              <a:gd name="connsiteX896" fmla="*/ 5205425 w 6096000"/>
              <a:gd name="connsiteY896" fmla="*/ 5778298 h 6858000"/>
              <a:gd name="connsiteX897" fmla="*/ 4662305 w 6096000"/>
              <a:gd name="connsiteY897" fmla="*/ 5778298 h 6858000"/>
              <a:gd name="connsiteX898" fmla="*/ 4528924 w 6096000"/>
              <a:gd name="connsiteY898" fmla="*/ 5911679 h 6858000"/>
              <a:gd name="connsiteX899" fmla="*/ 4528924 w 6096000"/>
              <a:gd name="connsiteY899" fmla="*/ 5971916 h 6858000"/>
              <a:gd name="connsiteX900" fmla="*/ 4538194 w 6096000"/>
              <a:gd name="connsiteY900" fmla="*/ 5981187 h 6858000"/>
              <a:gd name="connsiteX901" fmla="*/ 4547465 w 6096000"/>
              <a:gd name="connsiteY901" fmla="*/ 5971916 h 6858000"/>
              <a:gd name="connsiteX902" fmla="*/ 4547465 w 6096000"/>
              <a:gd name="connsiteY902" fmla="*/ 5911679 h 6858000"/>
              <a:gd name="connsiteX903" fmla="*/ 4662305 w 6096000"/>
              <a:gd name="connsiteY903" fmla="*/ 5796839 h 6858000"/>
              <a:gd name="connsiteX904" fmla="*/ 4777134 w 6096000"/>
              <a:gd name="connsiteY904" fmla="*/ 5911679 h 6858000"/>
              <a:gd name="connsiteX905" fmla="*/ 4662295 w 6096000"/>
              <a:gd name="connsiteY905" fmla="*/ 6026519 h 6858000"/>
              <a:gd name="connsiteX906" fmla="*/ 4661533 w 6096000"/>
              <a:gd name="connsiteY906" fmla="*/ 6026519 h 6858000"/>
              <a:gd name="connsiteX907" fmla="*/ 4638644 w 6096000"/>
              <a:gd name="connsiteY907" fmla="*/ 6049406 h 6858000"/>
              <a:gd name="connsiteX908" fmla="*/ 4638644 w 6096000"/>
              <a:gd name="connsiteY908" fmla="*/ 6175988 h 6858000"/>
              <a:gd name="connsiteX909" fmla="*/ 4647915 w 6096000"/>
              <a:gd name="connsiteY909" fmla="*/ 6185259 h 6858000"/>
              <a:gd name="connsiteX910" fmla="*/ 4657195 w 6096000"/>
              <a:gd name="connsiteY910" fmla="*/ 6175988 h 6858000"/>
              <a:gd name="connsiteX911" fmla="*/ 4657195 w 6096000"/>
              <a:gd name="connsiteY911" fmla="*/ 6049406 h 6858000"/>
              <a:gd name="connsiteX912" fmla="*/ 4661543 w 6096000"/>
              <a:gd name="connsiteY912" fmla="*/ 6045060 h 6858000"/>
              <a:gd name="connsiteX913" fmla="*/ 4662305 w 6096000"/>
              <a:gd name="connsiteY913" fmla="*/ 6045060 h 6858000"/>
              <a:gd name="connsiteX914" fmla="*/ 4795685 w 6096000"/>
              <a:gd name="connsiteY914" fmla="*/ 5911679 h 6858000"/>
              <a:gd name="connsiteX915" fmla="*/ 4662305 w 6096000"/>
              <a:gd name="connsiteY915" fmla="*/ 5778298 h 6858000"/>
              <a:gd name="connsiteX916" fmla="*/ 0 w 6096000"/>
              <a:gd name="connsiteY916" fmla="*/ 0 h 6858000"/>
              <a:gd name="connsiteX917" fmla="*/ 6096000 w 6096000"/>
              <a:gd name="connsiteY917" fmla="*/ 0 h 6858000"/>
              <a:gd name="connsiteX918" fmla="*/ 6096000 w 6096000"/>
              <a:gd name="connsiteY918" fmla="*/ 6858000 h 6858000"/>
              <a:gd name="connsiteX919" fmla="*/ 0 w 6096000"/>
              <a:gd name="connsiteY9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Lst>
            <a:rect l="l" t="t" r="r" b="b"/>
            <a:pathLst>
              <a:path w="6096000" h="6858000">
                <a:moveTo>
                  <a:pt x="5729161" y="6461216"/>
                </a:moveTo>
                <a:cubicBezTo>
                  <a:pt x="5727224" y="6461216"/>
                  <a:pt x="5725576" y="6461906"/>
                  <a:pt x="5724206" y="6463266"/>
                </a:cubicBezTo>
                <a:cubicBezTo>
                  <a:pt x="5722836" y="6464626"/>
                  <a:pt x="5722156" y="6466295"/>
                  <a:pt x="5722156" y="6468273"/>
                </a:cubicBezTo>
                <a:cubicBezTo>
                  <a:pt x="5722156" y="6470209"/>
                  <a:pt x="5722836" y="6471878"/>
                  <a:pt x="5724206" y="6473258"/>
                </a:cubicBezTo>
                <a:cubicBezTo>
                  <a:pt x="5725576" y="6474649"/>
                  <a:pt x="5727224" y="6475339"/>
                  <a:pt x="5729161" y="6475339"/>
                </a:cubicBezTo>
                <a:cubicBezTo>
                  <a:pt x="5731098" y="6475339"/>
                  <a:pt x="5732746" y="6474638"/>
                  <a:pt x="5734116" y="6473258"/>
                </a:cubicBezTo>
                <a:cubicBezTo>
                  <a:pt x="5735486" y="6471868"/>
                  <a:pt x="5736166" y="6470209"/>
                  <a:pt x="5736166" y="6468273"/>
                </a:cubicBezTo>
                <a:cubicBezTo>
                  <a:pt x="5736166" y="6466305"/>
                  <a:pt x="5735486" y="6464637"/>
                  <a:pt x="5734116" y="6463266"/>
                </a:cubicBezTo>
                <a:cubicBezTo>
                  <a:pt x="5732746" y="6461896"/>
                  <a:pt x="5731098" y="6461216"/>
                  <a:pt x="5729161" y="6461216"/>
                </a:cubicBezTo>
                <a:close/>
                <a:moveTo>
                  <a:pt x="5571143" y="6418016"/>
                </a:moveTo>
                <a:cubicBezTo>
                  <a:pt x="5577725" y="6418016"/>
                  <a:pt x="5583411" y="6420468"/>
                  <a:pt x="5588190" y="6425361"/>
                </a:cubicBezTo>
                <a:cubicBezTo>
                  <a:pt x="5592969" y="6430254"/>
                  <a:pt x="5595359" y="6436177"/>
                  <a:pt x="5595359" y="6443120"/>
                </a:cubicBezTo>
                <a:cubicBezTo>
                  <a:pt x="5595359" y="6447600"/>
                  <a:pt x="5594278" y="6451772"/>
                  <a:pt x="5592104" y="6455645"/>
                </a:cubicBezTo>
                <a:cubicBezTo>
                  <a:pt x="5589931" y="6459518"/>
                  <a:pt x="5587005" y="6462515"/>
                  <a:pt x="5583308" y="6464617"/>
                </a:cubicBezTo>
                <a:cubicBezTo>
                  <a:pt x="5579620" y="6466728"/>
                  <a:pt x="5575562" y="6467779"/>
                  <a:pt x="5571143" y="6467779"/>
                </a:cubicBezTo>
                <a:cubicBezTo>
                  <a:pt x="5566723" y="6467779"/>
                  <a:pt x="5562675" y="6466728"/>
                  <a:pt x="5558977" y="6464617"/>
                </a:cubicBezTo>
                <a:cubicBezTo>
                  <a:pt x="5555279" y="6462505"/>
                  <a:pt x="5552354" y="6459518"/>
                  <a:pt x="5550180" y="6455645"/>
                </a:cubicBezTo>
                <a:cubicBezTo>
                  <a:pt x="5548007" y="6451772"/>
                  <a:pt x="5546925" y="6447600"/>
                  <a:pt x="5546925" y="6443120"/>
                </a:cubicBezTo>
                <a:cubicBezTo>
                  <a:pt x="5546925" y="6436177"/>
                  <a:pt x="5549305" y="6430254"/>
                  <a:pt x="5554064" y="6425361"/>
                </a:cubicBezTo>
                <a:cubicBezTo>
                  <a:pt x="5558822" y="6420468"/>
                  <a:pt x="5564519" y="6418016"/>
                  <a:pt x="5571143" y="6418016"/>
                </a:cubicBezTo>
                <a:close/>
                <a:moveTo>
                  <a:pt x="4436808" y="6417904"/>
                </a:moveTo>
                <a:cubicBezTo>
                  <a:pt x="4443699" y="6417904"/>
                  <a:pt x="4449509" y="6420304"/>
                  <a:pt x="4454237" y="6425125"/>
                </a:cubicBezTo>
                <a:cubicBezTo>
                  <a:pt x="4458954" y="6429935"/>
                  <a:pt x="4461313" y="6435920"/>
                  <a:pt x="4461313" y="6443089"/>
                </a:cubicBezTo>
                <a:cubicBezTo>
                  <a:pt x="4461313" y="6447786"/>
                  <a:pt x="4460262" y="6452019"/>
                  <a:pt x="4458161" y="6455769"/>
                </a:cubicBezTo>
                <a:cubicBezTo>
                  <a:pt x="4456060" y="6459528"/>
                  <a:pt x="4453052" y="6462505"/>
                  <a:pt x="4449148" y="6464699"/>
                </a:cubicBezTo>
                <a:cubicBezTo>
                  <a:pt x="4445244" y="6466893"/>
                  <a:pt x="4441114" y="6467995"/>
                  <a:pt x="4436757" y="6467995"/>
                </a:cubicBezTo>
                <a:cubicBezTo>
                  <a:pt x="4432430" y="6467995"/>
                  <a:pt x="4428382" y="6466893"/>
                  <a:pt x="4424612" y="6464668"/>
                </a:cubicBezTo>
                <a:cubicBezTo>
                  <a:pt x="4420842" y="6462444"/>
                  <a:pt x="4417834" y="6459353"/>
                  <a:pt x="4415599" y="6455367"/>
                </a:cubicBezTo>
                <a:cubicBezTo>
                  <a:pt x="4413364" y="6451391"/>
                  <a:pt x="4412241" y="6447219"/>
                  <a:pt x="4412241" y="6442862"/>
                </a:cubicBezTo>
                <a:cubicBezTo>
                  <a:pt x="4412241" y="6438474"/>
                  <a:pt x="4413353" y="6434303"/>
                  <a:pt x="4415568" y="6430358"/>
                </a:cubicBezTo>
                <a:cubicBezTo>
                  <a:pt x="4417793" y="6426413"/>
                  <a:pt x="4420780" y="6423353"/>
                  <a:pt x="4424529" y="6421170"/>
                </a:cubicBezTo>
                <a:cubicBezTo>
                  <a:pt x="4428279" y="6418996"/>
                  <a:pt x="4432368" y="6417904"/>
                  <a:pt x="4436808" y="6417904"/>
                </a:cubicBezTo>
                <a:close/>
                <a:moveTo>
                  <a:pt x="5678710" y="6417903"/>
                </a:moveTo>
                <a:cubicBezTo>
                  <a:pt x="5683036" y="6417903"/>
                  <a:pt x="5687074" y="6418964"/>
                  <a:pt x="5690834" y="6421096"/>
                </a:cubicBezTo>
                <a:cubicBezTo>
                  <a:pt x="5694593" y="6423228"/>
                  <a:pt x="5697498" y="6426122"/>
                  <a:pt x="5699548" y="6429779"/>
                </a:cubicBezTo>
                <a:cubicBezTo>
                  <a:pt x="5701587" y="6433437"/>
                  <a:pt x="5702617" y="6437608"/>
                  <a:pt x="5702617" y="6442275"/>
                </a:cubicBezTo>
                <a:cubicBezTo>
                  <a:pt x="5702617" y="6449454"/>
                  <a:pt x="5700392" y="6455243"/>
                  <a:pt x="5695932" y="6459641"/>
                </a:cubicBezTo>
                <a:cubicBezTo>
                  <a:pt x="5691472" y="6464039"/>
                  <a:pt x="5685580" y="6466244"/>
                  <a:pt x="5678257" y="6466244"/>
                </a:cubicBezTo>
                <a:cubicBezTo>
                  <a:pt x="5671004" y="6466244"/>
                  <a:pt x="5665102" y="6464019"/>
                  <a:pt x="5660549" y="6459579"/>
                </a:cubicBezTo>
                <a:cubicBezTo>
                  <a:pt x="5655996" y="6455140"/>
                  <a:pt x="5653720" y="6449526"/>
                  <a:pt x="5653720" y="6442728"/>
                </a:cubicBezTo>
                <a:cubicBezTo>
                  <a:pt x="5653720" y="6438247"/>
                  <a:pt x="5654822" y="6434086"/>
                  <a:pt x="5657027" y="6430232"/>
                </a:cubicBezTo>
                <a:cubicBezTo>
                  <a:pt x="5659221" y="6426380"/>
                  <a:pt x="5662259" y="6423362"/>
                  <a:pt x="5666132" y="6421178"/>
                </a:cubicBezTo>
                <a:cubicBezTo>
                  <a:pt x="5669995" y="6418995"/>
                  <a:pt x="5674197" y="6417903"/>
                  <a:pt x="5678710" y="6417903"/>
                </a:cubicBezTo>
                <a:close/>
                <a:moveTo>
                  <a:pt x="5165069" y="6417903"/>
                </a:moveTo>
                <a:cubicBezTo>
                  <a:pt x="5171970" y="6417903"/>
                  <a:pt x="5177779" y="6420303"/>
                  <a:pt x="5182507" y="6425124"/>
                </a:cubicBezTo>
                <a:cubicBezTo>
                  <a:pt x="5187225" y="6429935"/>
                  <a:pt x="5189584" y="6435920"/>
                  <a:pt x="5189584" y="6443089"/>
                </a:cubicBezTo>
                <a:cubicBezTo>
                  <a:pt x="5189584" y="6447786"/>
                  <a:pt x="5188533" y="6452019"/>
                  <a:pt x="5186432" y="6455769"/>
                </a:cubicBezTo>
                <a:cubicBezTo>
                  <a:pt x="5184330" y="6459528"/>
                  <a:pt x="5181323" y="6462505"/>
                  <a:pt x="5177419" y="6464699"/>
                </a:cubicBezTo>
                <a:cubicBezTo>
                  <a:pt x="5173505" y="6466893"/>
                  <a:pt x="5169374" y="6467995"/>
                  <a:pt x="5165017" y="6467995"/>
                </a:cubicBezTo>
                <a:cubicBezTo>
                  <a:pt x="5160690" y="6467995"/>
                  <a:pt x="5156642" y="6466893"/>
                  <a:pt x="5152872" y="6464668"/>
                </a:cubicBezTo>
                <a:cubicBezTo>
                  <a:pt x="5149102" y="6462444"/>
                  <a:pt x="5146094" y="6459353"/>
                  <a:pt x="5143859" y="6455367"/>
                </a:cubicBezTo>
                <a:cubicBezTo>
                  <a:pt x="5141614" y="6451391"/>
                  <a:pt x="5140501" y="6447219"/>
                  <a:pt x="5140501" y="6442862"/>
                </a:cubicBezTo>
                <a:cubicBezTo>
                  <a:pt x="5140501" y="6438474"/>
                  <a:pt x="5141614" y="6434303"/>
                  <a:pt x="5143828" y="6430358"/>
                </a:cubicBezTo>
                <a:cubicBezTo>
                  <a:pt x="5146053" y="6426412"/>
                  <a:pt x="5149040" y="6423352"/>
                  <a:pt x="5152790" y="6421169"/>
                </a:cubicBezTo>
                <a:cubicBezTo>
                  <a:pt x="5156539" y="6418995"/>
                  <a:pt x="5160628" y="6417903"/>
                  <a:pt x="5165069" y="6417903"/>
                </a:cubicBezTo>
                <a:close/>
                <a:moveTo>
                  <a:pt x="5022397" y="6417903"/>
                </a:moveTo>
                <a:cubicBezTo>
                  <a:pt x="5029299" y="6417903"/>
                  <a:pt x="5035108" y="6420303"/>
                  <a:pt x="5039836" y="6425124"/>
                </a:cubicBezTo>
                <a:cubicBezTo>
                  <a:pt x="5044554" y="6429935"/>
                  <a:pt x="5046912" y="6435920"/>
                  <a:pt x="5046912" y="6443089"/>
                </a:cubicBezTo>
                <a:cubicBezTo>
                  <a:pt x="5046912" y="6447786"/>
                  <a:pt x="5045862" y="6452019"/>
                  <a:pt x="5043760" y="6455769"/>
                </a:cubicBezTo>
                <a:cubicBezTo>
                  <a:pt x="5041659" y="6459528"/>
                  <a:pt x="5038651" y="6462505"/>
                  <a:pt x="5034748" y="6464699"/>
                </a:cubicBezTo>
                <a:cubicBezTo>
                  <a:pt x="5030833" y="6466893"/>
                  <a:pt x="5026703" y="6467995"/>
                  <a:pt x="5022346" y="6467995"/>
                </a:cubicBezTo>
                <a:cubicBezTo>
                  <a:pt x="5018019" y="6467995"/>
                  <a:pt x="5013971" y="6466893"/>
                  <a:pt x="5010201" y="6464668"/>
                </a:cubicBezTo>
                <a:cubicBezTo>
                  <a:pt x="5006431" y="6462444"/>
                  <a:pt x="5003423" y="6459353"/>
                  <a:pt x="5001188" y="6455367"/>
                </a:cubicBezTo>
                <a:cubicBezTo>
                  <a:pt x="4998942" y="6451391"/>
                  <a:pt x="4997830" y="6447219"/>
                  <a:pt x="4997830" y="6442862"/>
                </a:cubicBezTo>
                <a:cubicBezTo>
                  <a:pt x="4997830" y="6438474"/>
                  <a:pt x="4998942" y="6434303"/>
                  <a:pt x="5001157" y="6430358"/>
                </a:cubicBezTo>
                <a:cubicBezTo>
                  <a:pt x="5003382" y="6426412"/>
                  <a:pt x="5006369" y="6423352"/>
                  <a:pt x="5010118" y="6421169"/>
                </a:cubicBezTo>
                <a:cubicBezTo>
                  <a:pt x="5013868" y="6418995"/>
                  <a:pt x="5017957" y="6417903"/>
                  <a:pt x="5022397" y="6417903"/>
                </a:cubicBezTo>
                <a:close/>
                <a:moveTo>
                  <a:pt x="4950841" y="6417903"/>
                </a:moveTo>
                <a:cubicBezTo>
                  <a:pt x="4955270" y="6417903"/>
                  <a:pt x="4959359" y="6418995"/>
                  <a:pt x="4963119" y="6421169"/>
                </a:cubicBezTo>
                <a:cubicBezTo>
                  <a:pt x="4966868" y="6423352"/>
                  <a:pt x="4969845" y="6426412"/>
                  <a:pt x="4972060" y="6430357"/>
                </a:cubicBezTo>
                <a:cubicBezTo>
                  <a:pt x="4974274" y="6434292"/>
                  <a:pt x="4975387" y="6438464"/>
                  <a:pt x="4975387" y="6442862"/>
                </a:cubicBezTo>
                <a:cubicBezTo>
                  <a:pt x="4975387" y="6447219"/>
                  <a:pt x="4974274" y="6451391"/>
                  <a:pt x="4972039" y="6455367"/>
                </a:cubicBezTo>
                <a:cubicBezTo>
                  <a:pt x="4969804" y="6459353"/>
                  <a:pt x="4966806" y="6462454"/>
                  <a:pt x="4963037" y="6464668"/>
                </a:cubicBezTo>
                <a:cubicBezTo>
                  <a:pt x="4959267" y="6466883"/>
                  <a:pt x="4955239" y="6467995"/>
                  <a:pt x="4950964" y="6467995"/>
                </a:cubicBezTo>
                <a:cubicBezTo>
                  <a:pt x="4946606" y="6467995"/>
                  <a:pt x="4942476" y="6466904"/>
                  <a:pt x="4938551" y="6464699"/>
                </a:cubicBezTo>
                <a:cubicBezTo>
                  <a:pt x="4934627" y="6462495"/>
                  <a:pt x="4931619" y="6459518"/>
                  <a:pt x="4929518" y="6455769"/>
                </a:cubicBezTo>
                <a:cubicBezTo>
                  <a:pt x="4927417" y="6452019"/>
                  <a:pt x="4926366" y="6447786"/>
                  <a:pt x="4926366" y="6443089"/>
                </a:cubicBezTo>
                <a:cubicBezTo>
                  <a:pt x="4926366" y="6435930"/>
                  <a:pt x="4928715" y="6429934"/>
                  <a:pt x="4933432" y="6425124"/>
                </a:cubicBezTo>
                <a:cubicBezTo>
                  <a:pt x="4938150" y="6420314"/>
                  <a:pt x="4943949" y="6417903"/>
                  <a:pt x="4950841" y="6417903"/>
                </a:cubicBezTo>
                <a:close/>
                <a:moveTo>
                  <a:pt x="5420971" y="6417841"/>
                </a:moveTo>
                <a:cubicBezTo>
                  <a:pt x="5424660" y="6417841"/>
                  <a:pt x="5428172" y="6418624"/>
                  <a:pt x="5431520" y="6420179"/>
                </a:cubicBezTo>
                <a:cubicBezTo>
                  <a:pt x="5434868" y="6421735"/>
                  <a:pt x="5437556" y="6423784"/>
                  <a:pt x="5439585" y="6426329"/>
                </a:cubicBezTo>
                <a:cubicBezTo>
                  <a:pt x="5441614" y="6428874"/>
                  <a:pt x="5443170" y="6432263"/>
                  <a:pt x="5444231" y="6436517"/>
                </a:cubicBezTo>
                <a:lnTo>
                  <a:pt x="5398053" y="6436517"/>
                </a:lnTo>
                <a:cubicBezTo>
                  <a:pt x="5399691" y="6430821"/>
                  <a:pt x="5402101" y="6426546"/>
                  <a:pt x="5405294" y="6423702"/>
                </a:cubicBezTo>
                <a:cubicBezTo>
                  <a:pt x="5409662" y="6419798"/>
                  <a:pt x="5414894" y="6417841"/>
                  <a:pt x="5420971" y="6417841"/>
                </a:cubicBezTo>
                <a:close/>
                <a:moveTo>
                  <a:pt x="5296801" y="6417841"/>
                </a:moveTo>
                <a:cubicBezTo>
                  <a:pt x="5300489" y="6417841"/>
                  <a:pt x="5304001" y="6418624"/>
                  <a:pt x="5307349" y="6420179"/>
                </a:cubicBezTo>
                <a:cubicBezTo>
                  <a:pt x="5310697" y="6421735"/>
                  <a:pt x="5313385" y="6423784"/>
                  <a:pt x="5315414" y="6426329"/>
                </a:cubicBezTo>
                <a:cubicBezTo>
                  <a:pt x="5317443" y="6428874"/>
                  <a:pt x="5318999" y="6432263"/>
                  <a:pt x="5320060" y="6436517"/>
                </a:cubicBezTo>
                <a:lnTo>
                  <a:pt x="5273882" y="6436517"/>
                </a:lnTo>
                <a:cubicBezTo>
                  <a:pt x="5275520" y="6430821"/>
                  <a:pt x="5277930" y="6426546"/>
                  <a:pt x="5281123" y="6423702"/>
                </a:cubicBezTo>
                <a:cubicBezTo>
                  <a:pt x="5285491" y="6419798"/>
                  <a:pt x="5290723" y="6417841"/>
                  <a:pt x="5296801" y="6417841"/>
                </a:cubicBezTo>
                <a:close/>
                <a:moveTo>
                  <a:pt x="4842953" y="6417841"/>
                </a:moveTo>
                <a:cubicBezTo>
                  <a:pt x="4846642" y="6417841"/>
                  <a:pt x="4850154" y="6418624"/>
                  <a:pt x="4853502" y="6420179"/>
                </a:cubicBezTo>
                <a:cubicBezTo>
                  <a:pt x="4856850" y="6421735"/>
                  <a:pt x="4859538" y="6423784"/>
                  <a:pt x="4861567" y="6426329"/>
                </a:cubicBezTo>
                <a:cubicBezTo>
                  <a:pt x="4863596" y="6428874"/>
                  <a:pt x="4865152" y="6432263"/>
                  <a:pt x="4866213" y="6436517"/>
                </a:cubicBezTo>
                <a:lnTo>
                  <a:pt x="4820035" y="6436517"/>
                </a:lnTo>
                <a:cubicBezTo>
                  <a:pt x="4821673" y="6430821"/>
                  <a:pt x="4824083" y="6426546"/>
                  <a:pt x="4827276" y="6423702"/>
                </a:cubicBezTo>
                <a:cubicBezTo>
                  <a:pt x="4831644" y="6419798"/>
                  <a:pt x="4836876" y="6417841"/>
                  <a:pt x="4842953" y="6417841"/>
                </a:cubicBezTo>
                <a:close/>
                <a:moveTo>
                  <a:pt x="4691619" y="6417841"/>
                </a:moveTo>
                <a:cubicBezTo>
                  <a:pt x="4695308" y="6417841"/>
                  <a:pt x="4698820" y="6418624"/>
                  <a:pt x="4702168" y="6420179"/>
                </a:cubicBezTo>
                <a:cubicBezTo>
                  <a:pt x="4705516" y="6421735"/>
                  <a:pt x="4708204" y="6423784"/>
                  <a:pt x="4710233" y="6426329"/>
                </a:cubicBezTo>
                <a:cubicBezTo>
                  <a:pt x="4712262" y="6428874"/>
                  <a:pt x="4713818" y="6432263"/>
                  <a:pt x="4714879" y="6436517"/>
                </a:cubicBezTo>
                <a:lnTo>
                  <a:pt x="4668701" y="6436517"/>
                </a:lnTo>
                <a:cubicBezTo>
                  <a:pt x="4670339" y="6430821"/>
                  <a:pt x="4672749" y="6426546"/>
                  <a:pt x="4675942" y="6423702"/>
                </a:cubicBezTo>
                <a:cubicBezTo>
                  <a:pt x="4680310" y="6419798"/>
                  <a:pt x="4685542" y="6417841"/>
                  <a:pt x="4691619" y="6417841"/>
                </a:cubicBezTo>
                <a:close/>
                <a:moveTo>
                  <a:pt x="4510343" y="6417841"/>
                </a:moveTo>
                <a:cubicBezTo>
                  <a:pt x="4514031" y="6417841"/>
                  <a:pt x="4517543" y="6418624"/>
                  <a:pt x="4520891" y="6420179"/>
                </a:cubicBezTo>
                <a:cubicBezTo>
                  <a:pt x="4524239" y="6421735"/>
                  <a:pt x="4526927" y="6423784"/>
                  <a:pt x="4528956" y="6426329"/>
                </a:cubicBezTo>
                <a:cubicBezTo>
                  <a:pt x="4530985" y="6428874"/>
                  <a:pt x="4532541" y="6432263"/>
                  <a:pt x="4533602" y="6436517"/>
                </a:cubicBezTo>
                <a:lnTo>
                  <a:pt x="4487424" y="6436517"/>
                </a:lnTo>
                <a:cubicBezTo>
                  <a:pt x="4489062" y="6430821"/>
                  <a:pt x="4491472" y="6426546"/>
                  <a:pt x="4494665" y="6423702"/>
                </a:cubicBezTo>
                <a:cubicBezTo>
                  <a:pt x="4499033" y="6419798"/>
                  <a:pt x="4504265" y="6417841"/>
                  <a:pt x="4510343" y="6417841"/>
                </a:cubicBezTo>
                <a:close/>
                <a:moveTo>
                  <a:pt x="4618631" y="6417441"/>
                </a:moveTo>
                <a:cubicBezTo>
                  <a:pt x="4622916" y="6417441"/>
                  <a:pt x="4626933" y="6418543"/>
                  <a:pt x="4630703" y="6420768"/>
                </a:cubicBezTo>
                <a:cubicBezTo>
                  <a:pt x="4634473" y="6422993"/>
                  <a:pt x="4637471" y="6426093"/>
                  <a:pt x="4639706" y="6430079"/>
                </a:cubicBezTo>
                <a:cubicBezTo>
                  <a:pt x="4641941" y="6434055"/>
                  <a:pt x="4643053" y="6438258"/>
                  <a:pt x="4643053" y="6442656"/>
                </a:cubicBezTo>
                <a:cubicBezTo>
                  <a:pt x="4643053" y="6447065"/>
                  <a:pt x="4641941" y="6451236"/>
                  <a:pt x="4639726" y="6455181"/>
                </a:cubicBezTo>
                <a:cubicBezTo>
                  <a:pt x="4637512" y="6459137"/>
                  <a:pt x="4634535" y="6462196"/>
                  <a:pt x="4630786" y="6464380"/>
                </a:cubicBezTo>
                <a:cubicBezTo>
                  <a:pt x="4627036" y="6466563"/>
                  <a:pt x="4622947" y="6467655"/>
                  <a:pt x="4618517" y="6467655"/>
                </a:cubicBezTo>
                <a:cubicBezTo>
                  <a:pt x="4611626" y="6467655"/>
                  <a:pt x="4605816" y="6465245"/>
                  <a:pt x="4601099" y="6460414"/>
                </a:cubicBezTo>
                <a:cubicBezTo>
                  <a:pt x="4596392" y="6455604"/>
                  <a:pt x="4594033" y="6449599"/>
                  <a:pt x="4594033" y="6442429"/>
                </a:cubicBezTo>
                <a:cubicBezTo>
                  <a:pt x="4594033" y="6437732"/>
                  <a:pt x="4595083" y="6433499"/>
                  <a:pt x="4597185" y="6429739"/>
                </a:cubicBezTo>
                <a:cubicBezTo>
                  <a:pt x="4599286" y="6425980"/>
                  <a:pt x="4602304" y="6422993"/>
                  <a:pt x="4606218" y="6420768"/>
                </a:cubicBezTo>
                <a:cubicBezTo>
                  <a:pt x="4610143" y="6418553"/>
                  <a:pt x="4614273" y="6417441"/>
                  <a:pt x="4618631" y="6417441"/>
                </a:cubicBezTo>
                <a:close/>
                <a:moveTo>
                  <a:pt x="5245700" y="6411806"/>
                </a:moveTo>
                <a:lnTo>
                  <a:pt x="5245700" y="6473742"/>
                </a:lnTo>
                <a:lnTo>
                  <a:pt x="5253673" y="6473742"/>
                </a:lnTo>
                <a:lnTo>
                  <a:pt x="5253673" y="6411806"/>
                </a:lnTo>
                <a:close/>
                <a:moveTo>
                  <a:pt x="5112423" y="6411806"/>
                </a:moveTo>
                <a:lnTo>
                  <a:pt x="5112423" y="6473742"/>
                </a:lnTo>
                <a:lnTo>
                  <a:pt x="5120396" y="6473742"/>
                </a:lnTo>
                <a:lnTo>
                  <a:pt x="5120396" y="6411806"/>
                </a:lnTo>
                <a:close/>
                <a:moveTo>
                  <a:pt x="5491808" y="6411805"/>
                </a:moveTo>
                <a:lnTo>
                  <a:pt x="5491808" y="6418809"/>
                </a:lnTo>
                <a:lnTo>
                  <a:pt x="5523545" y="6418809"/>
                </a:lnTo>
                <a:lnTo>
                  <a:pt x="5488512" y="6473742"/>
                </a:lnTo>
                <a:lnTo>
                  <a:pt x="5536163" y="6473742"/>
                </a:lnTo>
                <a:lnTo>
                  <a:pt x="5536163" y="6466687"/>
                </a:lnTo>
                <a:lnTo>
                  <a:pt x="5502232" y="6466687"/>
                </a:lnTo>
                <a:lnTo>
                  <a:pt x="5537296" y="6411805"/>
                </a:lnTo>
                <a:close/>
                <a:moveTo>
                  <a:pt x="5329772" y="6411805"/>
                </a:moveTo>
                <a:lnTo>
                  <a:pt x="5358294" y="6473742"/>
                </a:lnTo>
                <a:lnTo>
                  <a:pt x="5359777" y="6473742"/>
                </a:lnTo>
                <a:lnTo>
                  <a:pt x="5388124" y="6411805"/>
                </a:lnTo>
                <a:lnTo>
                  <a:pt x="5379585" y="6411805"/>
                </a:lnTo>
                <a:lnTo>
                  <a:pt x="5359046" y="6456953"/>
                </a:lnTo>
                <a:lnTo>
                  <a:pt x="5338260" y="6411805"/>
                </a:lnTo>
                <a:close/>
                <a:moveTo>
                  <a:pt x="5420868" y="6410229"/>
                </a:moveTo>
                <a:cubicBezTo>
                  <a:pt x="5410609" y="6410229"/>
                  <a:pt x="5402431" y="6414143"/>
                  <a:pt x="5396312" y="6421961"/>
                </a:cubicBezTo>
                <a:cubicBezTo>
                  <a:pt x="5391481" y="6428112"/>
                  <a:pt x="5389071" y="6435106"/>
                  <a:pt x="5389071" y="6442965"/>
                </a:cubicBezTo>
                <a:cubicBezTo>
                  <a:pt x="5389071" y="6451308"/>
                  <a:pt x="5391924" y="6458797"/>
                  <a:pt x="5397620" y="6465420"/>
                </a:cubicBezTo>
                <a:cubicBezTo>
                  <a:pt x="5403317" y="6472043"/>
                  <a:pt x="5411217" y="6475349"/>
                  <a:pt x="5421323" y="6475349"/>
                </a:cubicBezTo>
                <a:cubicBezTo>
                  <a:pt x="5425875" y="6475349"/>
                  <a:pt x="5429965" y="6474649"/>
                  <a:pt x="5433570" y="6473269"/>
                </a:cubicBezTo>
                <a:cubicBezTo>
                  <a:pt x="5437175" y="6471878"/>
                  <a:pt x="5440430" y="6469859"/>
                  <a:pt x="5443314" y="6467202"/>
                </a:cubicBezTo>
                <a:cubicBezTo>
                  <a:pt x="5446198" y="6464544"/>
                  <a:pt x="5448742" y="6461052"/>
                  <a:pt x="5450947" y="6456726"/>
                </a:cubicBezTo>
                <a:lnTo>
                  <a:pt x="5444231" y="6453193"/>
                </a:lnTo>
                <a:cubicBezTo>
                  <a:pt x="5441800" y="6457241"/>
                  <a:pt x="5439544" y="6460187"/>
                  <a:pt x="5437453" y="6462000"/>
                </a:cubicBezTo>
                <a:cubicBezTo>
                  <a:pt x="5435362" y="6463813"/>
                  <a:pt x="5432828" y="6465275"/>
                  <a:pt x="5429841" y="6466367"/>
                </a:cubicBezTo>
                <a:cubicBezTo>
                  <a:pt x="5426854" y="6467469"/>
                  <a:pt x="5423784" y="6468015"/>
                  <a:pt x="5420632" y="6468015"/>
                </a:cubicBezTo>
                <a:cubicBezTo>
                  <a:pt x="5414101" y="6468015"/>
                  <a:pt x="5408611" y="6465718"/>
                  <a:pt x="5404161" y="6461114"/>
                </a:cubicBezTo>
                <a:cubicBezTo>
                  <a:pt x="5399722" y="6456510"/>
                  <a:pt x="5397425" y="6450608"/>
                  <a:pt x="5397270" y="6443418"/>
                </a:cubicBezTo>
                <a:lnTo>
                  <a:pt x="5453007" y="6443418"/>
                </a:lnTo>
                <a:cubicBezTo>
                  <a:pt x="5452924" y="6434951"/>
                  <a:pt x="5450648" y="6427895"/>
                  <a:pt x="5446167" y="6422239"/>
                </a:cubicBezTo>
                <a:cubicBezTo>
                  <a:pt x="5439863" y="6414236"/>
                  <a:pt x="5431427" y="6410229"/>
                  <a:pt x="5420868" y="6410229"/>
                </a:cubicBezTo>
                <a:close/>
                <a:moveTo>
                  <a:pt x="5296697" y="6410229"/>
                </a:moveTo>
                <a:cubicBezTo>
                  <a:pt x="5286438" y="6410229"/>
                  <a:pt x="5278260" y="6414143"/>
                  <a:pt x="5272141" y="6421961"/>
                </a:cubicBezTo>
                <a:cubicBezTo>
                  <a:pt x="5267310" y="6428112"/>
                  <a:pt x="5264900" y="6435106"/>
                  <a:pt x="5264900" y="6442965"/>
                </a:cubicBezTo>
                <a:cubicBezTo>
                  <a:pt x="5264900" y="6451308"/>
                  <a:pt x="5267753" y="6458797"/>
                  <a:pt x="5273449" y="6465420"/>
                </a:cubicBezTo>
                <a:cubicBezTo>
                  <a:pt x="5279145" y="6472043"/>
                  <a:pt x="5287046" y="6475349"/>
                  <a:pt x="5297152" y="6475349"/>
                </a:cubicBezTo>
                <a:cubicBezTo>
                  <a:pt x="5301704" y="6475349"/>
                  <a:pt x="5305794" y="6474649"/>
                  <a:pt x="5309399" y="6473269"/>
                </a:cubicBezTo>
                <a:cubicBezTo>
                  <a:pt x="5313004" y="6471878"/>
                  <a:pt x="5316259" y="6469859"/>
                  <a:pt x="5319143" y="6467202"/>
                </a:cubicBezTo>
                <a:cubicBezTo>
                  <a:pt x="5322027" y="6464544"/>
                  <a:pt x="5324571" y="6461052"/>
                  <a:pt x="5326776" y="6456726"/>
                </a:cubicBezTo>
                <a:lnTo>
                  <a:pt x="5320060" y="6453193"/>
                </a:lnTo>
                <a:cubicBezTo>
                  <a:pt x="5317619" y="6457241"/>
                  <a:pt x="5315373" y="6460187"/>
                  <a:pt x="5313282" y="6462000"/>
                </a:cubicBezTo>
                <a:cubicBezTo>
                  <a:pt x="5311191" y="6463813"/>
                  <a:pt x="5308657" y="6465275"/>
                  <a:pt x="5305670" y="6466367"/>
                </a:cubicBezTo>
                <a:cubicBezTo>
                  <a:pt x="5302683" y="6467469"/>
                  <a:pt x="5299613" y="6468015"/>
                  <a:pt x="5296461" y="6468015"/>
                </a:cubicBezTo>
                <a:cubicBezTo>
                  <a:pt x="5289930" y="6468015"/>
                  <a:pt x="5284440" y="6465718"/>
                  <a:pt x="5279990" y="6461114"/>
                </a:cubicBezTo>
                <a:cubicBezTo>
                  <a:pt x="5275551" y="6456510"/>
                  <a:pt x="5273254" y="6450608"/>
                  <a:pt x="5273099" y="6443418"/>
                </a:cubicBezTo>
                <a:lnTo>
                  <a:pt x="5328836" y="6443418"/>
                </a:lnTo>
                <a:cubicBezTo>
                  <a:pt x="5328753" y="6434951"/>
                  <a:pt x="5326477" y="6427895"/>
                  <a:pt x="5321996" y="6422239"/>
                </a:cubicBezTo>
                <a:cubicBezTo>
                  <a:pt x="5315692" y="6414236"/>
                  <a:pt x="5307256" y="6410229"/>
                  <a:pt x="5296697" y="6410229"/>
                </a:cubicBezTo>
                <a:close/>
                <a:moveTo>
                  <a:pt x="4842850" y="6410229"/>
                </a:moveTo>
                <a:cubicBezTo>
                  <a:pt x="4832591" y="6410229"/>
                  <a:pt x="4824413" y="6414143"/>
                  <a:pt x="4818294" y="6421961"/>
                </a:cubicBezTo>
                <a:cubicBezTo>
                  <a:pt x="4813463" y="6428112"/>
                  <a:pt x="4811053" y="6435106"/>
                  <a:pt x="4811053" y="6442965"/>
                </a:cubicBezTo>
                <a:cubicBezTo>
                  <a:pt x="4811053" y="6451308"/>
                  <a:pt x="4813906" y="6458797"/>
                  <a:pt x="4819602" y="6465420"/>
                </a:cubicBezTo>
                <a:cubicBezTo>
                  <a:pt x="4825298" y="6472043"/>
                  <a:pt x="4833199" y="6475349"/>
                  <a:pt x="4843305" y="6475349"/>
                </a:cubicBezTo>
                <a:cubicBezTo>
                  <a:pt x="4847857" y="6475349"/>
                  <a:pt x="4851947" y="6474649"/>
                  <a:pt x="4855552" y="6473269"/>
                </a:cubicBezTo>
                <a:cubicBezTo>
                  <a:pt x="4859157" y="6471878"/>
                  <a:pt x="4862412" y="6469859"/>
                  <a:pt x="4865296" y="6467202"/>
                </a:cubicBezTo>
                <a:cubicBezTo>
                  <a:pt x="4868180" y="6464544"/>
                  <a:pt x="4870724" y="6461052"/>
                  <a:pt x="4872929" y="6456726"/>
                </a:cubicBezTo>
                <a:lnTo>
                  <a:pt x="4866213" y="6453193"/>
                </a:lnTo>
                <a:cubicBezTo>
                  <a:pt x="4863772" y="6457241"/>
                  <a:pt x="4861526" y="6460187"/>
                  <a:pt x="4859435" y="6462000"/>
                </a:cubicBezTo>
                <a:cubicBezTo>
                  <a:pt x="4857344" y="6463813"/>
                  <a:pt x="4854810" y="6465275"/>
                  <a:pt x="4851823" y="6466367"/>
                </a:cubicBezTo>
                <a:cubicBezTo>
                  <a:pt x="4848836" y="6467469"/>
                  <a:pt x="4845766" y="6468015"/>
                  <a:pt x="4842614" y="6468015"/>
                </a:cubicBezTo>
                <a:cubicBezTo>
                  <a:pt x="4836083" y="6468015"/>
                  <a:pt x="4830593" y="6465718"/>
                  <a:pt x="4826143" y="6461114"/>
                </a:cubicBezTo>
                <a:cubicBezTo>
                  <a:pt x="4821704" y="6456510"/>
                  <a:pt x="4819407" y="6450608"/>
                  <a:pt x="4819252" y="6443418"/>
                </a:cubicBezTo>
                <a:lnTo>
                  <a:pt x="4874989" y="6443418"/>
                </a:lnTo>
                <a:cubicBezTo>
                  <a:pt x="4874906" y="6434951"/>
                  <a:pt x="4872630" y="6427895"/>
                  <a:pt x="4868149" y="6422239"/>
                </a:cubicBezTo>
                <a:cubicBezTo>
                  <a:pt x="4861845" y="6414236"/>
                  <a:pt x="4853409" y="6410229"/>
                  <a:pt x="4842850" y="6410229"/>
                </a:cubicBezTo>
                <a:close/>
                <a:moveTo>
                  <a:pt x="4691516" y="6410229"/>
                </a:moveTo>
                <a:cubicBezTo>
                  <a:pt x="4681257" y="6410229"/>
                  <a:pt x="4673079" y="6414143"/>
                  <a:pt x="4666960" y="6421961"/>
                </a:cubicBezTo>
                <a:cubicBezTo>
                  <a:pt x="4662129" y="6428112"/>
                  <a:pt x="4659719" y="6435106"/>
                  <a:pt x="4659719" y="6442965"/>
                </a:cubicBezTo>
                <a:cubicBezTo>
                  <a:pt x="4659719" y="6451308"/>
                  <a:pt x="4662572" y="6458797"/>
                  <a:pt x="4668268" y="6465420"/>
                </a:cubicBezTo>
                <a:cubicBezTo>
                  <a:pt x="4673964" y="6472043"/>
                  <a:pt x="4681865" y="6475349"/>
                  <a:pt x="4691971" y="6475349"/>
                </a:cubicBezTo>
                <a:cubicBezTo>
                  <a:pt x="4696523" y="6475349"/>
                  <a:pt x="4700613" y="6474649"/>
                  <a:pt x="4704218" y="6473269"/>
                </a:cubicBezTo>
                <a:cubicBezTo>
                  <a:pt x="4707823" y="6471878"/>
                  <a:pt x="4711078" y="6469859"/>
                  <a:pt x="4713962" y="6467202"/>
                </a:cubicBezTo>
                <a:cubicBezTo>
                  <a:pt x="4716846" y="6464544"/>
                  <a:pt x="4719390" y="6461052"/>
                  <a:pt x="4721595" y="6456726"/>
                </a:cubicBezTo>
                <a:lnTo>
                  <a:pt x="4714879" y="6453193"/>
                </a:lnTo>
                <a:cubicBezTo>
                  <a:pt x="4712448" y="6457241"/>
                  <a:pt x="4710192" y="6460187"/>
                  <a:pt x="4708101" y="6462000"/>
                </a:cubicBezTo>
                <a:cubicBezTo>
                  <a:pt x="4706010" y="6463813"/>
                  <a:pt x="4703476" y="6465275"/>
                  <a:pt x="4700489" y="6466367"/>
                </a:cubicBezTo>
                <a:cubicBezTo>
                  <a:pt x="4697502" y="6467469"/>
                  <a:pt x="4694432" y="6468015"/>
                  <a:pt x="4691280" y="6468015"/>
                </a:cubicBezTo>
                <a:cubicBezTo>
                  <a:pt x="4684749" y="6468015"/>
                  <a:pt x="4679259" y="6465718"/>
                  <a:pt x="4674809" y="6461114"/>
                </a:cubicBezTo>
                <a:cubicBezTo>
                  <a:pt x="4670370" y="6456510"/>
                  <a:pt x="4668073" y="6450608"/>
                  <a:pt x="4667918" y="6443418"/>
                </a:cubicBezTo>
                <a:lnTo>
                  <a:pt x="4723655" y="6443418"/>
                </a:lnTo>
                <a:cubicBezTo>
                  <a:pt x="4723572" y="6434951"/>
                  <a:pt x="4721296" y="6427895"/>
                  <a:pt x="4716815" y="6422239"/>
                </a:cubicBezTo>
                <a:cubicBezTo>
                  <a:pt x="4710511" y="6414236"/>
                  <a:pt x="4702075" y="6410229"/>
                  <a:pt x="4691516" y="6410229"/>
                </a:cubicBezTo>
                <a:close/>
                <a:moveTo>
                  <a:pt x="4510239" y="6410229"/>
                </a:moveTo>
                <a:cubicBezTo>
                  <a:pt x="4499980" y="6410229"/>
                  <a:pt x="4491802" y="6414143"/>
                  <a:pt x="4485683" y="6421961"/>
                </a:cubicBezTo>
                <a:cubicBezTo>
                  <a:pt x="4480852" y="6428112"/>
                  <a:pt x="4478442" y="6435106"/>
                  <a:pt x="4478442" y="6442965"/>
                </a:cubicBezTo>
                <a:cubicBezTo>
                  <a:pt x="4478442" y="6451308"/>
                  <a:pt x="4481295" y="6458797"/>
                  <a:pt x="4486991" y="6465420"/>
                </a:cubicBezTo>
                <a:cubicBezTo>
                  <a:pt x="4492687" y="6472043"/>
                  <a:pt x="4500588" y="6475349"/>
                  <a:pt x="4510694" y="6475349"/>
                </a:cubicBezTo>
                <a:cubicBezTo>
                  <a:pt x="4515246" y="6475349"/>
                  <a:pt x="4519336" y="6474649"/>
                  <a:pt x="4522941" y="6473269"/>
                </a:cubicBezTo>
                <a:cubicBezTo>
                  <a:pt x="4526546" y="6471878"/>
                  <a:pt x="4529801" y="6469859"/>
                  <a:pt x="4532685" y="6467202"/>
                </a:cubicBezTo>
                <a:cubicBezTo>
                  <a:pt x="4535569" y="6464544"/>
                  <a:pt x="4538113" y="6461052"/>
                  <a:pt x="4540318" y="6456726"/>
                </a:cubicBezTo>
                <a:lnTo>
                  <a:pt x="4533602" y="6453193"/>
                </a:lnTo>
                <a:cubicBezTo>
                  <a:pt x="4531171" y="6457241"/>
                  <a:pt x="4528905" y="6460187"/>
                  <a:pt x="4526814" y="6462000"/>
                </a:cubicBezTo>
                <a:cubicBezTo>
                  <a:pt x="4524723" y="6463813"/>
                  <a:pt x="4522189" y="6465275"/>
                  <a:pt x="4519202" y="6466367"/>
                </a:cubicBezTo>
                <a:cubicBezTo>
                  <a:pt x="4516215" y="6467469"/>
                  <a:pt x="4513145" y="6468015"/>
                  <a:pt x="4509992" y="6468015"/>
                </a:cubicBezTo>
                <a:cubicBezTo>
                  <a:pt x="4503462" y="6468015"/>
                  <a:pt x="4497972" y="6465718"/>
                  <a:pt x="4493522" y="6461114"/>
                </a:cubicBezTo>
                <a:cubicBezTo>
                  <a:pt x="4489082" y="6456510"/>
                  <a:pt x="4486785" y="6450608"/>
                  <a:pt x="4486631" y="6443418"/>
                </a:cubicBezTo>
                <a:lnTo>
                  <a:pt x="4542378" y="6443418"/>
                </a:lnTo>
                <a:cubicBezTo>
                  <a:pt x="4542295" y="6434951"/>
                  <a:pt x="4540019" y="6427895"/>
                  <a:pt x="4535538" y="6422239"/>
                </a:cubicBezTo>
                <a:cubicBezTo>
                  <a:pt x="4529234" y="6414236"/>
                  <a:pt x="4520798" y="6410229"/>
                  <a:pt x="4510239" y="6410229"/>
                </a:cubicBezTo>
                <a:close/>
                <a:moveTo>
                  <a:pt x="5637786" y="6410219"/>
                </a:moveTo>
                <a:cubicBezTo>
                  <a:pt x="5634860" y="6410219"/>
                  <a:pt x="5632058" y="6411105"/>
                  <a:pt x="5629360" y="6412866"/>
                </a:cubicBezTo>
                <a:cubicBezTo>
                  <a:pt x="5626661" y="6414628"/>
                  <a:pt x="5624107" y="6417295"/>
                  <a:pt x="5621676" y="6420859"/>
                </a:cubicBezTo>
                <a:lnTo>
                  <a:pt x="5621676" y="6411805"/>
                </a:lnTo>
                <a:lnTo>
                  <a:pt x="5613538" y="6411805"/>
                </a:lnTo>
                <a:lnTo>
                  <a:pt x="5613528" y="6411805"/>
                </a:lnTo>
                <a:lnTo>
                  <a:pt x="5613528" y="6473753"/>
                </a:lnTo>
                <a:lnTo>
                  <a:pt x="5621665" y="6473753"/>
                </a:lnTo>
                <a:lnTo>
                  <a:pt x="5621665" y="6452802"/>
                </a:lnTo>
                <a:cubicBezTo>
                  <a:pt x="5621665" y="6442059"/>
                  <a:pt x="5622160" y="6434931"/>
                  <a:pt x="5623149" y="6431398"/>
                </a:cubicBezTo>
                <a:cubicBezTo>
                  <a:pt x="5624436" y="6426804"/>
                  <a:pt x="5626311" y="6423414"/>
                  <a:pt x="5628783" y="6421230"/>
                </a:cubicBezTo>
                <a:cubicBezTo>
                  <a:pt x="5631245" y="6419046"/>
                  <a:pt x="5633810" y="6417955"/>
                  <a:pt x="5636467" y="6417955"/>
                </a:cubicBezTo>
                <a:cubicBezTo>
                  <a:pt x="5637610" y="6417955"/>
                  <a:pt x="5639011" y="6418315"/>
                  <a:pt x="5640680" y="6419036"/>
                </a:cubicBezTo>
                <a:lnTo>
                  <a:pt x="5644841" y="6412320"/>
                </a:lnTo>
                <a:cubicBezTo>
                  <a:pt x="5642338" y="6410919"/>
                  <a:pt x="5639990" y="6410219"/>
                  <a:pt x="5637786" y="6410219"/>
                </a:cubicBezTo>
                <a:close/>
                <a:moveTo>
                  <a:pt x="5571174" y="6410219"/>
                </a:moveTo>
                <a:cubicBezTo>
                  <a:pt x="5561583" y="6410219"/>
                  <a:pt x="5553662" y="6413690"/>
                  <a:pt x="5547368" y="6420633"/>
                </a:cubicBezTo>
                <a:cubicBezTo>
                  <a:pt x="5541672" y="6426938"/>
                  <a:pt x="5538819" y="6434375"/>
                  <a:pt x="5538819" y="6442955"/>
                </a:cubicBezTo>
                <a:cubicBezTo>
                  <a:pt x="5538819" y="6451607"/>
                  <a:pt x="5541837" y="6459168"/>
                  <a:pt x="5547863" y="6465636"/>
                </a:cubicBezTo>
                <a:cubicBezTo>
                  <a:pt x="5553889" y="6472105"/>
                  <a:pt x="5561655" y="6475339"/>
                  <a:pt x="5571163" y="6475339"/>
                </a:cubicBezTo>
                <a:cubicBezTo>
                  <a:pt x="5580630" y="6475339"/>
                  <a:pt x="5588375" y="6472105"/>
                  <a:pt x="5594401" y="6465636"/>
                </a:cubicBezTo>
                <a:cubicBezTo>
                  <a:pt x="5600427" y="6459168"/>
                  <a:pt x="5603445" y="6451607"/>
                  <a:pt x="5603445" y="6442955"/>
                </a:cubicBezTo>
                <a:cubicBezTo>
                  <a:pt x="5603445" y="6434344"/>
                  <a:pt x="5600602" y="6426886"/>
                  <a:pt x="5594896" y="6420581"/>
                </a:cubicBezTo>
                <a:cubicBezTo>
                  <a:pt x="5588623" y="6413670"/>
                  <a:pt x="5580712" y="6410219"/>
                  <a:pt x="5571174" y="6410219"/>
                </a:cubicBezTo>
                <a:close/>
                <a:moveTo>
                  <a:pt x="4750805" y="6410219"/>
                </a:moveTo>
                <a:cubicBezTo>
                  <a:pt x="4745902" y="6410219"/>
                  <a:pt x="4741844" y="6411774"/>
                  <a:pt x="4738630" y="6414885"/>
                </a:cubicBezTo>
                <a:cubicBezTo>
                  <a:pt x="4735416" y="6417996"/>
                  <a:pt x="4733809" y="6421900"/>
                  <a:pt x="4733809" y="6426608"/>
                </a:cubicBezTo>
                <a:cubicBezTo>
                  <a:pt x="4733809" y="6430213"/>
                  <a:pt x="4734809" y="6433417"/>
                  <a:pt x="4736827" y="6436229"/>
                </a:cubicBezTo>
                <a:cubicBezTo>
                  <a:pt x="4738846" y="6439041"/>
                  <a:pt x="4742647" y="6441884"/>
                  <a:pt x="4748240" y="6444768"/>
                </a:cubicBezTo>
                <a:cubicBezTo>
                  <a:pt x="4753452" y="6447425"/>
                  <a:pt x="4756800" y="6449629"/>
                  <a:pt x="4758283" y="6451370"/>
                </a:cubicBezTo>
                <a:cubicBezTo>
                  <a:pt x="4759766" y="6453152"/>
                  <a:pt x="4760508" y="6455181"/>
                  <a:pt x="4760508" y="6457458"/>
                </a:cubicBezTo>
                <a:cubicBezTo>
                  <a:pt x="4760508" y="6460229"/>
                  <a:pt x="4759385" y="6462639"/>
                  <a:pt x="4757140" y="6464689"/>
                </a:cubicBezTo>
                <a:cubicBezTo>
                  <a:pt x="4754894" y="6466728"/>
                  <a:pt x="4752175" y="6467758"/>
                  <a:pt x="4748982" y="6467758"/>
                </a:cubicBezTo>
                <a:cubicBezTo>
                  <a:pt x="4744409" y="6467758"/>
                  <a:pt x="4740093" y="6465461"/>
                  <a:pt x="4736024" y="6460867"/>
                </a:cubicBezTo>
                <a:lnTo>
                  <a:pt x="4731018" y="6466563"/>
                </a:lnTo>
                <a:cubicBezTo>
                  <a:pt x="4733140" y="6469303"/>
                  <a:pt x="4735828" y="6471446"/>
                  <a:pt x="4739083" y="6473001"/>
                </a:cubicBezTo>
                <a:cubicBezTo>
                  <a:pt x="4742338" y="6474557"/>
                  <a:pt x="4745748" y="6475339"/>
                  <a:pt x="4749322" y="6475339"/>
                </a:cubicBezTo>
                <a:cubicBezTo>
                  <a:pt x="4754688" y="6475339"/>
                  <a:pt x="4759148" y="6473578"/>
                  <a:pt x="4762723" y="6470045"/>
                </a:cubicBezTo>
                <a:cubicBezTo>
                  <a:pt x="4766297" y="6466522"/>
                  <a:pt x="4768079" y="6462217"/>
                  <a:pt x="4768079" y="6457128"/>
                </a:cubicBezTo>
                <a:cubicBezTo>
                  <a:pt x="4768079" y="6453523"/>
                  <a:pt x="4767028" y="6450278"/>
                  <a:pt x="4764937" y="6447394"/>
                </a:cubicBezTo>
                <a:cubicBezTo>
                  <a:pt x="4762805" y="6444551"/>
                  <a:pt x="4758778" y="6441595"/>
                  <a:pt x="4752845" y="6438515"/>
                </a:cubicBezTo>
                <a:cubicBezTo>
                  <a:pt x="4747983" y="6436002"/>
                  <a:pt x="4744790" y="6433829"/>
                  <a:pt x="4743265" y="6431964"/>
                </a:cubicBezTo>
                <a:cubicBezTo>
                  <a:pt x="4741741" y="6430141"/>
                  <a:pt x="4740979" y="6428225"/>
                  <a:pt x="4740979" y="6426216"/>
                </a:cubicBezTo>
                <a:cubicBezTo>
                  <a:pt x="4740979" y="6423939"/>
                  <a:pt x="4741906" y="6421951"/>
                  <a:pt x="4743749" y="6420241"/>
                </a:cubicBezTo>
                <a:cubicBezTo>
                  <a:pt x="4745593" y="6418531"/>
                  <a:pt x="4747818" y="6417677"/>
                  <a:pt x="4750403" y="6417677"/>
                </a:cubicBezTo>
                <a:cubicBezTo>
                  <a:pt x="4754472" y="6417677"/>
                  <a:pt x="4758633" y="6419737"/>
                  <a:pt x="4762898" y="6423877"/>
                </a:cubicBezTo>
                <a:lnTo>
                  <a:pt x="4768017" y="6418583"/>
                </a:lnTo>
                <a:cubicBezTo>
                  <a:pt x="4762239" y="6413000"/>
                  <a:pt x="4756491" y="6410219"/>
                  <a:pt x="4750805" y="6410219"/>
                </a:cubicBezTo>
                <a:close/>
                <a:moveTo>
                  <a:pt x="5164399" y="6410209"/>
                </a:moveTo>
                <a:cubicBezTo>
                  <a:pt x="5155591" y="6410209"/>
                  <a:pt x="5148062" y="6413382"/>
                  <a:pt x="5141799" y="6419716"/>
                </a:cubicBezTo>
                <a:cubicBezTo>
                  <a:pt x="5135536" y="6426061"/>
                  <a:pt x="5132405" y="6433685"/>
                  <a:pt x="5132405" y="6442605"/>
                </a:cubicBezTo>
                <a:cubicBezTo>
                  <a:pt x="5132405" y="6451710"/>
                  <a:pt x="5135516" y="6459446"/>
                  <a:pt x="5141717" y="6465801"/>
                </a:cubicBezTo>
                <a:cubicBezTo>
                  <a:pt x="5147917" y="6472157"/>
                  <a:pt x="5155406" y="6475340"/>
                  <a:pt x="5164171" y="6475340"/>
                </a:cubicBezTo>
                <a:cubicBezTo>
                  <a:pt x="5169106" y="6475340"/>
                  <a:pt x="5173659" y="6474320"/>
                  <a:pt x="5177810" y="6472270"/>
                </a:cubicBezTo>
                <a:cubicBezTo>
                  <a:pt x="5181972" y="6470220"/>
                  <a:pt x="5185721" y="6467161"/>
                  <a:pt x="5189058" y="6463103"/>
                </a:cubicBezTo>
                <a:lnTo>
                  <a:pt x="5189058" y="6473743"/>
                </a:lnTo>
                <a:lnTo>
                  <a:pt x="5196918" y="6473743"/>
                </a:lnTo>
                <a:lnTo>
                  <a:pt x="5196918" y="6411806"/>
                </a:lnTo>
                <a:lnTo>
                  <a:pt x="5189048" y="6411806"/>
                </a:lnTo>
                <a:lnTo>
                  <a:pt x="5189048" y="6423188"/>
                </a:lnTo>
                <a:cubicBezTo>
                  <a:pt x="5185937" y="6418861"/>
                  <a:pt x="5182322" y="6415617"/>
                  <a:pt x="5178202" y="6413454"/>
                </a:cubicBezTo>
                <a:cubicBezTo>
                  <a:pt x="5174081" y="6411291"/>
                  <a:pt x="5169488" y="6410209"/>
                  <a:pt x="5164399" y="6410209"/>
                </a:cubicBezTo>
                <a:close/>
                <a:moveTo>
                  <a:pt x="5021737" y="6410209"/>
                </a:moveTo>
                <a:cubicBezTo>
                  <a:pt x="5012930" y="6410209"/>
                  <a:pt x="5005401" y="6413382"/>
                  <a:pt x="4999138" y="6419716"/>
                </a:cubicBezTo>
                <a:cubicBezTo>
                  <a:pt x="4992875" y="6426061"/>
                  <a:pt x="4989744" y="6433685"/>
                  <a:pt x="4989744" y="6442605"/>
                </a:cubicBezTo>
                <a:cubicBezTo>
                  <a:pt x="4989744" y="6451710"/>
                  <a:pt x="4992855" y="6459446"/>
                  <a:pt x="4999056" y="6465801"/>
                </a:cubicBezTo>
                <a:cubicBezTo>
                  <a:pt x="5005256" y="6472157"/>
                  <a:pt x="5012745" y="6475340"/>
                  <a:pt x="5021510" y="6475340"/>
                </a:cubicBezTo>
                <a:cubicBezTo>
                  <a:pt x="5026445" y="6475340"/>
                  <a:pt x="5030998" y="6474320"/>
                  <a:pt x="5035149" y="6472270"/>
                </a:cubicBezTo>
                <a:cubicBezTo>
                  <a:pt x="5039311" y="6470220"/>
                  <a:pt x="5043060" y="6467161"/>
                  <a:pt x="5046397" y="6463103"/>
                </a:cubicBezTo>
                <a:lnTo>
                  <a:pt x="5046397" y="6473743"/>
                </a:lnTo>
                <a:lnTo>
                  <a:pt x="5054257" y="6473743"/>
                </a:lnTo>
                <a:lnTo>
                  <a:pt x="5054257" y="6411806"/>
                </a:lnTo>
                <a:lnTo>
                  <a:pt x="5046387" y="6411806"/>
                </a:lnTo>
                <a:lnTo>
                  <a:pt x="5046387" y="6423188"/>
                </a:lnTo>
                <a:cubicBezTo>
                  <a:pt x="5043276" y="6418861"/>
                  <a:pt x="5039661" y="6415617"/>
                  <a:pt x="5035541" y="6413454"/>
                </a:cubicBezTo>
                <a:cubicBezTo>
                  <a:pt x="5031420" y="6411291"/>
                  <a:pt x="5026827" y="6410209"/>
                  <a:pt x="5021737" y="6410209"/>
                </a:cubicBezTo>
                <a:close/>
                <a:moveTo>
                  <a:pt x="4951510" y="6410209"/>
                </a:moveTo>
                <a:cubicBezTo>
                  <a:pt x="4946462" y="6410209"/>
                  <a:pt x="4941889" y="6411291"/>
                  <a:pt x="4937799" y="6413454"/>
                </a:cubicBezTo>
                <a:cubicBezTo>
                  <a:pt x="4933700" y="6415617"/>
                  <a:pt x="4930084" y="6418861"/>
                  <a:pt x="4926933" y="6423188"/>
                </a:cubicBezTo>
                <a:lnTo>
                  <a:pt x="4926933" y="6411806"/>
                </a:lnTo>
                <a:lnTo>
                  <a:pt x="4918960" y="6411806"/>
                </a:lnTo>
                <a:lnTo>
                  <a:pt x="4918960" y="6496404"/>
                </a:lnTo>
                <a:lnTo>
                  <a:pt x="4926933" y="6496404"/>
                </a:lnTo>
                <a:lnTo>
                  <a:pt x="4926933" y="6463103"/>
                </a:lnTo>
                <a:cubicBezTo>
                  <a:pt x="4930270" y="6467161"/>
                  <a:pt x="4934009" y="6470220"/>
                  <a:pt x="4938139" y="6472270"/>
                </a:cubicBezTo>
                <a:cubicBezTo>
                  <a:pt x="4942280" y="6474310"/>
                  <a:pt x="4946802" y="6475340"/>
                  <a:pt x="4951737" y="6475340"/>
                </a:cubicBezTo>
                <a:cubicBezTo>
                  <a:pt x="4960492" y="6475340"/>
                  <a:pt x="4967970" y="6472157"/>
                  <a:pt x="4974171" y="6465801"/>
                </a:cubicBezTo>
                <a:cubicBezTo>
                  <a:pt x="4980372" y="6459446"/>
                  <a:pt x="4983473" y="6451710"/>
                  <a:pt x="4983473" y="6442605"/>
                </a:cubicBezTo>
                <a:cubicBezTo>
                  <a:pt x="4983473" y="6433685"/>
                  <a:pt x="4980341" y="6426051"/>
                  <a:pt x="4974089" y="6419716"/>
                </a:cubicBezTo>
                <a:cubicBezTo>
                  <a:pt x="4967826" y="6413382"/>
                  <a:pt x="4960307" y="6410209"/>
                  <a:pt x="4951510" y="6410209"/>
                </a:cubicBezTo>
                <a:close/>
                <a:moveTo>
                  <a:pt x="5677649" y="6410198"/>
                </a:moveTo>
                <a:cubicBezTo>
                  <a:pt x="5672065" y="6410198"/>
                  <a:pt x="5666760" y="6411640"/>
                  <a:pt x="5661724" y="6414524"/>
                </a:cubicBezTo>
                <a:cubicBezTo>
                  <a:pt x="5656687" y="6417408"/>
                  <a:pt x="5652752" y="6421323"/>
                  <a:pt x="5649899" y="6426277"/>
                </a:cubicBezTo>
                <a:cubicBezTo>
                  <a:pt x="5647045" y="6431232"/>
                  <a:pt x="5645624" y="6436578"/>
                  <a:pt x="5645624" y="6442305"/>
                </a:cubicBezTo>
                <a:cubicBezTo>
                  <a:pt x="5645624" y="6448033"/>
                  <a:pt x="5646984" y="6453296"/>
                  <a:pt x="5649724" y="6458075"/>
                </a:cubicBezTo>
                <a:cubicBezTo>
                  <a:pt x="5652463" y="6462855"/>
                  <a:pt x="5656336" y="6466666"/>
                  <a:pt x="5661353" y="6469488"/>
                </a:cubicBezTo>
                <a:cubicBezTo>
                  <a:pt x="5666369" y="6472321"/>
                  <a:pt x="5671725" y="6473732"/>
                  <a:pt x="5677421" y="6473732"/>
                </a:cubicBezTo>
                <a:cubicBezTo>
                  <a:pt x="5682284" y="6473732"/>
                  <a:pt x="5686878" y="6472712"/>
                  <a:pt x="5691215" y="6470683"/>
                </a:cubicBezTo>
                <a:cubicBezTo>
                  <a:pt x="5695551" y="6468654"/>
                  <a:pt x="5699218" y="6465739"/>
                  <a:pt x="5702215" y="6461948"/>
                </a:cubicBezTo>
                <a:lnTo>
                  <a:pt x="5702215" y="6465131"/>
                </a:lnTo>
                <a:cubicBezTo>
                  <a:pt x="5702215" y="6471960"/>
                  <a:pt x="5701422" y="6476915"/>
                  <a:pt x="5699826" y="6479974"/>
                </a:cubicBezTo>
                <a:cubicBezTo>
                  <a:pt x="5698240" y="6483044"/>
                  <a:pt x="5695561" y="6485588"/>
                  <a:pt x="5691822" y="6487607"/>
                </a:cubicBezTo>
                <a:cubicBezTo>
                  <a:pt x="5688083" y="6489636"/>
                  <a:pt x="5683489" y="6490645"/>
                  <a:pt x="5678061" y="6490645"/>
                </a:cubicBezTo>
                <a:cubicBezTo>
                  <a:pt x="5672549" y="6490645"/>
                  <a:pt x="5667924" y="6489667"/>
                  <a:pt x="5664206" y="6487689"/>
                </a:cubicBezTo>
                <a:cubicBezTo>
                  <a:pt x="5660487" y="6485722"/>
                  <a:pt x="5657449" y="6482683"/>
                  <a:pt x="5655090" y="6478584"/>
                </a:cubicBezTo>
                <a:lnTo>
                  <a:pt x="5646438" y="6478584"/>
                </a:lnTo>
                <a:cubicBezTo>
                  <a:pt x="5648673" y="6483456"/>
                  <a:pt x="5651124" y="6487154"/>
                  <a:pt x="5653782" y="6489687"/>
                </a:cubicBezTo>
                <a:cubicBezTo>
                  <a:pt x="5656439" y="6492221"/>
                  <a:pt x="5659880" y="6494240"/>
                  <a:pt x="5664113" y="6495744"/>
                </a:cubicBezTo>
                <a:cubicBezTo>
                  <a:pt x="5668347" y="6497248"/>
                  <a:pt x="5673116" y="6498000"/>
                  <a:pt x="5678432" y="6498000"/>
                </a:cubicBezTo>
                <a:cubicBezTo>
                  <a:pt x="5685673" y="6498000"/>
                  <a:pt x="5691884" y="6496455"/>
                  <a:pt x="5697045" y="6493385"/>
                </a:cubicBezTo>
                <a:cubicBezTo>
                  <a:pt x="5702205" y="6490305"/>
                  <a:pt x="5705831" y="6485928"/>
                  <a:pt x="5707922" y="6480232"/>
                </a:cubicBezTo>
                <a:cubicBezTo>
                  <a:pt x="5709436" y="6476214"/>
                  <a:pt x="5710198" y="6469859"/>
                  <a:pt x="5710198" y="6461166"/>
                </a:cubicBezTo>
                <a:lnTo>
                  <a:pt x="5710198" y="6411805"/>
                </a:lnTo>
                <a:lnTo>
                  <a:pt x="5702226" y="6411805"/>
                </a:lnTo>
                <a:lnTo>
                  <a:pt x="5702215" y="6411805"/>
                </a:lnTo>
                <a:lnTo>
                  <a:pt x="5702215" y="6422548"/>
                </a:lnTo>
                <a:cubicBezTo>
                  <a:pt x="5698487" y="6418150"/>
                  <a:pt x="5694624" y="6414988"/>
                  <a:pt x="5690617" y="6413072"/>
                </a:cubicBezTo>
                <a:cubicBezTo>
                  <a:pt x="5686610" y="6411156"/>
                  <a:pt x="5682284" y="6410198"/>
                  <a:pt x="5677649" y="6410198"/>
                </a:cubicBezTo>
                <a:close/>
                <a:moveTo>
                  <a:pt x="5215972" y="6388815"/>
                </a:moveTo>
                <a:lnTo>
                  <a:pt x="5215972" y="6411817"/>
                </a:lnTo>
                <a:lnTo>
                  <a:pt x="5205095" y="6411817"/>
                </a:lnTo>
                <a:lnTo>
                  <a:pt x="5205095" y="6418708"/>
                </a:lnTo>
                <a:lnTo>
                  <a:pt x="5215972" y="6418708"/>
                </a:lnTo>
                <a:lnTo>
                  <a:pt x="5215972" y="6473753"/>
                </a:lnTo>
                <a:lnTo>
                  <a:pt x="5223945" y="6473753"/>
                </a:lnTo>
                <a:lnTo>
                  <a:pt x="5223945" y="6418708"/>
                </a:lnTo>
                <a:lnTo>
                  <a:pt x="5236583" y="6418708"/>
                </a:lnTo>
                <a:lnTo>
                  <a:pt x="5236583" y="6411817"/>
                </a:lnTo>
                <a:lnTo>
                  <a:pt x="5223945" y="6411817"/>
                </a:lnTo>
                <a:lnTo>
                  <a:pt x="5223945" y="6388815"/>
                </a:lnTo>
                <a:close/>
                <a:moveTo>
                  <a:pt x="4786743" y="6388815"/>
                </a:moveTo>
                <a:lnTo>
                  <a:pt x="4786743" y="6411817"/>
                </a:lnTo>
                <a:lnTo>
                  <a:pt x="4775866" y="6411817"/>
                </a:lnTo>
                <a:lnTo>
                  <a:pt x="4775866" y="6418708"/>
                </a:lnTo>
                <a:lnTo>
                  <a:pt x="4786743" y="6418708"/>
                </a:lnTo>
                <a:lnTo>
                  <a:pt x="4786743" y="6473753"/>
                </a:lnTo>
                <a:lnTo>
                  <a:pt x="4794716" y="6473753"/>
                </a:lnTo>
                <a:lnTo>
                  <a:pt x="4794716" y="6418708"/>
                </a:lnTo>
                <a:lnTo>
                  <a:pt x="4807354" y="6418708"/>
                </a:lnTo>
                <a:lnTo>
                  <a:pt x="4807354" y="6411817"/>
                </a:lnTo>
                <a:lnTo>
                  <a:pt x="4794716" y="6411817"/>
                </a:lnTo>
                <a:lnTo>
                  <a:pt x="4794716" y="6388815"/>
                </a:lnTo>
                <a:close/>
                <a:moveTo>
                  <a:pt x="5090246" y="6387898"/>
                </a:moveTo>
                <a:lnTo>
                  <a:pt x="5090246" y="6473743"/>
                </a:lnTo>
                <a:lnTo>
                  <a:pt x="5098219" y="6473743"/>
                </a:lnTo>
                <a:lnTo>
                  <a:pt x="5098219" y="6387898"/>
                </a:lnTo>
                <a:close/>
                <a:moveTo>
                  <a:pt x="5067492" y="6387898"/>
                </a:moveTo>
                <a:lnTo>
                  <a:pt x="5067492" y="6473743"/>
                </a:lnTo>
                <a:lnTo>
                  <a:pt x="5075465" y="6473743"/>
                </a:lnTo>
                <a:lnTo>
                  <a:pt x="5075465" y="6387898"/>
                </a:lnTo>
                <a:close/>
                <a:moveTo>
                  <a:pt x="4586637" y="6387898"/>
                </a:moveTo>
                <a:lnTo>
                  <a:pt x="4586637" y="6473743"/>
                </a:lnTo>
                <a:lnTo>
                  <a:pt x="4594610" y="6473743"/>
                </a:lnTo>
                <a:lnTo>
                  <a:pt x="4594610" y="6462361"/>
                </a:lnTo>
                <a:cubicBezTo>
                  <a:pt x="4597761" y="6466687"/>
                  <a:pt x="4601377" y="6469932"/>
                  <a:pt x="4605476" y="6472095"/>
                </a:cubicBezTo>
                <a:cubicBezTo>
                  <a:pt x="4609576" y="6474258"/>
                  <a:pt x="4614139" y="6475339"/>
                  <a:pt x="4619187" y="6475339"/>
                </a:cubicBezTo>
                <a:cubicBezTo>
                  <a:pt x="4627984" y="6475339"/>
                  <a:pt x="4635514" y="6472167"/>
                  <a:pt x="4641766" y="6465832"/>
                </a:cubicBezTo>
                <a:cubicBezTo>
                  <a:pt x="4648018" y="6459497"/>
                  <a:pt x="4651150" y="6451854"/>
                  <a:pt x="4651150" y="6442893"/>
                </a:cubicBezTo>
                <a:cubicBezTo>
                  <a:pt x="4651150" y="6433818"/>
                  <a:pt x="4648049" y="6426103"/>
                  <a:pt x="4641848" y="6419748"/>
                </a:cubicBezTo>
                <a:cubicBezTo>
                  <a:pt x="4635647" y="6413393"/>
                  <a:pt x="4628169" y="6410210"/>
                  <a:pt x="4619414" y="6410210"/>
                </a:cubicBezTo>
                <a:cubicBezTo>
                  <a:pt x="4614479" y="6410210"/>
                  <a:pt x="4609947" y="6411229"/>
                  <a:pt x="4605816" y="6413259"/>
                </a:cubicBezTo>
                <a:cubicBezTo>
                  <a:pt x="4601676" y="6415298"/>
                  <a:pt x="4597947" y="6418357"/>
                  <a:pt x="4594610" y="6422457"/>
                </a:cubicBezTo>
                <a:lnTo>
                  <a:pt x="4594610" y="6387898"/>
                </a:lnTo>
                <a:close/>
                <a:moveTo>
                  <a:pt x="4460798" y="6387888"/>
                </a:moveTo>
                <a:lnTo>
                  <a:pt x="4460798" y="6423189"/>
                </a:lnTo>
                <a:cubicBezTo>
                  <a:pt x="4457687" y="6418862"/>
                  <a:pt x="4454072" y="6415618"/>
                  <a:pt x="4449952" y="6413455"/>
                </a:cubicBezTo>
                <a:cubicBezTo>
                  <a:pt x="4445832" y="6411292"/>
                  <a:pt x="4441238" y="6410210"/>
                  <a:pt x="4436149" y="6410210"/>
                </a:cubicBezTo>
                <a:cubicBezTo>
                  <a:pt x="4427341" y="6410210"/>
                  <a:pt x="4419812" y="6413383"/>
                  <a:pt x="4413549" y="6419717"/>
                </a:cubicBezTo>
                <a:cubicBezTo>
                  <a:pt x="4407286" y="6426062"/>
                  <a:pt x="4404155" y="6433685"/>
                  <a:pt x="4404155" y="6442605"/>
                </a:cubicBezTo>
                <a:cubicBezTo>
                  <a:pt x="4404155" y="6451721"/>
                  <a:pt x="4407255" y="6459446"/>
                  <a:pt x="4413456" y="6465801"/>
                </a:cubicBezTo>
                <a:cubicBezTo>
                  <a:pt x="4419657" y="6472157"/>
                  <a:pt x="4427146" y="6475340"/>
                  <a:pt x="4435911" y="6475340"/>
                </a:cubicBezTo>
                <a:cubicBezTo>
                  <a:pt x="4440846" y="6475340"/>
                  <a:pt x="4445399" y="6474320"/>
                  <a:pt x="4449550" y="6472270"/>
                </a:cubicBezTo>
                <a:cubicBezTo>
                  <a:pt x="4453711" y="6470220"/>
                  <a:pt x="4457461" y="6467161"/>
                  <a:pt x="4460798" y="6463103"/>
                </a:cubicBezTo>
                <a:lnTo>
                  <a:pt x="4460798" y="6473743"/>
                </a:lnTo>
                <a:lnTo>
                  <a:pt x="4468657" y="6473743"/>
                </a:lnTo>
                <a:lnTo>
                  <a:pt x="4468657" y="6387898"/>
                </a:lnTo>
                <a:lnTo>
                  <a:pt x="4468657" y="6387888"/>
                </a:lnTo>
                <a:close/>
                <a:moveTo>
                  <a:pt x="5249656" y="6386301"/>
                </a:moveTo>
                <a:cubicBezTo>
                  <a:pt x="5247883" y="6386301"/>
                  <a:pt x="5246349" y="6386950"/>
                  <a:pt x="5245061" y="6388237"/>
                </a:cubicBezTo>
                <a:cubicBezTo>
                  <a:pt x="5243774" y="6389525"/>
                  <a:pt x="5243135" y="6391080"/>
                  <a:pt x="5243135" y="6392904"/>
                </a:cubicBezTo>
                <a:cubicBezTo>
                  <a:pt x="5243135" y="6394696"/>
                  <a:pt x="5243774" y="6396231"/>
                  <a:pt x="5245061" y="6397518"/>
                </a:cubicBezTo>
                <a:cubicBezTo>
                  <a:pt x="5246349" y="6398806"/>
                  <a:pt x="5247883" y="6399455"/>
                  <a:pt x="5249656" y="6399455"/>
                </a:cubicBezTo>
                <a:cubicBezTo>
                  <a:pt x="5251469" y="6399455"/>
                  <a:pt x="5253014" y="6398806"/>
                  <a:pt x="5254302" y="6397518"/>
                </a:cubicBezTo>
                <a:cubicBezTo>
                  <a:pt x="5255589" y="6396220"/>
                  <a:pt x="5256228" y="6394686"/>
                  <a:pt x="5256228" y="6392904"/>
                </a:cubicBezTo>
                <a:cubicBezTo>
                  <a:pt x="5256228" y="6391080"/>
                  <a:pt x="5255589" y="6389525"/>
                  <a:pt x="5254302" y="6388237"/>
                </a:cubicBezTo>
                <a:cubicBezTo>
                  <a:pt x="5253024" y="6386950"/>
                  <a:pt x="5251469" y="6386301"/>
                  <a:pt x="5249656" y="6386301"/>
                </a:cubicBezTo>
                <a:close/>
                <a:moveTo>
                  <a:pt x="5116379" y="6386301"/>
                </a:moveTo>
                <a:cubicBezTo>
                  <a:pt x="5114606" y="6386301"/>
                  <a:pt x="5113072" y="6386950"/>
                  <a:pt x="5111784" y="6388237"/>
                </a:cubicBezTo>
                <a:cubicBezTo>
                  <a:pt x="5110497" y="6389525"/>
                  <a:pt x="5109858" y="6391080"/>
                  <a:pt x="5109858" y="6392904"/>
                </a:cubicBezTo>
                <a:cubicBezTo>
                  <a:pt x="5109858" y="6394696"/>
                  <a:pt x="5110497" y="6396231"/>
                  <a:pt x="5111784" y="6397518"/>
                </a:cubicBezTo>
                <a:cubicBezTo>
                  <a:pt x="5113072" y="6398806"/>
                  <a:pt x="5114606" y="6399455"/>
                  <a:pt x="5116379" y="6399455"/>
                </a:cubicBezTo>
                <a:cubicBezTo>
                  <a:pt x="5118192" y="6399455"/>
                  <a:pt x="5119737" y="6398806"/>
                  <a:pt x="5121025" y="6397518"/>
                </a:cubicBezTo>
                <a:cubicBezTo>
                  <a:pt x="5122312" y="6396220"/>
                  <a:pt x="5122951" y="6394686"/>
                  <a:pt x="5122951" y="6392904"/>
                </a:cubicBezTo>
                <a:cubicBezTo>
                  <a:pt x="5122951" y="6391080"/>
                  <a:pt x="5122312" y="6389525"/>
                  <a:pt x="5121025" y="6388237"/>
                </a:cubicBezTo>
                <a:cubicBezTo>
                  <a:pt x="5119747" y="6386950"/>
                  <a:pt x="5118192" y="6386301"/>
                  <a:pt x="5116379" y="6386301"/>
                </a:cubicBezTo>
                <a:close/>
                <a:moveTo>
                  <a:pt x="5633255" y="6278105"/>
                </a:moveTo>
                <a:cubicBezTo>
                  <a:pt x="5639837" y="6278105"/>
                  <a:pt x="5645523" y="6280557"/>
                  <a:pt x="5650302" y="6285450"/>
                </a:cubicBezTo>
                <a:cubicBezTo>
                  <a:pt x="5655081" y="6290343"/>
                  <a:pt x="5657471" y="6296266"/>
                  <a:pt x="5657471" y="6303209"/>
                </a:cubicBezTo>
                <a:cubicBezTo>
                  <a:pt x="5657471" y="6307689"/>
                  <a:pt x="5656389" y="6311861"/>
                  <a:pt x="5654216" y="6315734"/>
                </a:cubicBezTo>
                <a:cubicBezTo>
                  <a:pt x="5652043" y="6319607"/>
                  <a:pt x="5649117" y="6322604"/>
                  <a:pt x="5645420" y="6324706"/>
                </a:cubicBezTo>
                <a:cubicBezTo>
                  <a:pt x="5641732" y="6326817"/>
                  <a:pt x="5637674" y="6327868"/>
                  <a:pt x="5633255" y="6327868"/>
                </a:cubicBezTo>
                <a:cubicBezTo>
                  <a:pt x="5628835" y="6327868"/>
                  <a:pt x="5624787" y="6326817"/>
                  <a:pt x="5621089" y="6324706"/>
                </a:cubicBezTo>
                <a:cubicBezTo>
                  <a:pt x="5617391" y="6322594"/>
                  <a:pt x="5614466" y="6319607"/>
                  <a:pt x="5612292" y="6315734"/>
                </a:cubicBezTo>
                <a:cubicBezTo>
                  <a:pt x="5610119" y="6311861"/>
                  <a:pt x="5609037" y="6307689"/>
                  <a:pt x="5609037" y="6303209"/>
                </a:cubicBezTo>
                <a:cubicBezTo>
                  <a:pt x="5609037" y="6296266"/>
                  <a:pt x="5611417" y="6290343"/>
                  <a:pt x="5616176" y="6285450"/>
                </a:cubicBezTo>
                <a:cubicBezTo>
                  <a:pt x="5620934" y="6280557"/>
                  <a:pt x="5626631" y="6278105"/>
                  <a:pt x="5633255" y="6278105"/>
                </a:cubicBezTo>
                <a:close/>
                <a:moveTo>
                  <a:pt x="5558659" y="6278105"/>
                </a:moveTo>
                <a:cubicBezTo>
                  <a:pt x="5565251" y="6278105"/>
                  <a:pt x="5570927" y="6280557"/>
                  <a:pt x="5575706" y="6285450"/>
                </a:cubicBezTo>
                <a:cubicBezTo>
                  <a:pt x="5580485" y="6290343"/>
                  <a:pt x="5582875" y="6296266"/>
                  <a:pt x="5582875" y="6303209"/>
                </a:cubicBezTo>
                <a:cubicBezTo>
                  <a:pt x="5582875" y="6307689"/>
                  <a:pt x="5581794" y="6311861"/>
                  <a:pt x="5579620" y="6315734"/>
                </a:cubicBezTo>
                <a:cubicBezTo>
                  <a:pt x="5577447" y="6319607"/>
                  <a:pt x="5574521" y="6322604"/>
                  <a:pt x="5570824" y="6324706"/>
                </a:cubicBezTo>
                <a:cubicBezTo>
                  <a:pt x="5567136" y="6326817"/>
                  <a:pt x="5563078" y="6327868"/>
                  <a:pt x="5558659" y="6327868"/>
                </a:cubicBezTo>
                <a:cubicBezTo>
                  <a:pt x="5554239" y="6327868"/>
                  <a:pt x="5550191" y="6326817"/>
                  <a:pt x="5546493" y="6324706"/>
                </a:cubicBezTo>
                <a:cubicBezTo>
                  <a:pt x="5542795" y="6322594"/>
                  <a:pt x="5539870" y="6319607"/>
                  <a:pt x="5537696" y="6315734"/>
                </a:cubicBezTo>
                <a:cubicBezTo>
                  <a:pt x="5535523" y="6311861"/>
                  <a:pt x="5534441" y="6307689"/>
                  <a:pt x="5534441" y="6303209"/>
                </a:cubicBezTo>
                <a:cubicBezTo>
                  <a:pt x="5534441" y="6296266"/>
                  <a:pt x="5536821" y="6290343"/>
                  <a:pt x="5541580" y="6285450"/>
                </a:cubicBezTo>
                <a:cubicBezTo>
                  <a:pt x="5546338" y="6280557"/>
                  <a:pt x="5552035" y="6278105"/>
                  <a:pt x="5558659" y="6278105"/>
                </a:cubicBezTo>
                <a:close/>
                <a:moveTo>
                  <a:pt x="5033626" y="6278105"/>
                </a:moveTo>
                <a:cubicBezTo>
                  <a:pt x="5040208" y="6278105"/>
                  <a:pt x="5045894" y="6280557"/>
                  <a:pt x="5050673" y="6285450"/>
                </a:cubicBezTo>
                <a:cubicBezTo>
                  <a:pt x="5055452" y="6290343"/>
                  <a:pt x="5057842" y="6296266"/>
                  <a:pt x="5057842" y="6303209"/>
                </a:cubicBezTo>
                <a:cubicBezTo>
                  <a:pt x="5057842" y="6307689"/>
                  <a:pt x="5056761" y="6311861"/>
                  <a:pt x="5054587" y="6315734"/>
                </a:cubicBezTo>
                <a:cubicBezTo>
                  <a:pt x="5052414" y="6319607"/>
                  <a:pt x="5049488" y="6322604"/>
                  <a:pt x="5045791" y="6324706"/>
                </a:cubicBezTo>
                <a:cubicBezTo>
                  <a:pt x="5042103" y="6326817"/>
                  <a:pt x="5038045" y="6327868"/>
                  <a:pt x="5033626" y="6327868"/>
                </a:cubicBezTo>
                <a:cubicBezTo>
                  <a:pt x="5029206" y="6327868"/>
                  <a:pt x="5025158" y="6326817"/>
                  <a:pt x="5021460" y="6324706"/>
                </a:cubicBezTo>
                <a:cubicBezTo>
                  <a:pt x="5017762" y="6322594"/>
                  <a:pt x="5014837" y="6319607"/>
                  <a:pt x="5012663" y="6315734"/>
                </a:cubicBezTo>
                <a:cubicBezTo>
                  <a:pt x="5010490" y="6311861"/>
                  <a:pt x="5009408" y="6307689"/>
                  <a:pt x="5009408" y="6303209"/>
                </a:cubicBezTo>
                <a:cubicBezTo>
                  <a:pt x="5009408" y="6296266"/>
                  <a:pt x="5011788" y="6290343"/>
                  <a:pt x="5016547" y="6285450"/>
                </a:cubicBezTo>
                <a:cubicBezTo>
                  <a:pt x="5021305" y="6280557"/>
                  <a:pt x="5027002" y="6278105"/>
                  <a:pt x="5033626" y="6278105"/>
                </a:cubicBezTo>
                <a:close/>
                <a:moveTo>
                  <a:pt x="5313838" y="6277992"/>
                </a:moveTo>
                <a:cubicBezTo>
                  <a:pt x="5320729" y="6277992"/>
                  <a:pt x="5326538" y="6280403"/>
                  <a:pt x="5331276" y="6285213"/>
                </a:cubicBezTo>
                <a:cubicBezTo>
                  <a:pt x="5335994" y="6290024"/>
                  <a:pt x="5338353" y="6296009"/>
                  <a:pt x="5338353" y="6303178"/>
                </a:cubicBezTo>
                <a:cubicBezTo>
                  <a:pt x="5338353" y="6307875"/>
                  <a:pt x="5337302" y="6312108"/>
                  <a:pt x="5335201" y="6315858"/>
                </a:cubicBezTo>
                <a:cubicBezTo>
                  <a:pt x="5333099" y="6319617"/>
                  <a:pt x="5330092" y="6322594"/>
                  <a:pt x="5326188" y="6324788"/>
                </a:cubicBezTo>
                <a:cubicBezTo>
                  <a:pt x="5322274" y="6326982"/>
                  <a:pt x="5318143" y="6328084"/>
                  <a:pt x="5313786" y="6328084"/>
                </a:cubicBezTo>
                <a:cubicBezTo>
                  <a:pt x="5309459" y="6328084"/>
                  <a:pt x="5305411" y="6326982"/>
                  <a:pt x="5301641" y="6324757"/>
                </a:cubicBezTo>
                <a:cubicBezTo>
                  <a:pt x="5297871" y="6322532"/>
                  <a:pt x="5294863" y="6319442"/>
                  <a:pt x="5292628" y="6315456"/>
                </a:cubicBezTo>
                <a:cubicBezTo>
                  <a:pt x="5290383" y="6311480"/>
                  <a:pt x="5289270" y="6307308"/>
                  <a:pt x="5289270" y="6302951"/>
                </a:cubicBezTo>
                <a:cubicBezTo>
                  <a:pt x="5289270" y="6298563"/>
                  <a:pt x="5290383" y="6294392"/>
                  <a:pt x="5292597" y="6290447"/>
                </a:cubicBezTo>
                <a:cubicBezTo>
                  <a:pt x="5294822" y="6286501"/>
                  <a:pt x="5297809" y="6283441"/>
                  <a:pt x="5301559" y="6281258"/>
                </a:cubicBezTo>
                <a:cubicBezTo>
                  <a:pt x="5305308" y="6279084"/>
                  <a:pt x="5309397" y="6277992"/>
                  <a:pt x="5313838" y="6277992"/>
                </a:cubicBezTo>
                <a:close/>
                <a:moveTo>
                  <a:pt x="4735644" y="6277992"/>
                </a:moveTo>
                <a:cubicBezTo>
                  <a:pt x="4742546" y="6277992"/>
                  <a:pt x="4748355" y="6280403"/>
                  <a:pt x="4753083" y="6285213"/>
                </a:cubicBezTo>
                <a:cubicBezTo>
                  <a:pt x="4757801" y="6290024"/>
                  <a:pt x="4760159" y="6296009"/>
                  <a:pt x="4760159" y="6303178"/>
                </a:cubicBezTo>
                <a:cubicBezTo>
                  <a:pt x="4760159" y="6307875"/>
                  <a:pt x="4759109" y="6312108"/>
                  <a:pt x="4757007" y="6315858"/>
                </a:cubicBezTo>
                <a:cubicBezTo>
                  <a:pt x="4754906" y="6319617"/>
                  <a:pt x="4751898" y="6322594"/>
                  <a:pt x="4747995" y="6324788"/>
                </a:cubicBezTo>
                <a:cubicBezTo>
                  <a:pt x="4744080" y="6326982"/>
                  <a:pt x="4739950" y="6328084"/>
                  <a:pt x="4735593" y="6328084"/>
                </a:cubicBezTo>
                <a:cubicBezTo>
                  <a:pt x="4731266" y="6328084"/>
                  <a:pt x="4727218" y="6326982"/>
                  <a:pt x="4723448" y="6324757"/>
                </a:cubicBezTo>
                <a:cubicBezTo>
                  <a:pt x="4719678" y="6322532"/>
                  <a:pt x="4716670" y="6319442"/>
                  <a:pt x="4714435" y="6315456"/>
                </a:cubicBezTo>
                <a:cubicBezTo>
                  <a:pt x="4712189" y="6311480"/>
                  <a:pt x="4711077" y="6307308"/>
                  <a:pt x="4711077" y="6302951"/>
                </a:cubicBezTo>
                <a:cubicBezTo>
                  <a:pt x="4711077" y="6298563"/>
                  <a:pt x="4712189" y="6294392"/>
                  <a:pt x="4714404" y="6290447"/>
                </a:cubicBezTo>
                <a:cubicBezTo>
                  <a:pt x="4716629" y="6286501"/>
                  <a:pt x="4719616" y="6283441"/>
                  <a:pt x="4723365" y="6281258"/>
                </a:cubicBezTo>
                <a:cubicBezTo>
                  <a:pt x="4727115" y="6279084"/>
                  <a:pt x="4731204" y="6277992"/>
                  <a:pt x="4735644" y="6277992"/>
                </a:cubicBezTo>
                <a:close/>
                <a:moveTo>
                  <a:pt x="4861299" y="6277931"/>
                </a:moveTo>
                <a:cubicBezTo>
                  <a:pt x="4864987" y="6277931"/>
                  <a:pt x="4868499" y="6278714"/>
                  <a:pt x="4871847" y="6280269"/>
                </a:cubicBezTo>
                <a:cubicBezTo>
                  <a:pt x="4875195" y="6281824"/>
                  <a:pt x="4877883" y="6283874"/>
                  <a:pt x="4879912" y="6286418"/>
                </a:cubicBezTo>
                <a:cubicBezTo>
                  <a:pt x="4881941" y="6288963"/>
                  <a:pt x="4883497" y="6292352"/>
                  <a:pt x="4884558" y="6296606"/>
                </a:cubicBezTo>
                <a:lnTo>
                  <a:pt x="4838380" y="6296606"/>
                </a:lnTo>
                <a:cubicBezTo>
                  <a:pt x="4840018" y="6290910"/>
                  <a:pt x="4842428" y="6286636"/>
                  <a:pt x="4845621" y="6283792"/>
                </a:cubicBezTo>
                <a:cubicBezTo>
                  <a:pt x="4849989" y="6279888"/>
                  <a:pt x="4855221" y="6277931"/>
                  <a:pt x="4861299" y="6277931"/>
                </a:cubicBezTo>
                <a:close/>
                <a:moveTo>
                  <a:pt x="4522116" y="6271906"/>
                </a:moveTo>
                <a:lnTo>
                  <a:pt x="4522116" y="6333842"/>
                </a:lnTo>
                <a:lnTo>
                  <a:pt x="4530089" y="6333842"/>
                </a:lnTo>
                <a:lnTo>
                  <a:pt x="4530089" y="6271906"/>
                </a:lnTo>
                <a:close/>
                <a:moveTo>
                  <a:pt x="5464728" y="6271905"/>
                </a:moveTo>
                <a:lnTo>
                  <a:pt x="5493250" y="6333843"/>
                </a:lnTo>
                <a:lnTo>
                  <a:pt x="5494733" y="6333843"/>
                </a:lnTo>
                <a:lnTo>
                  <a:pt x="5523080" y="6271905"/>
                </a:lnTo>
                <a:lnTo>
                  <a:pt x="5514541" y="6271905"/>
                </a:lnTo>
                <a:lnTo>
                  <a:pt x="5494002" y="6317053"/>
                </a:lnTo>
                <a:lnTo>
                  <a:pt x="5473216" y="6271905"/>
                </a:lnTo>
                <a:close/>
                <a:moveTo>
                  <a:pt x="4548012" y="6271905"/>
                </a:moveTo>
                <a:lnTo>
                  <a:pt x="4548012" y="6340836"/>
                </a:lnTo>
                <a:cubicBezTo>
                  <a:pt x="4548012" y="6344441"/>
                  <a:pt x="4547693" y="6346811"/>
                  <a:pt x="4547043" y="6347954"/>
                </a:cubicBezTo>
                <a:cubicBezTo>
                  <a:pt x="4545982" y="6349736"/>
                  <a:pt x="4544365" y="6350632"/>
                  <a:pt x="4542202" y="6350632"/>
                </a:cubicBezTo>
                <a:cubicBezTo>
                  <a:pt x="4540492" y="6350632"/>
                  <a:pt x="4538576" y="6350086"/>
                  <a:pt x="4536454" y="6348984"/>
                </a:cubicBezTo>
                <a:lnTo>
                  <a:pt x="4536454" y="6356153"/>
                </a:lnTo>
                <a:cubicBezTo>
                  <a:pt x="4539833" y="6357441"/>
                  <a:pt x="4542861" y="6358090"/>
                  <a:pt x="4545560" y="6358090"/>
                </a:cubicBezTo>
                <a:cubicBezTo>
                  <a:pt x="4548826" y="6358090"/>
                  <a:pt x="4551401" y="6356905"/>
                  <a:pt x="4553276" y="6354536"/>
                </a:cubicBezTo>
                <a:cubicBezTo>
                  <a:pt x="4555161" y="6352156"/>
                  <a:pt x="4556098" y="6348376"/>
                  <a:pt x="4556098" y="6343175"/>
                </a:cubicBezTo>
                <a:lnTo>
                  <a:pt x="4556098" y="6271905"/>
                </a:lnTo>
                <a:close/>
                <a:moveTo>
                  <a:pt x="4861195" y="6270329"/>
                </a:moveTo>
                <a:cubicBezTo>
                  <a:pt x="4850936" y="6270329"/>
                  <a:pt x="4842758" y="6274243"/>
                  <a:pt x="4836639" y="6282061"/>
                </a:cubicBezTo>
                <a:cubicBezTo>
                  <a:pt x="4831808" y="6288212"/>
                  <a:pt x="4829398" y="6295206"/>
                  <a:pt x="4829398" y="6303065"/>
                </a:cubicBezTo>
                <a:cubicBezTo>
                  <a:pt x="4829398" y="6311408"/>
                  <a:pt x="4832251" y="6318897"/>
                  <a:pt x="4837947" y="6325520"/>
                </a:cubicBezTo>
                <a:cubicBezTo>
                  <a:pt x="4843644" y="6332143"/>
                  <a:pt x="4851544" y="6335449"/>
                  <a:pt x="4861650" y="6335449"/>
                </a:cubicBezTo>
                <a:cubicBezTo>
                  <a:pt x="4866202" y="6335449"/>
                  <a:pt x="4870292" y="6334749"/>
                  <a:pt x="4873897" y="6333369"/>
                </a:cubicBezTo>
                <a:cubicBezTo>
                  <a:pt x="4877502" y="6331978"/>
                  <a:pt x="4880757" y="6329959"/>
                  <a:pt x="4883641" y="6327302"/>
                </a:cubicBezTo>
                <a:cubicBezTo>
                  <a:pt x="4886525" y="6324644"/>
                  <a:pt x="4889069" y="6321152"/>
                  <a:pt x="4891274" y="6316826"/>
                </a:cubicBezTo>
                <a:lnTo>
                  <a:pt x="4884558" y="6313293"/>
                </a:lnTo>
                <a:cubicBezTo>
                  <a:pt x="4882127" y="6317331"/>
                  <a:pt x="4879871" y="6320287"/>
                  <a:pt x="4877780" y="6322100"/>
                </a:cubicBezTo>
                <a:cubicBezTo>
                  <a:pt x="4875689" y="6323913"/>
                  <a:pt x="4873155" y="6325375"/>
                  <a:pt x="4870168" y="6326467"/>
                </a:cubicBezTo>
                <a:cubicBezTo>
                  <a:pt x="4867181" y="6327569"/>
                  <a:pt x="4864111" y="6328115"/>
                  <a:pt x="4860959" y="6328115"/>
                </a:cubicBezTo>
                <a:cubicBezTo>
                  <a:pt x="4854428" y="6328115"/>
                  <a:pt x="4848938" y="6325818"/>
                  <a:pt x="4844488" y="6321214"/>
                </a:cubicBezTo>
                <a:cubicBezTo>
                  <a:pt x="4840049" y="6316610"/>
                  <a:pt x="4837752" y="6310708"/>
                  <a:pt x="4837597" y="6303518"/>
                </a:cubicBezTo>
                <a:lnTo>
                  <a:pt x="4893334" y="6303518"/>
                </a:lnTo>
                <a:cubicBezTo>
                  <a:pt x="4893251" y="6295051"/>
                  <a:pt x="4890975" y="6287995"/>
                  <a:pt x="4886494" y="6282339"/>
                </a:cubicBezTo>
                <a:cubicBezTo>
                  <a:pt x="4880190" y="6274336"/>
                  <a:pt x="4871754" y="6270329"/>
                  <a:pt x="4861195" y="6270329"/>
                </a:cubicBezTo>
                <a:close/>
                <a:moveTo>
                  <a:pt x="5700371" y="6270319"/>
                </a:moveTo>
                <a:cubicBezTo>
                  <a:pt x="5697445" y="6270319"/>
                  <a:pt x="5694643" y="6271205"/>
                  <a:pt x="5691945" y="6272966"/>
                </a:cubicBezTo>
                <a:cubicBezTo>
                  <a:pt x="5689246" y="6274728"/>
                  <a:pt x="5686692" y="6277395"/>
                  <a:pt x="5684261" y="6280959"/>
                </a:cubicBezTo>
                <a:lnTo>
                  <a:pt x="5684261" y="6271905"/>
                </a:lnTo>
                <a:lnTo>
                  <a:pt x="5676123" y="6271905"/>
                </a:lnTo>
                <a:lnTo>
                  <a:pt x="5676113" y="6271905"/>
                </a:lnTo>
                <a:lnTo>
                  <a:pt x="5676113" y="6333853"/>
                </a:lnTo>
                <a:lnTo>
                  <a:pt x="5684250" y="6333853"/>
                </a:lnTo>
                <a:lnTo>
                  <a:pt x="5684250" y="6312902"/>
                </a:lnTo>
                <a:cubicBezTo>
                  <a:pt x="5684250" y="6302159"/>
                  <a:pt x="5684745" y="6295031"/>
                  <a:pt x="5685734" y="6291498"/>
                </a:cubicBezTo>
                <a:cubicBezTo>
                  <a:pt x="5687021" y="6286904"/>
                  <a:pt x="5688896" y="6283514"/>
                  <a:pt x="5691368" y="6281330"/>
                </a:cubicBezTo>
                <a:cubicBezTo>
                  <a:pt x="5693830" y="6279146"/>
                  <a:pt x="5696395" y="6278055"/>
                  <a:pt x="5699052" y="6278055"/>
                </a:cubicBezTo>
                <a:cubicBezTo>
                  <a:pt x="5700195" y="6278055"/>
                  <a:pt x="5701596" y="6278415"/>
                  <a:pt x="5703265" y="6279136"/>
                </a:cubicBezTo>
                <a:lnTo>
                  <a:pt x="5707426" y="6272420"/>
                </a:lnTo>
                <a:cubicBezTo>
                  <a:pt x="5704923" y="6271019"/>
                  <a:pt x="5702575" y="6270319"/>
                  <a:pt x="5700371" y="6270319"/>
                </a:cubicBezTo>
                <a:close/>
                <a:moveTo>
                  <a:pt x="5382520" y="6270319"/>
                </a:moveTo>
                <a:cubicBezTo>
                  <a:pt x="5379595" y="6270319"/>
                  <a:pt x="5376793" y="6271205"/>
                  <a:pt x="5374095" y="6272966"/>
                </a:cubicBezTo>
                <a:cubicBezTo>
                  <a:pt x="5371396" y="6274728"/>
                  <a:pt x="5368841" y="6277395"/>
                  <a:pt x="5366411" y="6280959"/>
                </a:cubicBezTo>
                <a:lnTo>
                  <a:pt x="5366411" y="6271905"/>
                </a:lnTo>
                <a:lnTo>
                  <a:pt x="5358273" y="6271905"/>
                </a:lnTo>
                <a:lnTo>
                  <a:pt x="5358263" y="6271905"/>
                </a:lnTo>
                <a:lnTo>
                  <a:pt x="5358263" y="6333853"/>
                </a:lnTo>
                <a:lnTo>
                  <a:pt x="5366400" y="6333853"/>
                </a:lnTo>
                <a:lnTo>
                  <a:pt x="5366400" y="6312902"/>
                </a:lnTo>
                <a:cubicBezTo>
                  <a:pt x="5366400" y="6302159"/>
                  <a:pt x="5366895" y="6295031"/>
                  <a:pt x="5367884" y="6291498"/>
                </a:cubicBezTo>
                <a:cubicBezTo>
                  <a:pt x="5369171" y="6286904"/>
                  <a:pt x="5371046" y="6283514"/>
                  <a:pt x="5373518" y="6281330"/>
                </a:cubicBezTo>
                <a:cubicBezTo>
                  <a:pt x="5375980" y="6279146"/>
                  <a:pt x="5378544" y="6278055"/>
                  <a:pt x="5381202" y="6278055"/>
                </a:cubicBezTo>
                <a:cubicBezTo>
                  <a:pt x="5382345" y="6278055"/>
                  <a:pt x="5383746" y="6278415"/>
                  <a:pt x="5385415" y="6279136"/>
                </a:cubicBezTo>
                <a:lnTo>
                  <a:pt x="5389576" y="6272420"/>
                </a:lnTo>
                <a:cubicBezTo>
                  <a:pt x="5387073" y="6271019"/>
                  <a:pt x="5384725" y="6270319"/>
                  <a:pt x="5382520" y="6270319"/>
                </a:cubicBezTo>
                <a:close/>
                <a:moveTo>
                  <a:pt x="5158362" y="6270319"/>
                </a:moveTo>
                <a:cubicBezTo>
                  <a:pt x="5153459" y="6270319"/>
                  <a:pt x="5149401" y="6271874"/>
                  <a:pt x="5146187" y="6274985"/>
                </a:cubicBezTo>
                <a:cubicBezTo>
                  <a:pt x="5142973" y="6278096"/>
                  <a:pt x="5141366" y="6282000"/>
                  <a:pt x="5141366" y="6286708"/>
                </a:cubicBezTo>
                <a:cubicBezTo>
                  <a:pt x="5141366" y="6290313"/>
                  <a:pt x="5142366" y="6293517"/>
                  <a:pt x="5144384" y="6296329"/>
                </a:cubicBezTo>
                <a:cubicBezTo>
                  <a:pt x="5146403" y="6299141"/>
                  <a:pt x="5150204" y="6301984"/>
                  <a:pt x="5155797" y="6304868"/>
                </a:cubicBezTo>
                <a:cubicBezTo>
                  <a:pt x="5161009" y="6307525"/>
                  <a:pt x="5164357" y="6309729"/>
                  <a:pt x="5165840" y="6311470"/>
                </a:cubicBezTo>
                <a:cubicBezTo>
                  <a:pt x="5167323" y="6313252"/>
                  <a:pt x="5168065" y="6315281"/>
                  <a:pt x="5168065" y="6317558"/>
                </a:cubicBezTo>
                <a:cubicBezTo>
                  <a:pt x="5168065" y="6320329"/>
                  <a:pt x="5166942" y="6322739"/>
                  <a:pt x="5164697" y="6324789"/>
                </a:cubicBezTo>
                <a:cubicBezTo>
                  <a:pt x="5162451" y="6326828"/>
                  <a:pt x="5159732" y="6327858"/>
                  <a:pt x="5156539" y="6327858"/>
                </a:cubicBezTo>
                <a:cubicBezTo>
                  <a:pt x="5151966" y="6327858"/>
                  <a:pt x="5147650" y="6325561"/>
                  <a:pt x="5143581" y="6320967"/>
                </a:cubicBezTo>
                <a:lnTo>
                  <a:pt x="5138575" y="6326663"/>
                </a:lnTo>
                <a:cubicBezTo>
                  <a:pt x="5140697" y="6329403"/>
                  <a:pt x="5143385" y="6331546"/>
                  <a:pt x="5146640" y="6333101"/>
                </a:cubicBezTo>
                <a:cubicBezTo>
                  <a:pt x="5149895" y="6334657"/>
                  <a:pt x="5153305" y="6335439"/>
                  <a:pt x="5156879" y="6335439"/>
                </a:cubicBezTo>
                <a:cubicBezTo>
                  <a:pt x="5162245" y="6335439"/>
                  <a:pt x="5166705" y="6333678"/>
                  <a:pt x="5170280" y="6330145"/>
                </a:cubicBezTo>
                <a:cubicBezTo>
                  <a:pt x="5173854" y="6326622"/>
                  <a:pt x="5175636" y="6322317"/>
                  <a:pt x="5175636" y="6317228"/>
                </a:cubicBezTo>
                <a:cubicBezTo>
                  <a:pt x="5175636" y="6313623"/>
                  <a:pt x="5174585" y="6310378"/>
                  <a:pt x="5172494" y="6307494"/>
                </a:cubicBezTo>
                <a:cubicBezTo>
                  <a:pt x="5170362" y="6304651"/>
                  <a:pt x="5166335" y="6301695"/>
                  <a:pt x="5160402" y="6298615"/>
                </a:cubicBezTo>
                <a:cubicBezTo>
                  <a:pt x="5155540" y="6296102"/>
                  <a:pt x="5152347" y="6293929"/>
                  <a:pt x="5150822" y="6292064"/>
                </a:cubicBezTo>
                <a:cubicBezTo>
                  <a:pt x="5149298" y="6290241"/>
                  <a:pt x="5148535" y="6288325"/>
                  <a:pt x="5148535" y="6286316"/>
                </a:cubicBezTo>
                <a:cubicBezTo>
                  <a:pt x="5148535" y="6284039"/>
                  <a:pt x="5149463" y="6282051"/>
                  <a:pt x="5151306" y="6280341"/>
                </a:cubicBezTo>
                <a:cubicBezTo>
                  <a:pt x="5153150" y="6278631"/>
                  <a:pt x="5155375" y="6277777"/>
                  <a:pt x="5157960" y="6277777"/>
                </a:cubicBezTo>
                <a:cubicBezTo>
                  <a:pt x="5162029" y="6277777"/>
                  <a:pt x="5166190" y="6279837"/>
                  <a:pt x="5170455" y="6283977"/>
                </a:cubicBezTo>
                <a:lnTo>
                  <a:pt x="5175574" y="6278683"/>
                </a:lnTo>
                <a:cubicBezTo>
                  <a:pt x="5169796" y="6273100"/>
                  <a:pt x="5164048" y="6270309"/>
                  <a:pt x="5158362" y="6270319"/>
                </a:cubicBezTo>
                <a:close/>
                <a:moveTo>
                  <a:pt x="5633286" y="6270308"/>
                </a:moveTo>
                <a:cubicBezTo>
                  <a:pt x="5623695" y="6270308"/>
                  <a:pt x="5615774" y="6273779"/>
                  <a:pt x="5609480" y="6280722"/>
                </a:cubicBezTo>
                <a:cubicBezTo>
                  <a:pt x="5603784" y="6287027"/>
                  <a:pt x="5600931" y="6294463"/>
                  <a:pt x="5600931" y="6303044"/>
                </a:cubicBezTo>
                <a:cubicBezTo>
                  <a:pt x="5600931" y="6311696"/>
                  <a:pt x="5603949" y="6319257"/>
                  <a:pt x="5609975" y="6325725"/>
                </a:cubicBezTo>
                <a:cubicBezTo>
                  <a:pt x="5616001" y="6332194"/>
                  <a:pt x="5623767" y="6335428"/>
                  <a:pt x="5633275" y="6335428"/>
                </a:cubicBezTo>
                <a:cubicBezTo>
                  <a:pt x="5642741" y="6335428"/>
                  <a:pt x="5650487" y="6332194"/>
                  <a:pt x="5656513" y="6325725"/>
                </a:cubicBezTo>
                <a:cubicBezTo>
                  <a:pt x="5662539" y="6319257"/>
                  <a:pt x="5665557" y="6311696"/>
                  <a:pt x="5665557" y="6303044"/>
                </a:cubicBezTo>
                <a:cubicBezTo>
                  <a:pt x="5665557" y="6294433"/>
                  <a:pt x="5662714" y="6286975"/>
                  <a:pt x="5657008" y="6280670"/>
                </a:cubicBezTo>
                <a:cubicBezTo>
                  <a:pt x="5650735" y="6273759"/>
                  <a:pt x="5642824" y="6270308"/>
                  <a:pt x="5633286" y="6270308"/>
                </a:cubicBezTo>
                <a:close/>
                <a:moveTo>
                  <a:pt x="5558690" y="6270308"/>
                </a:moveTo>
                <a:cubicBezTo>
                  <a:pt x="5549109" y="6270308"/>
                  <a:pt x="5541178" y="6273779"/>
                  <a:pt x="5534884" y="6280722"/>
                </a:cubicBezTo>
                <a:cubicBezTo>
                  <a:pt x="5529188" y="6287027"/>
                  <a:pt x="5526335" y="6294463"/>
                  <a:pt x="5526335" y="6303044"/>
                </a:cubicBezTo>
                <a:cubicBezTo>
                  <a:pt x="5526335" y="6311696"/>
                  <a:pt x="5529353" y="6319257"/>
                  <a:pt x="5535379" y="6325725"/>
                </a:cubicBezTo>
                <a:cubicBezTo>
                  <a:pt x="5541405" y="6332194"/>
                  <a:pt x="5549171" y="6335428"/>
                  <a:pt x="5558679" y="6335428"/>
                </a:cubicBezTo>
                <a:cubicBezTo>
                  <a:pt x="5568146" y="6335428"/>
                  <a:pt x="5575891" y="6332194"/>
                  <a:pt x="5581917" y="6325725"/>
                </a:cubicBezTo>
                <a:cubicBezTo>
                  <a:pt x="5587943" y="6319257"/>
                  <a:pt x="5590961" y="6311696"/>
                  <a:pt x="5590961" y="6303044"/>
                </a:cubicBezTo>
                <a:cubicBezTo>
                  <a:pt x="5590961" y="6294433"/>
                  <a:pt x="5588118" y="6286975"/>
                  <a:pt x="5582412" y="6280670"/>
                </a:cubicBezTo>
                <a:cubicBezTo>
                  <a:pt x="5576139" y="6273759"/>
                  <a:pt x="5568228" y="6270308"/>
                  <a:pt x="5558690" y="6270308"/>
                </a:cubicBezTo>
                <a:close/>
                <a:moveTo>
                  <a:pt x="5107324" y="6270308"/>
                </a:moveTo>
                <a:cubicBezTo>
                  <a:pt x="5102771" y="6270308"/>
                  <a:pt x="5098558" y="6271369"/>
                  <a:pt x="5094685" y="6273470"/>
                </a:cubicBezTo>
                <a:cubicBezTo>
                  <a:pt x="5090812" y="6275582"/>
                  <a:pt x="5087279" y="6278754"/>
                  <a:pt x="5084097" y="6283008"/>
                </a:cubicBezTo>
                <a:lnTo>
                  <a:pt x="5084097" y="6271905"/>
                </a:lnTo>
                <a:lnTo>
                  <a:pt x="5076124" y="6271905"/>
                </a:lnTo>
                <a:lnTo>
                  <a:pt x="5076124" y="6333852"/>
                </a:lnTo>
                <a:lnTo>
                  <a:pt x="5084097" y="6333852"/>
                </a:lnTo>
                <a:lnTo>
                  <a:pt x="5084097" y="6311140"/>
                </a:lnTo>
                <a:cubicBezTo>
                  <a:pt x="5084097" y="6302982"/>
                  <a:pt x="5084478" y="6297358"/>
                  <a:pt x="5085240" y="6294288"/>
                </a:cubicBezTo>
                <a:cubicBezTo>
                  <a:pt x="5086455" y="6289581"/>
                  <a:pt x="5088958" y="6285625"/>
                  <a:pt x="5092780" y="6282442"/>
                </a:cubicBezTo>
                <a:cubicBezTo>
                  <a:pt x="5096601" y="6279259"/>
                  <a:pt x="5100917" y="6277662"/>
                  <a:pt x="5105738" y="6277662"/>
                </a:cubicBezTo>
                <a:cubicBezTo>
                  <a:pt x="5109951" y="6277662"/>
                  <a:pt x="5113370" y="6278693"/>
                  <a:pt x="5115987" y="6280763"/>
                </a:cubicBezTo>
                <a:cubicBezTo>
                  <a:pt x="5118603" y="6282833"/>
                  <a:pt x="5120375" y="6285913"/>
                  <a:pt x="5121302" y="6290014"/>
                </a:cubicBezTo>
                <a:cubicBezTo>
                  <a:pt x="5121889" y="6292403"/>
                  <a:pt x="5122188" y="6297162"/>
                  <a:pt x="5122188" y="6304300"/>
                </a:cubicBezTo>
                <a:lnTo>
                  <a:pt x="5122188" y="6333842"/>
                </a:lnTo>
                <a:lnTo>
                  <a:pt x="5130160" y="6333842"/>
                </a:lnTo>
                <a:lnTo>
                  <a:pt x="5130160" y="6301962"/>
                </a:lnTo>
                <a:cubicBezTo>
                  <a:pt x="5130160" y="6293536"/>
                  <a:pt x="5129305" y="6287336"/>
                  <a:pt x="5127595" y="6283348"/>
                </a:cubicBezTo>
                <a:cubicBezTo>
                  <a:pt x="5125885" y="6279362"/>
                  <a:pt x="5123238" y="6276200"/>
                  <a:pt x="5119654" y="6273841"/>
                </a:cubicBezTo>
                <a:cubicBezTo>
                  <a:pt x="5116059" y="6271482"/>
                  <a:pt x="5111959" y="6270308"/>
                  <a:pt x="5107324" y="6270308"/>
                </a:cubicBezTo>
                <a:close/>
                <a:moveTo>
                  <a:pt x="5033657" y="6270308"/>
                </a:moveTo>
                <a:cubicBezTo>
                  <a:pt x="5024066" y="6270308"/>
                  <a:pt x="5016145" y="6273779"/>
                  <a:pt x="5009851" y="6280722"/>
                </a:cubicBezTo>
                <a:cubicBezTo>
                  <a:pt x="5004155" y="6287027"/>
                  <a:pt x="5001302" y="6294463"/>
                  <a:pt x="5001302" y="6303044"/>
                </a:cubicBezTo>
                <a:cubicBezTo>
                  <a:pt x="5001302" y="6311696"/>
                  <a:pt x="5004320" y="6319257"/>
                  <a:pt x="5010346" y="6325725"/>
                </a:cubicBezTo>
                <a:cubicBezTo>
                  <a:pt x="5016372" y="6332194"/>
                  <a:pt x="5024138" y="6335428"/>
                  <a:pt x="5033646" y="6335428"/>
                </a:cubicBezTo>
                <a:cubicBezTo>
                  <a:pt x="5043112" y="6335428"/>
                  <a:pt x="5050858" y="6332194"/>
                  <a:pt x="5056884" y="6325725"/>
                </a:cubicBezTo>
                <a:cubicBezTo>
                  <a:pt x="5062910" y="6319257"/>
                  <a:pt x="5065928" y="6311696"/>
                  <a:pt x="5065928" y="6303044"/>
                </a:cubicBezTo>
                <a:cubicBezTo>
                  <a:pt x="5065928" y="6294433"/>
                  <a:pt x="5063085" y="6286975"/>
                  <a:pt x="5057379" y="6280670"/>
                </a:cubicBezTo>
                <a:cubicBezTo>
                  <a:pt x="5051106" y="6273759"/>
                  <a:pt x="5043195" y="6270308"/>
                  <a:pt x="5033657" y="6270308"/>
                </a:cubicBezTo>
                <a:close/>
                <a:moveTo>
                  <a:pt x="4935420" y="6270308"/>
                </a:moveTo>
                <a:cubicBezTo>
                  <a:pt x="4930867" y="6270308"/>
                  <a:pt x="4926654" y="6271369"/>
                  <a:pt x="4922781" y="6273470"/>
                </a:cubicBezTo>
                <a:cubicBezTo>
                  <a:pt x="4918908" y="6275582"/>
                  <a:pt x="4915375" y="6278754"/>
                  <a:pt x="4912193" y="6283008"/>
                </a:cubicBezTo>
                <a:lnTo>
                  <a:pt x="4912193" y="6271905"/>
                </a:lnTo>
                <a:lnTo>
                  <a:pt x="4904220" y="6271905"/>
                </a:lnTo>
                <a:lnTo>
                  <a:pt x="4904220" y="6333852"/>
                </a:lnTo>
                <a:lnTo>
                  <a:pt x="4912193" y="6333852"/>
                </a:lnTo>
                <a:lnTo>
                  <a:pt x="4912193" y="6311140"/>
                </a:lnTo>
                <a:cubicBezTo>
                  <a:pt x="4912193" y="6302982"/>
                  <a:pt x="4912574" y="6297358"/>
                  <a:pt x="4913336" y="6294288"/>
                </a:cubicBezTo>
                <a:cubicBezTo>
                  <a:pt x="4914551" y="6289581"/>
                  <a:pt x="4917054" y="6285625"/>
                  <a:pt x="4920876" y="6282442"/>
                </a:cubicBezTo>
                <a:cubicBezTo>
                  <a:pt x="4924697" y="6279259"/>
                  <a:pt x="4929013" y="6277662"/>
                  <a:pt x="4933834" y="6277662"/>
                </a:cubicBezTo>
                <a:cubicBezTo>
                  <a:pt x="4938047" y="6277662"/>
                  <a:pt x="4941466" y="6278693"/>
                  <a:pt x="4944083" y="6280763"/>
                </a:cubicBezTo>
                <a:cubicBezTo>
                  <a:pt x="4946699" y="6282833"/>
                  <a:pt x="4948471" y="6285913"/>
                  <a:pt x="4949398" y="6290014"/>
                </a:cubicBezTo>
                <a:cubicBezTo>
                  <a:pt x="4949985" y="6292403"/>
                  <a:pt x="4950284" y="6297162"/>
                  <a:pt x="4950284" y="6304300"/>
                </a:cubicBezTo>
                <a:lnTo>
                  <a:pt x="4950284" y="6333842"/>
                </a:lnTo>
                <a:lnTo>
                  <a:pt x="4958256" y="6333842"/>
                </a:lnTo>
                <a:lnTo>
                  <a:pt x="4958256" y="6301962"/>
                </a:lnTo>
                <a:cubicBezTo>
                  <a:pt x="4958256" y="6293536"/>
                  <a:pt x="4957401" y="6287336"/>
                  <a:pt x="4955691" y="6283348"/>
                </a:cubicBezTo>
                <a:cubicBezTo>
                  <a:pt x="4953981" y="6279362"/>
                  <a:pt x="4951334" y="6276200"/>
                  <a:pt x="4947750" y="6273841"/>
                </a:cubicBezTo>
                <a:cubicBezTo>
                  <a:pt x="4944155" y="6271482"/>
                  <a:pt x="4940055" y="6270308"/>
                  <a:pt x="4935420" y="6270308"/>
                </a:cubicBezTo>
                <a:close/>
                <a:moveTo>
                  <a:pt x="5313167" y="6270298"/>
                </a:moveTo>
                <a:cubicBezTo>
                  <a:pt x="5304360" y="6270298"/>
                  <a:pt x="5296831" y="6273471"/>
                  <a:pt x="5290568" y="6279805"/>
                </a:cubicBezTo>
                <a:cubicBezTo>
                  <a:pt x="5284305" y="6286150"/>
                  <a:pt x="5281174" y="6293774"/>
                  <a:pt x="5281174" y="6302694"/>
                </a:cubicBezTo>
                <a:cubicBezTo>
                  <a:pt x="5281174" y="6311799"/>
                  <a:pt x="5284285" y="6319535"/>
                  <a:pt x="5290486" y="6325890"/>
                </a:cubicBezTo>
                <a:cubicBezTo>
                  <a:pt x="5296686" y="6332246"/>
                  <a:pt x="5304175" y="6335429"/>
                  <a:pt x="5312941" y="6335429"/>
                </a:cubicBezTo>
                <a:cubicBezTo>
                  <a:pt x="5317875" y="6335429"/>
                  <a:pt x="5322428" y="6334409"/>
                  <a:pt x="5326579" y="6332359"/>
                </a:cubicBezTo>
                <a:cubicBezTo>
                  <a:pt x="5330741" y="6330309"/>
                  <a:pt x="5334490" y="6327250"/>
                  <a:pt x="5337827" y="6323192"/>
                </a:cubicBezTo>
                <a:lnTo>
                  <a:pt x="5337827" y="6333842"/>
                </a:lnTo>
                <a:lnTo>
                  <a:pt x="5345687" y="6333842"/>
                </a:lnTo>
                <a:lnTo>
                  <a:pt x="5345687" y="6271905"/>
                </a:lnTo>
                <a:lnTo>
                  <a:pt x="5345687" y="6271895"/>
                </a:lnTo>
                <a:lnTo>
                  <a:pt x="5337817" y="6271895"/>
                </a:lnTo>
                <a:lnTo>
                  <a:pt x="5337817" y="6283277"/>
                </a:lnTo>
                <a:cubicBezTo>
                  <a:pt x="5334706" y="6278950"/>
                  <a:pt x="5331091" y="6275706"/>
                  <a:pt x="5326971" y="6273543"/>
                </a:cubicBezTo>
                <a:cubicBezTo>
                  <a:pt x="5322851" y="6271380"/>
                  <a:pt x="5318257" y="6270298"/>
                  <a:pt x="5313167" y="6270298"/>
                </a:cubicBezTo>
                <a:close/>
                <a:moveTo>
                  <a:pt x="4734985" y="6270298"/>
                </a:moveTo>
                <a:cubicBezTo>
                  <a:pt x="4726177" y="6270298"/>
                  <a:pt x="4718648" y="6273471"/>
                  <a:pt x="4712385" y="6279805"/>
                </a:cubicBezTo>
                <a:cubicBezTo>
                  <a:pt x="4706122" y="6286150"/>
                  <a:pt x="4702991" y="6293774"/>
                  <a:pt x="4702991" y="6302694"/>
                </a:cubicBezTo>
                <a:cubicBezTo>
                  <a:pt x="4702991" y="6311799"/>
                  <a:pt x="4706102" y="6319535"/>
                  <a:pt x="4712303" y="6325890"/>
                </a:cubicBezTo>
                <a:cubicBezTo>
                  <a:pt x="4718503" y="6332246"/>
                  <a:pt x="4725992" y="6335429"/>
                  <a:pt x="4734758" y="6335429"/>
                </a:cubicBezTo>
                <a:cubicBezTo>
                  <a:pt x="4739692" y="6335429"/>
                  <a:pt x="4744245" y="6334409"/>
                  <a:pt x="4748396" y="6332359"/>
                </a:cubicBezTo>
                <a:cubicBezTo>
                  <a:pt x="4752558" y="6330309"/>
                  <a:pt x="4756307" y="6327250"/>
                  <a:pt x="4759644" y="6323192"/>
                </a:cubicBezTo>
                <a:lnTo>
                  <a:pt x="4759644" y="6333842"/>
                </a:lnTo>
                <a:lnTo>
                  <a:pt x="4767504" y="6333842"/>
                </a:lnTo>
                <a:lnTo>
                  <a:pt x="4767504" y="6271905"/>
                </a:lnTo>
                <a:lnTo>
                  <a:pt x="4767504" y="6271895"/>
                </a:lnTo>
                <a:lnTo>
                  <a:pt x="4759634" y="6271895"/>
                </a:lnTo>
                <a:lnTo>
                  <a:pt x="4759634" y="6283277"/>
                </a:lnTo>
                <a:cubicBezTo>
                  <a:pt x="4756523" y="6278950"/>
                  <a:pt x="4752908" y="6275706"/>
                  <a:pt x="4748788" y="6273543"/>
                </a:cubicBezTo>
                <a:cubicBezTo>
                  <a:pt x="4744668" y="6271380"/>
                  <a:pt x="4740074" y="6270298"/>
                  <a:pt x="4734985" y="6270298"/>
                </a:cubicBezTo>
                <a:close/>
                <a:moveTo>
                  <a:pt x="4673121" y="6270298"/>
                </a:moveTo>
                <a:cubicBezTo>
                  <a:pt x="4668537" y="6270298"/>
                  <a:pt x="4664263" y="6271565"/>
                  <a:pt x="4660287" y="6274089"/>
                </a:cubicBezTo>
                <a:cubicBezTo>
                  <a:pt x="4656311" y="6276612"/>
                  <a:pt x="4652994" y="6280300"/>
                  <a:pt x="4650347" y="6285162"/>
                </a:cubicBezTo>
                <a:cubicBezTo>
                  <a:pt x="4649090" y="6281515"/>
                  <a:pt x="4647607" y="6278724"/>
                  <a:pt x="4645896" y="6276767"/>
                </a:cubicBezTo>
                <a:cubicBezTo>
                  <a:pt x="4644186" y="6274810"/>
                  <a:pt x="4641982" y="6273244"/>
                  <a:pt x="4639283" y="6272070"/>
                </a:cubicBezTo>
                <a:cubicBezTo>
                  <a:pt x="4636584" y="6270895"/>
                  <a:pt x="4633731" y="6270308"/>
                  <a:pt x="4630734" y="6270308"/>
                </a:cubicBezTo>
                <a:cubicBezTo>
                  <a:pt x="4626284" y="6270308"/>
                  <a:pt x="4622050" y="6271524"/>
                  <a:pt x="4618023" y="6273955"/>
                </a:cubicBezTo>
                <a:cubicBezTo>
                  <a:pt x="4615098" y="6275778"/>
                  <a:pt x="4612244" y="6278662"/>
                  <a:pt x="4609474" y="6282607"/>
                </a:cubicBezTo>
                <a:lnTo>
                  <a:pt x="4609474" y="6271905"/>
                </a:lnTo>
                <a:lnTo>
                  <a:pt x="4601511" y="6271905"/>
                </a:lnTo>
                <a:lnTo>
                  <a:pt x="4601511" y="6333832"/>
                </a:lnTo>
                <a:lnTo>
                  <a:pt x="4609484" y="6333832"/>
                </a:lnTo>
                <a:lnTo>
                  <a:pt x="4609484" y="6307587"/>
                </a:lnTo>
                <a:cubicBezTo>
                  <a:pt x="4609484" y="6299841"/>
                  <a:pt x="4610256" y="6294093"/>
                  <a:pt x="4611791" y="6290333"/>
                </a:cubicBezTo>
                <a:cubicBezTo>
                  <a:pt x="4613326" y="6286584"/>
                  <a:pt x="4615705" y="6283586"/>
                  <a:pt x="4618909" y="6281371"/>
                </a:cubicBezTo>
                <a:cubicBezTo>
                  <a:pt x="4622112" y="6279156"/>
                  <a:pt x="4625563" y="6278044"/>
                  <a:pt x="4629240" y="6278044"/>
                </a:cubicBezTo>
                <a:cubicBezTo>
                  <a:pt x="4632423" y="6278044"/>
                  <a:pt x="4635173" y="6278847"/>
                  <a:pt x="4637491" y="6280465"/>
                </a:cubicBezTo>
                <a:cubicBezTo>
                  <a:pt x="4639808" y="6282082"/>
                  <a:pt x="4641436" y="6284224"/>
                  <a:pt x="4642363" y="6286903"/>
                </a:cubicBezTo>
                <a:cubicBezTo>
                  <a:pt x="4643290" y="6289571"/>
                  <a:pt x="4643753" y="6294649"/>
                  <a:pt x="4643753" y="6302127"/>
                </a:cubicBezTo>
                <a:lnTo>
                  <a:pt x="4643753" y="6333832"/>
                </a:lnTo>
                <a:lnTo>
                  <a:pt x="4651727" y="6333832"/>
                </a:lnTo>
                <a:lnTo>
                  <a:pt x="4651727" y="6309585"/>
                </a:lnTo>
                <a:cubicBezTo>
                  <a:pt x="4651727" y="6300706"/>
                  <a:pt x="4652469" y="6294361"/>
                  <a:pt x="4653941" y="6290570"/>
                </a:cubicBezTo>
                <a:cubicBezTo>
                  <a:pt x="4655414" y="6286780"/>
                  <a:pt x="4657753" y="6283740"/>
                  <a:pt x="4660946" y="6281464"/>
                </a:cubicBezTo>
                <a:cubicBezTo>
                  <a:pt x="4664139" y="6279187"/>
                  <a:pt x="4667662" y="6278044"/>
                  <a:pt x="4671524" y="6278044"/>
                </a:cubicBezTo>
                <a:cubicBezTo>
                  <a:pt x="4674697" y="6278044"/>
                  <a:pt x="4677437" y="6278806"/>
                  <a:pt x="4679723" y="6280320"/>
                </a:cubicBezTo>
                <a:cubicBezTo>
                  <a:pt x="4682010" y="6281834"/>
                  <a:pt x="4683627" y="6283843"/>
                  <a:pt x="4684575" y="6286326"/>
                </a:cubicBezTo>
                <a:cubicBezTo>
                  <a:pt x="4685523" y="6288809"/>
                  <a:pt x="4685996" y="6293372"/>
                  <a:pt x="4685996" y="6300016"/>
                </a:cubicBezTo>
                <a:lnTo>
                  <a:pt x="4685996" y="6333832"/>
                </a:lnTo>
                <a:lnTo>
                  <a:pt x="4694134" y="6333832"/>
                </a:lnTo>
                <a:lnTo>
                  <a:pt x="4694134" y="6300016"/>
                </a:lnTo>
                <a:cubicBezTo>
                  <a:pt x="4694134" y="6292280"/>
                  <a:pt x="4693330" y="6286471"/>
                  <a:pt x="4691744" y="6282597"/>
                </a:cubicBezTo>
                <a:cubicBezTo>
                  <a:pt x="4690158" y="6278724"/>
                  <a:pt x="4687727" y="6275706"/>
                  <a:pt x="4684451" y="6273543"/>
                </a:cubicBezTo>
                <a:cubicBezTo>
                  <a:pt x="4681176" y="6271380"/>
                  <a:pt x="4677396" y="6270298"/>
                  <a:pt x="4673121" y="6270298"/>
                </a:cubicBezTo>
                <a:close/>
                <a:moveTo>
                  <a:pt x="4409604" y="6250099"/>
                </a:moveTo>
                <a:lnTo>
                  <a:pt x="4433357" y="6333842"/>
                </a:lnTo>
                <a:lnTo>
                  <a:pt x="4434922" y="6333842"/>
                </a:lnTo>
                <a:lnTo>
                  <a:pt x="4460251" y="6270484"/>
                </a:lnTo>
                <a:lnTo>
                  <a:pt x="4485106" y="6333842"/>
                </a:lnTo>
                <a:lnTo>
                  <a:pt x="4486661" y="6333842"/>
                </a:lnTo>
                <a:lnTo>
                  <a:pt x="4510723" y="6250099"/>
                </a:lnTo>
                <a:lnTo>
                  <a:pt x="4502195" y="6250099"/>
                </a:lnTo>
                <a:lnTo>
                  <a:pt x="4484797" y="6310439"/>
                </a:lnTo>
                <a:lnTo>
                  <a:pt x="4461065" y="6250099"/>
                </a:lnTo>
                <a:lnTo>
                  <a:pt x="4459324" y="6250099"/>
                </a:lnTo>
                <a:lnTo>
                  <a:pt x="4435314" y="6310439"/>
                </a:lnTo>
                <a:lnTo>
                  <a:pt x="4418205" y="6250099"/>
                </a:lnTo>
                <a:close/>
                <a:moveTo>
                  <a:pt x="5405748" y="6248904"/>
                </a:moveTo>
                <a:lnTo>
                  <a:pt x="5405748" y="6271906"/>
                </a:lnTo>
                <a:lnTo>
                  <a:pt x="5394871" y="6271906"/>
                </a:lnTo>
                <a:lnTo>
                  <a:pt x="5394871" y="6278797"/>
                </a:lnTo>
                <a:lnTo>
                  <a:pt x="5405748" y="6278797"/>
                </a:lnTo>
                <a:lnTo>
                  <a:pt x="5405748" y="6333842"/>
                </a:lnTo>
                <a:lnTo>
                  <a:pt x="5413721" y="6333842"/>
                </a:lnTo>
                <a:lnTo>
                  <a:pt x="5413721" y="6278797"/>
                </a:lnTo>
                <a:lnTo>
                  <a:pt x="5426359" y="6278797"/>
                </a:lnTo>
                <a:lnTo>
                  <a:pt x="5426359" y="6271906"/>
                </a:lnTo>
                <a:lnTo>
                  <a:pt x="5413721" y="6271906"/>
                </a:lnTo>
                <a:lnTo>
                  <a:pt x="5413721" y="6248904"/>
                </a:lnTo>
                <a:close/>
                <a:moveTo>
                  <a:pt x="5218589" y="6247998"/>
                </a:moveTo>
                <a:lnTo>
                  <a:pt x="5218589" y="6333853"/>
                </a:lnTo>
                <a:lnTo>
                  <a:pt x="5226562" y="6333853"/>
                </a:lnTo>
                <a:lnTo>
                  <a:pt x="5226562" y="6311141"/>
                </a:lnTo>
                <a:cubicBezTo>
                  <a:pt x="5226562" y="6302941"/>
                  <a:pt x="5226943" y="6297328"/>
                  <a:pt x="5227705" y="6294289"/>
                </a:cubicBezTo>
                <a:cubicBezTo>
                  <a:pt x="5228920" y="6289582"/>
                  <a:pt x="5231434" y="6285626"/>
                  <a:pt x="5235245" y="6282444"/>
                </a:cubicBezTo>
                <a:cubicBezTo>
                  <a:pt x="5239056" y="6279261"/>
                  <a:pt x="5243372" y="6277664"/>
                  <a:pt x="5248192" y="6277664"/>
                </a:cubicBezTo>
                <a:cubicBezTo>
                  <a:pt x="5252405" y="6277664"/>
                  <a:pt x="5255815" y="6278694"/>
                  <a:pt x="5258410" y="6280765"/>
                </a:cubicBezTo>
                <a:cubicBezTo>
                  <a:pt x="5261006" y="6282835"/>
                  <a:pt x="5262798" y="6285915"/>
                  <a:pt x="5263787" y="6290014"/>
                </a:cubicBezTo>
                <a:cubicBezTo>
                  <a:pt x="5264354" y="6292404"/>
                  <a:pt x="5264642" y="6297163"/>
                  <a:pt x="5264642" y="6304301"/>
                </a:cubicBezTo>
                <a:lnTo>
                  <a:pt x="5264642" y="6333843"/>
                </a:lnTo>
                <a:lnTo>
                  <a:pt x="5272615" y="6333843"/>
                </a:lnTo>
                <a:lnTo>
                  <a:pt x="5272615" y="6301963"/>
                </a:lnTo>
                <a:cubicBezTo>
                  <a:pt x="5272615" y="6293496"/>
                  <a:pt x="5271760" y="6287285"/>
                  <a:pt x="5270050" y="6283319"/>
                </a:cubicBezTo>
                <a:cubicBezTo>
                  <a:pt x="5268340" y="6279354"/>
                  <a:pt x="5265693" y="6276202"/>
                  <a:pt x="5262108" y="6273843"/>
                </a:cubicBezTo>
                <a:cubicBezTo>
                  <a:pt x="5258513" y="6271484"/>
                  <a:pt x="5254414" y="6270310"/>
                  <a:pt x="5249779" y="6270310"/>
                </a:cubicBezTo>
                <a:cubicBezTo>
                  <a:pt x="5245267" y="6270310"/>
                  <a:pt x="5241075" y="6271371"/>
                  <a:pt x="5237202" y="6273472"/>
                </a:cubicBezTo>
                <a:cubicBezTo>
                  <a:pt x="5233339" y="6275584"/>
                  <a:pt x="5229786" y="6278756"/>
                  <a:pt x="5226562" y="6283010"/>
                </a:cubicBezTo>
                <a:lnTo>
                  <a:pt x="5226562" y="6247998"/>
                </a:lnTo>
                <a:close/>
                <a:moveTo>
                  <a:pt x="4781295" y="6247998"/>
                </a:moveTo>
                <a:lnTo>
                  <a:pt x="4781295" y="6333843"/>
                </a:lnTo>
                <a:lnTo>
                  <a:pt x="4789268" y="6333843"/>
                </a:lnTo>
                <a:lnTo>
                  <a:pt x="4789268" y="6305960"/>
                </a:lnTo>
                <a:lnTo>
                  <a:pt x="4820457" y="6333843"/>
                </a:lnTo>
                <a:lnTo>
                  <a:pt x="4831674" y="6333843"/>
                </a:lnTo>
                <a:lnTo>
                  <a:pt x="4795643" y="6301448"/>
                </a:lnTo>
                <a:lnTo>
                  <a:pt x="4829686" y="6271906"/>
                </a:lnTo>
                <a:lnTo>
                  <a:pt x="4817985" y="6271906"/>
                </a:lnTo>
                <a:lnTo>
                  <a:pt x="4789268" y="6296905"/>
                </a:lnTo>
                <a:lnTo>
                  <a:pt x="4789268" y="6247998"/>
                </a:lnTo>
                <a:close/>
                <a:moveTo>
                  <a:pt x="4551947" y="6246401"/>
                </a:moveTo>
                <a:cubicBezTo>
                  <a:pt x="4550124" y="6246401"/>
                  <a:pt x="4548579" y="6247050"/>
                  <a:pt x="4547312" y="6248337"/>
                </a:cubicBezTo>
                <a:cubicBezTo>
                  <a:pt x="4546044" y="6249625"/>
                  <a:pt x="4545405" y="6251180"/>
                  <a:pt x="4545405" y="6253004"/>
                </a:cubicBezTo>
                <a:cubicBezTo>
                  <a:pt x="4545405" y="6254796"/>
                  <a:pt x="4546044" y="6256331"/>
                  <a:pt x="4547312" y="6257618"/>
                </a:cubicBezTo>
                <a:cubicBezTo>
                  <a:pt x="4548579" y="6258906"/>
                  <a:pt x="4550134" y="6259555"/>
                  <a:pt x="4551947" y="6259555"/>
                </a:cubicBezTo>
                <a:cubicBezTo>
                  <a:pt x="4553760" y="6259555"/>
                  <a:pt x="4555305" y="6258906"/>
                  <a:pt x="4556582" y="6257618"/>
                </a:cubicBezTo>
                <a:cubicBezTo>
                  <a:pt x="4557849" y="6256320"/>
                  <a:pt x="4558488" y="6254786"/>
                  <a:pt x="4558488" y="6253004"/>
                </a:cubicBezTo>
                <a:cubicBezTo>
                  <a:pt x="4558488" y="6251180"/>
                  <a:pt x="4557849" y="6249625"/>
                  <a:pt x="4556582" y="6248337"/>
                </a:cubicBezTo>
                <a:cubicBezTo>
                  <a:pt x="4555315" y="6247050"/>
                  <a:pt x="4553770" y="6246401"/>
                  <a:pt x="4551947" y="6246401"/>
                </a:cubicBezTo>
                <a:close/>
                <a:moveTo>
                  <a:pt x="4526072" y="6246401"/>
                </a:moveTo>
                <a:cubicBezTo>
                  <a:pt x="4524299" y="6246401"/>
                  <a:pt x="4522765" y="6247050"/>
                  <a:pt x="4521477" y="6248337"/>
                </a:cubicBezTo>
                <a:cubicBezTo>
                  <a:pt x="4520190" y="6249625"/>
                  <a:pt x="4519551" y="6251180"/>
                  <a:pt x="4519551" y="6253004"/>
                </a:cubicBezTo>
                <a:cubicBezTo>
                  <a:pt x="4519551" y="6254796"/>
                  <a:pt x="4520190" y="6256331"/>
                  <a:pt x="4521477" y="6257618"/>
                </a:cubicBezTo>
                <a:cubicBezTo>
                  <a:pt x="4522765" y="6258906"/>
                  <a:pt x="4524299" y="6259555"/>
                  <a:pt x="4526072" y="6259555"/>
                </a:cubicBezTo>
                <a:cubicBezTo>
                  <a:pt x="4527885" y="6259555"/>
                  <a:pt x="4529430" y="6258906"/>
                  <a:pt x="4530718" y="6257618"/>
                </a:cubicBezTo>
                <a:cubicBezTo>
                  <a:pt x="4532005" y="6256320"/>
                  <a:pt x="4532644" y="6254786"/>
                  <a:pt x="4532644" y="6253004"/>
                </a:cubicBezTo>
                <a:cubicBezTo>
                  <a:pt x="4532644" y="6251180"/>
                  <a:pt x="4532005" y="6249625"/>
                  <a:pt x="4530718" y="6248337"/>
                </a:cubicBezTo>
                <a:cubicBezTo>
                  <a:pt x="4529440" y="6247050"/>
                  <a:pt x="4527885" y="6246401"/>
                  <a:pt x="4526072" y="6246401"/>
                </a:cubicBezTo>
                <a:close/>
                <a:moveTo>
                  <a:pt x="5205364" y="5889975"/>
                </a:moveTo>
                <a:cubicBezTo>
                  <a:pt x="5192209" y="5889975"/>
                  <a:pt x="5181497" y="5900677"/>
                  <a:pt x="5181497" y="5913841"/>
                </a:cubicBezTo>
                <a:lnTo>
                  <a:pt x="5181497" y="6175987"/>
                </a:lnTo>
                <a:cubicBezTo>
                  <a:pt x="5181497" y="6181106"/>
                  <a:pt x="5185648" y="6185257"/>
                  <a:pt x="5190767" y="6185257"/>
                </a:cubicBezTo>
                <a:cubicBezTo>
                  <a:pt x="5195887" y="6185257"/>
                  <a:pt x="5200038" y="6181106"/>
                  <a:pt x="5200038" y="6175987"/>
                </a:cubicBezTo>
                <a:lnTo>
                  <a:pt x="5200038" y="5913841"/>
                </a:lnTo>
                <a:cubicBezTo>
                  <a:pt x="5200038" y="5910905"/>
                  <a:pt x="5202427" y="5908516"/>
                  <a:pt x="5205364" y="5908516"/>
                </a:cubicBezTo>
                <a:lnTo>
                  <a:pt x="5205498" y="5908516"/>
                </a:lnTo>
                <a:cubicBezTo>
                  <a:pt x="5208434" y="5908516"/>
                  <a:pt x="5210823" y="5910905"/>
                  <a:pt x="5210823" y="5913841"/>
                </a:cubicBezTo>
                <a:lnTo>
                  <a:pt x="5210823" y="6175987"/>
                </a:lnTo>
                <a:cubicBezTo>
                  <a:pt x="5210823" y="6181106"/>
                  <a:pt x="5214974" y="6185257"/>
                  <a:pt x="5220094" y="6185257"/>
                </a:cubicBezTo>
                <a:cubicBezTo>
                  <a:pt x="5225213" y="6185257"/>
                  <a:pt x="5229364" y="6181106"/>
                  <a:pt x="5229364" y="6175987"/>
                </a:cubicBezTo>
                <a:lnTo>
                  <a:pt x="5229364" y="5913841"/>
                </a:lnTo>
                <a:cubicBezTo>
                  <a:pt x="5229364" y="5900687"/>
                  <a:pt x="5218662" y="5889975"/>
                  <a:pt x="5205498" y="5889975"/>
                </a:cubicBezTo>
                <a:close/>
                <a:moveTo>
                  <a:pt x="4813885" y="5887452"/>
                </a:moveTo>
                <a:cubicBezTo>
                  <a:pt x="4808766" y="5887452"/>
                  <a:pt x="4804615" y="5891603"/>
                  <a:pt x="4804615" y="5896722"/>
                </a:cubicBezTo>
                <a:cubicBezTo>
                  <a:pt x="4804615" y="5901842"/>
                  <a:pt x="4808766" y="5905993"/>
                  <a:pt x="4813885" y="5905993"/>
                </a:cubicBezTo>
                <a:lnTo>
                  <a:pt x="4863131" y="5905993"/>
                </a:lnTo>
                <a:cubicBezTo>
                  <a:pt x="4864852" y="5905993"/>
                  <a:pt x="4865830" y="5906982"/>
                  <a:pt x="4866263" y="5907579"/>
                </a:cubicBezTo>
                <a:cubicBezTo>
                  <a:pt x="4866695" y="5908176"/>
                  <a:pt x="4867344" y="5909413"/>
                  <a:pt x="4866809" y="5911091"/>
                </a:cubicBezTo>
                <a:lnTo>
                  <a:pt x="4789875" y="6155232"/>
                </a:lnTo>
                <a:cubicBezTo>
                  <a:pt x="4787671" y="6162123"/>
                  <a:pt x="4788845" y="6169437"/>
                  <a:pt x="4793109" y="6175287"/>
                </a:cubicBezTo>
                <a:cubicBezTo>
                  <a:pt x="4797374" y="6181138"/>
                  <a:pt x="4803976" y="6184496"/>
                  <a:pt x="4811217" y="6184496"/>
                </a:cubicBezTo>
                <a:lnTo>
                  <a:pt x="5043132" y="6184496"/>
                </a:lnTo>
                <a:cubicBezTo>
                  <a:pt x="5048252" y="6184496"/>
                  <a:pt x="5052413" y="6180345"/>
                  <a:pt x="5052413" y="6175225"/>
                </a:cubicBezTo>
                <a:cubicBezTo>
                  <a:pt x="5052413" y="6170106"/>
                  <a:pt x="5048262" y="6165955"/>
                  <a:pt x="5043143" y="6165955"/>
                </a:cubicBezTo>
                <a:lnTo>
                  <a:pt x="4811228" y="6165955"/>
                </a:lnTo>
                <a:cubicBezTo>
                  <a:pt x="4809507" y="6165955"/>
                  <a:pt x="4808529" y="6164966"/>
                  <a:pt x="4808096" y="6164369"/>
                </a:cubicBezTo>
                <a:cubicBezTo>
                  <a:pt x="4807664" y="6163771"/>
                  <a:pt x="4807015" y="6162535"/>
                  <a:pt x="4807550" y="6160856"/>
                </a:cubicBezTo>
                <a:lnTo>
                  <a:pt x="4884474" y="5916716"/>
                </a:lnTo>
                <a:cubicBezTo>
                  <a:pt x="4886678" y="5909825"/>
                  <a:pt x="4885504" y="5902511"/>
                  <a:pt x="4881240" y="5896661"/>
                </a:cubicBezTo>
                <a:cubicBezTo>
                  <a:pt x="4876975" y="5890810"/>
                  <a:pt x="4870373" y="5887452"/>
                  <a:pt x="4863131" y="5887452"/>
                </a:cubicBezTo>
                <a:close/>
                <a:moveTo>
                  <a:pt x="4663037" y="5887143"/>
                </a:moveTo>
                <a:cubicBezTo>
                  <a:pt x="4650810" y="5887143"/>
                  <a:pt x="4640633" y="5895270"/>
                  <a:pt x="4638707" y="5907332"/>
                </a:cubicBezTo>
                <a:cubicBezTo>
                  <a:pt x="4637893" y="5912389"/>
                  <a:pt x="4641334" y="5917138"/>
                  <a:pt x="4646391" y="5917952"/>
                </a:cubicBezTo>
                <a:cubicBezTo>
                  <a:pt x="4651449" y="5918755"/>
                  <a:pt x="4656197" y="5915315"/>
                  <a:pt x="4657011" y="5910257"/>
                </a:cubicBezTo>
                <a:cubicBezTo>
                  <a:pt x="4657485" y="5907291"/>
                  <a:pt x="4660008" y="5905684"/>
                  <a:pt x="4663026" y="5905684"/>
                </a:cubicBezTo>
                <a:cubicBezTo>
                  <a:pt x="4666446" y="5905684"/>
                  <a:pt x="4669227" y="5908465"/>
                  <a:pt x="4669227" y="5911885"/>
                </a:cubicBezTo>
                <a:cubicBezTo>
                  <a:pt x="4669227" y="5914594"/>
                  <a:pt x="4667497" y="5916973"/>
                  <a:pt x="4664932" y="5917787"/>
                </a:cubicBezTo>
                <a:cubicBezTo>
                  <a:pt x="4664819" y="5917828"/>
                  <a:pt x="4664695" y="5917859"/>
                  <a:pt x="4664582" y="5917890"/>
                </a:cubicBezTo>
                <a:cubicBezTo>
                  <a:pt x="4662419" y="5918456"/>
                  <a:pt x="4658288" y="5918961"/>
                  <a:pt x="4653499" y="5919538"/>
                </a:cubicBezTo>
                <a:cubicBezTo>
                  <a:pt x="4638614" y="5921340"/>
                  <a:pt x="4616118" y="5924070"/>
                  <a:pt x="4595733" y="5934649"/>
                </a:cubicBezTo>
                <a:cubicBezTo>
                  <a:pt x="4583022" y="5941241"/>
                  <a:pt x="4564811" y="5953807"/>
                  <a:pt x="4550236" y="5976211"/>
                </a:cubicBezTo>
                <a:cubicBezTo>
                  <a:pt x="4536474" y="5997347"/>
                  <a:pt x="4529501" y="6021811"/>
                  <a:pt x="4529501" y="6048901"/>
                </a:cubicBezTo>
                <a:lnTo>
                  <a:pt x="4529501" y="6175988"/>
                </a:lnTo>
                <a:cubicBezTo>
                  <a:pt x="4529501" y="6181107"/>
                  <a:pt x="4533652" y="6185258"/>
                  <a:pt x="4538771" y="6185258"/>
                </a:cubicBezTo>
                <a:cubicBezTo>
                  <a:pt x="4543901" y="6185258"/>
                  <a:pt x="4548042" y="6181107"/>
                  <a:pt x="4548052" y="6175988"/>
                </a:cubicBezTo>
                <a:lnTo>
                  <a:pt x="4548052" y="6048901"/>
                </a:lnTo>
                <a:cubicBezTo>
                  <a:pt x="4548052" y="5985224"/>
                  <a:pt x="4591087" y="5957948"/>
                  <a:pt x="4604272" y="5951098"/>
                </a:cubicBezTo>
                <a:cubicBezTo>
                  <a:pt x="4621681" y="5942065"/>
                  <a:pt x="4642168" y="5939582"/>
                  <a:pt x="4655734" y="5937934"/>
                </a:cubicBezTo>
                <a:cubicBezTo>
                  <a:pt x="4661409" y="5937255"/>
                  <a:pt x="4665880" y="5936709"/>
                  <a:pt x="4669248" y="5935833"/>
                </a:cubicBezTo>
                <a:cubicBezTo>
                  <a:pt x="4669670" y="5935720"/>
                  <a:pt x="4670082" y="5935607"/>
                  <a:pt x="4670546" y="5935462"/>
                </a:cubicBezTo>
                <a:cubicBezTo>
                  <a:pt x="4680856" y="5932187"/>
                  <a:pt x="4687778" y="5922710"/>
                  <a:pt x="4687778" y="5911885"/>
                </a:cubicBezTo>
                <a:cubicBezTo>
                  <a:pt x="4687778" y="5898247"/>
                  <a:pt x="4676685" y="5887143"/>
                  <a:pt x="4663037" y="5887143"/>
                </a:cubicBezTo>
                <a:close/>
                <a:moveTo>
                  <a:pt x="4810548" y="5782027"/>
                </a:moveTo>
                <a:cubicBezTo>
                  <a:pt x="4805429" y="5782027"/>
                  <a:pt x="4801278" y="5786178"/>
                  <a:pt x="4801278" y="5791297"/>
                </a:cubicBezTo>
                <a:cubicBezTo>
                  <a:pt x="4801278" y="5796417"/>
                  <a:pt x="4805429" y="5800568"/>
                  <a:pt x="4810548" y="5800568"/>
                </a:cubicBezTo>
                <a:lnTo>
                  <a:pt x="5009707" y="5800568"/>
                </a:lnTo>
                <a:cubicBezTo>
                  <a:pt x="5011417" y="5800568"/>
                  <a:pt x="5012396" y="5801557"/>
                  <a:pt x="5012828" y="5802154"/>
                </a:cubicBezTo>
                <a:cubicBezTo>
                  <a:pt x="5013261" y="5802751"/>
                  <a:pt x="5013910" y="5803988"/>
                  <a:pt x="5013374" y="5805666"/>
                </a:cubicBezTo>
                <a:lnTo>
                  <a:pt x="4936440" y="6049807"/>
                </a:lnTo>
                <a:cubicBezTo>
                  <a:pt x="4934236" y="6056698"/>
                  <a:pt x="4935410" y="6064012"/>
                  <a:pt x="4939675" y="6069862"/>
                </a:cubicBezTo>
                <a:cubicBezTo>
                  <a:pt x="4943939" y="6075713"/>
                  <a:pt x="4950541" y="6079071"/>
                  <a:pt x="4957783" y="6079071"/>
                </a:cubicBezTo>
                <a:lnTo>
                  <a:pt x="5039743" y="6079071"/>
                </a:lnTo>
                <a:cubicBezTo>
                  <a:pt x="5044862" y="6079071"/>
                  <a:pt x="5049034" y="6074920"/>
                  <a:pt x="5049034" y="6069800"/>
                </a:cubicBezTo>
                <a:cubicBezTo>
                  <a:pt x="5049034" y="6064681"/>
                  <a:pt x="5044883" y="6060530"/>
                  <a:pt x="5039764" y="6060530"/>
                </a:cubicBezTo>
                <a:lnTo>
                  <a:pt x="4957803" y="6060530"/>
                </a:lnTo>
                <a:cubicBezTo>
                  <a:pt x="4956083" y="6060530"/>
                  <a:pt x="4955105" y="6059541"/>
                  <a:pt x="4954672" y="6058944"/>
                </a:cubicBezTo>
                <a:cubicBezTo>
                  <a:pt x="4954239" y="6058346"/>
                  <a:pt x="4953590" y="6057110"/>
                  <a:pt x="4954126" y="6055431"/>
                </a:cubicBezTo>
                <a:lnTo>
                  <a:pt x="5031060" y="5811291"/>
                </a:lnTo>
                <a:cubicBezTo>
                  <a:pt x="5033264" y="5804400"/>
                  <a:pt x="5032090" y="5797086"/>
                  <a:pt x="5027826" y="5791236"/>
                </a:cubicBezTo>
                <a:cubicBezTo>
                  <a:pt x="5023561" y="5785385"/>
                  <a:pt x="5016959" y="5782027"/>
                  <a:pt x="5009717" y="5782027"/>
                </a:cubicBezTo>
                <a:close/>
                <a:moveTo>
                  <a:pt x="5477387" y="5779441"/>
                </a:moveTo>
                <a:cubicBezTo>
                  <a:pt x="5472268" y="5779441"/>
                  <a:pt x="5468117" y="5783592"/>
                  <a:pt x="5468117" y="5788711"/>
                </a:cubicBezTo>
                <a:lnTo>
                  <a:pt x="5468117" y="6053875"/>
                </a:lnTo>
                <a:cubicBezTo>
                  <a:pt x="5468117" y="6067029"/>
                  <a:pt x="5478819" y="6077741"/>
                  <a:pt x="5491983" y="6077741"/>
                </a:cubicBezTo>
                <a:lnTo>
                  <a:pt x="5580392" y="6077741"/>
                </a:lnTo>
                <a:cubicBezTo>
                  <a:pt x="5585511" y="6077741"/>
                  <a:pt x="5589662" y="6073580"/>
                  <a:pt x="5589662" y="6068461"/>
                </a:cubicBezTo>
                <a:cubicBezTo>
                  <a:pt x="5589662" y="6063341"/>
                  <a:pt x="5585511" y="6059190"/>
                  <a:pt x="5580392" y="6059190"/>
                </a:cubicBezTo>
                <a:lnTo>
                  <a:pt x="5491983" y="6059190"/>
                </a:lnTo>
                <a:cubicBezTo>
                  <a:pt x="5489047" y="6059190"/>
                  <a:pt x="5486658" y="6056801"/>
                  <a:pt x="5486658" y="6053865"/>
                </a:cubicBezTo>
                <a:lnTo>
                  <a:pt x="5486658" y="5788711"/>
                </a:lnTo>
                <a:cubicBezTo>
                  <a:pt x="5486658" y="5783592"/>
                  <a:pt x="5482507" y="5779441"/>
                  <a:pt x="5477387" y="5779441"/>
                </a:cubicBezTo>
                <a:close/>
                <a:moveTo>
                  <a:pt x="5369778" y="5779441"/>
                </a:moveTo>
                <a:cubicBezTo>
                  <a:pt x="5364659" y="5779441"/>
                  <a:pt x="5360508" y="5783592"/>
                  <a:pt x="5360508" y="5788711"/>
                </a:cubicBezTo>
                <a:lnTo>
                  <a:pt x="5360508" y="6055421"/>
                </a:lnTo>
                <a:cubicBezTo>
                  <a:pt x="5360508" y="6126546"/>
                  <a:pt x="5418365" y="6184403"/>
                  <a:pt x="5489490" y="6184403"/>
                </a:cubicBezTo>
                <a:lnTo>
                  <a:pt x="5580391" y="6184403"/>
                </a:lnTo>
                <a:cubicBezTo>
                  <a:pt x="5585511" y="6184403"/>
                  <a:pt x="5589662" y="6180242"/>
                  <a:pt x="5589662" y="6175123"/>
                </a:cubicBezTo>
                <a:cubicBezTo>
                  <a:pt x="5589662" y="6170003"/>
                  <a:pt x="5585511" y="6165852"/>
                  <a:pt x="5580391" y="6165852"/>
                </a:cubicBezTo>
                <a:lnTo>
                  <a:pt x="5489490" y="6165852"/>
                </a:lnTo>
                <a:cubicBezTo>
                  <a:pt x="5428594" y="6165852"/>
                  <a:pt x="5379049" y="6116307"/>
                  <a:pt x="5379049" y="6055411"/>
                </a:cubicBezTo>
                <a:lnTo>
                  <a:pt x="5379049" y="5788711"/>
                </a:lnTo>
                <a:cubicBezTo>
                  <a:pt x="5379049" y="5783592"/>
                  <a:pt x="5374898" y="5779441"/>
                  <a:pt x="5369778" y="5779441"/>
                </a:cubicBezTo>
                <a:close/>
                <a:moveTo>
                  <a:pt x="5205425" y="5778298"/>
                </a:moveTo>
                <a:cubicBezTo>
                  <a:pt x="5131128" y="5778298"/>
                  <a:pt x="5070675" y="5838751"/>
                  <a:pt x="5070675" y="5913049"/>
                </a:cubicBezTo>
                <a:lnTo>
                  <a:pt x="5070675" y="6175988"/>
                </a:lnTo>
                <a:cubicBezTo>
                  <a:pt x="5070675" y="6181108"/>
                  <a:pt x="5074826" y="6185259"/>
                  <a:pt x="5079945" y="6185259"/>
                </a:cubicBezTo>
                <a:cubicBezTo>
                  <a:pt x="5085065" y="6185259"/>
                  <a:pt x="5089216" y="6181108"/>
                  <a:pt x="5089216" y="6175988"/>
                </a:cubicBezTo>
                <a:lnTo>
                  <a:pt x="5089216" y="5913049"/>
                </a:lnTo>
                <a:cubicBezTo>
                  <a:pt x="5089216" y="5848969"/>
                  <a:pt x="5141346" y="5796839"/>
                  <a:pt x="5205425" y="5796839"/>
                </a:cubicBezTo>
                <a:cubicBezTo>
                  <a:pt x="5269504" y="5796839"/>
                  <a:pt x="5321635" y="5848969"/>
                  <a:pt x="5321635" y="5913029"/>
                </a:cubicBezTo>
                <a:lnTo>
                  <a:pt x="5320996" y="6175968"/>
                </a:lnTo>
                <a:cubicBezTo>
                  <a:pt x="5320986" y="6181087"/>
                  <a:pt x="5325126" y="6185248"/>
                  <a:pt x="5330246" y="6185259"/>
                </a:cubicBezTo>
                <a:cubicBezTo>
                  <a:pt x="5330256" y="6185259"/>
                  <a:pt x="5330256" y="6185259"/>
                  <a:pt x="5330266" y="6185259"/>
                </a:cubicBezTo>
                <a:cubicBezTo>
                  <a:pt x="5335386" y="6185259"/>
                  <a:pt x="5339526" y="6181118"/>
                  <a:pt x="5339537" y="6176009"/>
                </a:cubicBezTo>
                <a:lnTo>
                  <a:pt x="5340175" y="5913049"/>
                </a:lnTo>
                <a:cubicBezTo>
                  <a:pt x="5340175" y="5838751"/>
                  <a:pt x="5279722" y="5778298"/>
                  <a:pt x="5205425" y="5778298"/>
                </a:cubicBezTo>
                <a:close/>
                <a:moveTo>
                  <a:pt x="4662305" y="5778298"/>
                </a:moveTo>
                <a:cubicBezTo>
                  <a:pt x="4588749" y="5778298"/>
                  <a:pt x="4528924" y="5838133"/>
                  <a:pt x="4528924" y="5911679"/>
                </a:cubicBezTo>
                <a:lnTo>
                  <a:pt x="4528924" y="5971916"/>
                </a:lnTo>
                <a:cubicBezTo>
                  <a:pt x="4528924" y="5977035"/>
                  <a:pt x="4533075" y="5981187"/>
                  <a:pt x="4538194" y="5981187"/>
                </a:cubicBezTo>
                <a:cubicBezTo>
                  <a:pt x="4543314" y="5981187"/>
                  <a:pt x="4547465" y="5977035"/>
                  <a:pt x="4547465" y="5971916"/>
                </a:cubicBezTo>
                <a:lnTo>
                  <a:pt x="4547465" y="5911679"/>
                </a:lnTo>
                <a:cubicBezTo>
                  <a:pt x="4547465" y="5848362"/>
                  <a:pt x="4598987" y="5796839"/>
                  <a:pt x="4662305" y="5796839"/>
                </a:cubicBezTo>
                <a:cubicBezTo>
                  <a:pt x="4725622" y="5796839"/>
                  <a:pt x="4777134" y="5848362"/>
                  <a:pt x="4777134" y="5911679"/>
                </a:cubicBezTo>
                <a:cubicBezTo>
                  <a:pt x="4777134" y="5974996"/>
                  <a:pt x="4725622" y="6026519"/>
                  <a:pt x="4662295" y="6026519"/>
                </a:cubicBezTo>
                <a:lnTo>
                  <a:pt x="4661533" y="6026519"/>
                </a:lnTo>
                <a:cubicBezTo>
                  <a:pt x="4648914" y="6026519"/>
                  <a:pt x="4638644" y="6036788"/>
                  <a:pt x="4638644" y="6049406"/>
                </a:cubicBezTo>
                <a:lnTo>
                  <a:pt x="4638644" y="6175988"/>
                </a:lnTo>
                <a:cubicBezTo>
                  <a:pt x="4638644" y="6181108"/>
                  <a:pt x="4642795" y="6185259"/>
                  <a:pt x="4647915" y="6185259"/>
                </a:cubicBezTo>
                <a:cubicBezTo>
                  <a:pt x="4653034" y="6185259"/>
                  <a:pt x="4657185" y="6181108"/>
                  <a:pt x="4657195" y="6175988"/>
                </a:cubicBezTo>
                <a:lnTo>
                  <a:pt x="4657195" y="6049406"/>
                </a:lnTo>
                <a:cubicBezTo>
                  <a:pt x="4657195" y="6047006"/>
                  <a:pt x="4659142" y="6045060"/>
                  <a:pt x="4661543" y="6045060"/>
                </a:cubicBezTo>
                <a:lnTo>
                  <a:pt x="4662305" y="6045060"/>
                </a:lnTo>
                <a:cubicBezTo>
                  <a:pt x="4735850" y="6045060"/>
                  <a:pt x="4795685" y="5985224"/>
                  <a:pt x="4795685" y="5911679"/>
                </a:cubicBezTo>
                <a:cubicBezTo>
                  <a:pt x="4795685" y="5838133"/>
                  <a:pt x="4735850" y="5778298"/>
                  <a:pt x="4662305" y="5778298"/>
                </a:cubicBezTo>
                <a:close/>
                <a:moveTo>
                  <a:pt x="0" y="0"/>
                </a:moveTo>
                <a:lnTo>
                  <a:pt x="6096000" y="0"/>
                </a:lnTo>
                <a:lnTo>
                  <a:pt x="6096000" y="6858000"/>
                </a:lnTo>
                <a:lnTo>
                  <a:pt x="0" y="6858000"/>
                </a:lnTo>
                <a:close/>
              </a:path>
            </a:pathLst>
          </a:custGeom>
        </p:spPr>
        <p:txBody>
          <a:bodyPr wrap="square" anchor="ctr">
            <a:noAutofit/>
          </a:bodyPr>
          <a:lstStyle>
            <a:lvl1pPr marL="0" indent="0" algn="ctr">
              <a:buNone/>
              <a:defRPr/>
            </a:lvl1pPr>
          </a:lstStyle>
          <a:p>
            <a:endParaRPr lang="nl-NL" dirty="0"/>
          </a:p>
        </p:txBody>
      </p:sp>
      <p:pic>
        <p:nvPicPr>
          <p:cNvPr id="12" name="Graphic 11">
            <a:extLst>
              <a:ext uri="{FF2B5EF4-FFF2-40B4-BE49-F238E27FC236}">
                <a16:creationId xmlns:a16="http://schemas.microsoft.com/office/drawing/2014/main" id="{AB5980BD-A0C7-4C71-A962-05DB673FBF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75117" y="5778000"/>
            <a:ext cx="998884" cy="720000"/>
          </a:xfrm>
          <a:prstGeom prst="rect">
            <a:avLst/>
          </a:prstGeom>
        </p:spPr>
      </p:pic>
      <p:sp>
        <p:nvSpPr>
          <p:cNvPr id="10" name="Rechthoek 9">
            <a:extLst>
              <a:ext uri="{FF2B5EF4-FFF2-40B4-BE49-F238E27FC236}">
                <a16:creationId xmlns:a16="http://schemas.microsoft.com/office/drawing/2014/main" id="{94160CE7-3F5C-41C4-A664-35F4C88C4F64}"/>
              </a:ext>
            </a:extLst>
          </p:cNvPr>
          <p:cNvSpPr/>
          <p:nvPr userDrawn="1"/>
        </p:nvSpPr>
        <p:spPr>
          <a:xfrm flipH="1">
            <a:off x="5229002" y="5363999"/>
            <a:ext cx="3915000" cy="108000"/>
          </a:xfrm>
          <a:prstGeom prst="rect">
            <a:avLst/>
          </a:prstGeom>
          <a:gradFill>
            <a:gsLst>
              <a:gs pos="100000">
                <a:schemeClr val="bg1">
                  <a:alpha val="0"/>
                </a:schemeClr>
              </a:gs>
              <a:gs pos="50000">
                <a:srgbClr val="86267D"/>
              </a:gs>
              <a:gs pos="0">
                <a:srgbClr val="86267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4">
            <a:extLst>
              <a:ext uri="{FF2B5EF4-FFF2-40B4-BE49-F238E27FC236}">
                <a16:creationId xmlns:a16="http://schemas.microsoft.com/office/drawing/2014/main" id="{280E71F8-8688-418D-AC16-2B4987051250}"/>
              </a:ext>
            </a:extLst>
          </p:cNvPr>
          <p:cNvSpPr>
            <a:spLocks noGrp="1"/>
          </p:cNvSpPr>
          <p:nvPr>
            <p:ph type="body" sz="quarter" idx="16" hasCustomPrompt="1"/>
          </p:nvPr>
        </p:nvSpPr>
        <p:spPr>
          <a:xfrm>
            <a:off x="270000" y="6312636"/>
            <a:ext cx="4302000" cy="184666"/>
          </a:xfrm>
          <a:prstGeom prst="rect">
            <a:avLst/>
          </a:prstGeom>
        </p:spPr>
        <p:txBody>
          <a:bodyPr lIns="0" tIns="0" rIns="0" bIns="0"/>
          <a:lstStyle>
            <a:lvl1pPr marL="0" marR="0" indent="0" algn="l" defTabSz="619125" rtl="0" eaLnBrk="1" fontAlgn="auto" latinLnBrk="0" hangingPunct="1">
              <a:lnSpc>
                <a:spcPct val="100000"/>
              </a:lnSpc>
              <a:spcBef>
                <a:spcPts val="0"/>
              </a:spcBef>
              <a:spcAft>
                <a:spcPts val="0"/>
              </a:spcAft>
              <a:buClrTx/>
              <a:buSzTx/>
              <a:buFontTx/>
              <a:buNone/>
              <a:tabLst/>
              <a:defRPr sz="1200">
                <a:solidFill>
                  <a:srgbClr val="1F4284"/>
                </a:solidFill>
                <a:latin typeface="Century Gothic" panose="020B0502020202020204" pitchFamily="34" charset="0"/>
                <a:sym typeface="Chivo"/>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19125" rtl="0" eaLnBrk="1" fontAlgn="auto" latinLnBrk="0" hangingPunct="1">
              <a:lnSpc>
                <a:spcPct val="100000"/>
              </a:lnSpc>
              <a:spcBef>
                <a:spcPts val="0"/>
              </a:spcBef>
              <a:spcAft>
                <a:spcPts val="0"/>
              </a:spcAft>
              <a:buClrTx/>
              <a:buSzTx/>
              <a:buFontTx/>
              <a:buNone/>
              <a:tabLst/>
              <a:defRPr sz="1600">
                <a:solidFill>
                  <a:srgbClr val="1F4284"/>
                </a:solidFill>
                <a:latin typeface="Chivo"/>
                <a:ea typeface="Chivo"/>
                <a:cs typeface="Chivo"/>
                <a:sym typeface="Chivo"/>
              </a:defRPr>
            </a:pPr>
            <a:r>
              <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sym typeface="Chivo"/>
              </a:rPr>
              <a:t>Vul hier de titel van de presentatie in</a:t>
            </a:r>
            <a:endPar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ea typeface="Chivo Light"/>
              <a:cs typeface="Chivo Light"/>
              <a:sym typeface="Chivo Light"/>
            </a:endParaRPr>
          </a:p>
        </p:txBody>
      </p:sp>
      <p:sp>
        <p:nvSpPr>
          <p:cNvPr id="8" name="Tijdelijke aanduiding voor tekst 18">
            <a:extLst>
              <a:ext uri="{FF2B5EF4-FFF2-40B4-BE49-F238E27FC236}">
                <a16:creationId xmlns:a16="http://schemas.microsoft.com/office/drawing/2014/main" id="{D1D09730-DB34-40A6-8A21-F9965799B698}"/>
              </a:ext>
            </a:extLst>
          </p:cNvPr>
          <p:cNvSpPr>
            <a:spLocks noGrp="1"/>
          </p:cNvSpPr>
          <p:nvPr>
            <p:ph type="body" sz="quarter" idx="14" hasCustomPrompt="1"/>
          </p:nvPr>
        </p:nvSpPr>
        <p:spPr>
          <a:xfrm>
            <a:off x="539999" y="1678539"/>
            <a:ext cx="3838038" cy="3458035"/>
          </a:xfrm>
          <a:prstGeom prst="rect">
            <a:avLst/>
          </a:prstGeom>
        </p:spPr>
        <p:txBody>
          <a:bodyPr lIns="0" tIns="0" rIns="0" bIns="0"/>
          <a:lstStyle>
            <a:lvl1pPr marL="0" indent="0">
              <a:buClr>
                <a:srgbClr val="1F4284"/>
              </a:buClr>
              <a:buFont typeface="Arial" panose="020B0604020202020204" pitchFamily="34" charset="0"/>
              <a:buNone/>
              <a:defRPr sz="1200" b="0">
                <a:solidFill>
                  <a:srgbClr val="1F4284"/>
                </a:solidFill>
                <a:latin typeface="Century Gothic" panose="020B0502020202020204" pitchFamily="34" charset="0"/>
              </a:defRPr>
            </a:lvl1pPr>
            <a:lvl2pPr>
              <a:buClr>
                <a:srgbClr val="1F4284"/>
              </a:buClr>
              <a:defRPr>
                <a:solidFill>
                  <a:srgbClr val="1F4284"/>
                </a:solidFill>
              </a:defRPr>
            </a:lvl2pPr>
          </a:lstStyle>
          <a:p>
            <a:pPr lvl="0"/>
            <a:r>
              <a:rPr lang="nl-NL" dirty="0"/>
              <a:t>Tekst</a:t>
            </a:r>
          </a:p>
        </p:txBody>
      </p:sp>
      <p:sp>
        <p:nvSpPr>
          <p:cNvPr id="13" name="Tijdelijke aanduiding voor tekst 18">
            <a:extLst>
              <a:ext uri="{FF2B5EF4-FFF2-40B4-BE49-F238E27FC236}">
                <a16:creationId xmlns:a16="http://schemas.microsoft.com/office/drawing/2014/main" id="{05CEE087-BEDE-406B-A418-E9145C27BBD3}"/>
              </a:ext>
            </a:extLst>
          </p:cNvPr>
          <p:cNvSpPr>
            <a:spLocks noGrp="1"/>
          </p:cNvSpPr>
          <p:nvPr>
            <p:ph type="body" sz="quarter" idx="17" hasCustomPrompt="1"/>
          </p:nvPr>
        </p:nvSpPr>
        <p:spPr>
          <a:xfrm>
            <a:off x="540000" y="720001"/>
            <a:ext cx="5898122" cy="731113"/>
          </a:xfrm>
          <a:prstGeom prst="rect">
            <a:avLst/>
          </a:prstGeom>
        </p:spPr>
        <p:txBody>
          <a:bodyPr lIns="0" tIns="0" rIns="0" bIns="0"/>
          <a:lstStyle>
            <a:lvl1pPr marL="0" indent="0">
              <a:buNone/>
              <a:defRPr sz="1500" b="1">
                <a:solidFill>
                  <a:srgbClr val="1F4284"/>
                </a:solidFill>
                <a:latin typeface="Century Gothic" panose="020B0502020202020204" pitchFamily="34" charset="0"/>
              </a:defRPr>
            </a:lvl1pPr>
          </a:lstStyle>
          <a:p>
            <a:pPr lvl="0"/>
            <a:r>
              <a:rPr lang="nl-NL" dirty="0"/>
              <a:t>SLIDE TITEL</a:t>
            </a:r>
          </a:p>
        </p:txBody>
      </p:sp>
    </p:spTree>
    <p:extLst>
      <p:ext uri="{BB962C8B-B14F-4D97-AF65-F5344CB8AC3E}">
        <p14:creationId xmlns:p14="http://schemas.microsoft.com/office/powerpoint/2010/main" val="1418143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pPr eaLnBrk="1" latinLnBrk="0" hangingPunct="1"/>
            <a:endParaRPr lang="en-US"/>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0203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nl-NL"/>
              <a:t>Klik om de stijl te bewerken</a:t>
            </a:r>
            <a:endParaRPr kumimoji="0" lang="en-US"/>
          </a:p>
        </p:txBody>
      </p:sp>
      <p:sp>
        <p:nvSpPr>
          <p:cNvPr id="9" name="Ond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a:xfrm>
            <a:off x="6400800" y="6355080"/>
            <a:ext cx="2286000" cy="365760"/>
          </a:xfrm>
        </p:spPr>
        <p:txBody>
          <a:bodyPr/>
          <a:lstStyle>
            <a:lvl1pPr>
              <a:defRPr sz="1400"/>
            </a:lvl1pPr>
          </a:lstStyle>
          <a:p>
            <a:pPr eaLnBrk="1" latinLnBrk="0" hangingPunct="1"/>
            <a:endParaRPr lang="en-US" sz="1600"/>
          </a:p>
        </p:txBody>
      </p:sp>
      <p:sp>
        <p:nvSpPr>
          <p:cNvPr id="17" name="Tijdelijke aanduiding voor voettekst 16"/>
          <p:cNvSpPr>
            <a:spLocks noGrp="1"/>
          </p:cNvSpPr>
          <p:nvPr>
            <p:ph type="ftr" sz="quarter" idx="11"/>
          </p:nvPr>
        </p:nvSpPr>
        <p:spPr>
          <a:xfrm>
            <a:off x="2898648" y="6355080"/>
            <a:ext cx="3474720" cy="365760"/>
          </a:xfrm>
        </p:spPr>
        <p:txBody>
          <a:bodyPr/>
          <a:lstStyle/>
          <a:p>
            <a:r>
              <a:rPr kumimoji="0" lang="nl-NL"/>
              <a:t>Workshop Introductie palliatieve zorg, 2018</a:t>
            </a:r>
            <a:endParaRPr kumimoji="0" lang="en-US"/>
          </a:p>
        </p:txBody>
      </p:sp>
      <p:sp>
        <p:nvSpPr>
          <p:cNvPr id="29" name="Tijdelijke aanduiding voor dianummer 28"/>
          <p:cNvSpPr>
            <a:spLocks noGrp="1"/>
          </p:cNvSpPr>
          <p:nvPr>
            <p:ph type="sldNum" sz="quarter" idx="12"/>
          </p:nvPr>
        </p:nvSpPr>
        <p:spPr>
          <a:xfrm>
            <a:off x="1216152" y="6355080"/>
            <a:ext cx="1219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21" name="Rechthoe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4281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eaLnBrk="1" latinLnBrk="0" hangingPunct="1"/>
            <a:endParaRPr lang="en-US" sz="1400">
              <a:solidFill>
                <a:schemeClr val="tx2"/>
              </a:solidFill>
            </a:endParaRPr>
          </a:p>
        </p:txBody>
      </p:sp>
      <p:sp>
        <p:nvSpPr>
          <p:cNvPr id="4" name="Tijdelijke aanduiding voor voettekst 3"/>
          <p:cNvSpPr>
            <a:spLocks noGrp="1"/>
          </p:cNvSpPr>
          <p:nvPr>
            <p:ph type="ftr" sz="quarter" idx="11"/>
          </p:nvPr>
        </p:nvSpPr>
        <p:spPr/>
        <p:txBody>
          <a:bodyPr/>
          <a:lstStyle/>
          <a:p>
            <a:r>
              <a:rPr lang="nl-NL"/>
              <a:t>Workshop Introductie palliatieve zorg, 2018</a:t>
            </a:r>
            <a:endParaRPr lang="en-US"/>
          </a:p>
        </p:txBody>
      </p:sp>
    </p:spTree>
    <p:extLst>
      <p:ext uri="{BB962C8B-B14F-4D97-AF65-F5344CB8AC3E}">
        <p14:creationId xmlns:p14="http://schemas.microsoft.com/office/powerpoint/2010/main" val="3873944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userDrawn="1"/>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 id="2147483692" r:id="rId6"/>
  </p:sldLayoutIdLst>
  <p:hf sldNum="0" hd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152400"/>
            <a:ext cx="8229600" cy="990600"/>
          </a:xfrm>
          <a:prstGeom prst="rect">
            <a:avLst/>
          </a:prstGeom>
        </p:spPr>
        <p:txBody>
          <a:bodyPr vert="horz" anchor="b" anchorCtr="0">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endParaRPr lang="en-US" sz="1400">
              <a:solidFill>
                <a:schemeClr val="tx2"/>
              </a:solidFill>
            </a:endParaRPr>
          </a:p>
        </p:txBody>
      </p:sp>
      <p:sp>
        <p:nvSpPr>
          <p:cNvPr id="3" name="Tijdelijke aanduiding voor voettekst 2"/>
          <p:cNvSpPr>
            <a:spLocks noGrp="1"/>
          </p:cNvSpPr>
          <p:nvPr>
            <p:ph type="ftr" sz="quarter" idx="3"/>
          </p:nvPr>
        </p:nvSpPr>
        <p:spPr>
          <a:xfrm>
            <a:off x="0" y="6356350"/>
            <a:ext cx="5720280" cy="365760"/>
          </a:xfrm>
          <a:prstGeom prst="rect">
            <a:avLst/>
          </a:prstGeom>
        </p:spPr>
        <p:txBody>
          <a:bodyPr vert="horz"/>
          <a:lstStyle>
            <a:lvl1pPr algn="r" eaLnBrk="1" latinLnBrk="0" hangingPunct="1">
              <a:defRPr kumimoji="0" sz="1400">
                <a:solidFill>
                  <a:schemeClr val="tx2"/>
                </a:solidFill>
              </a:defRPr>
            </a:lvl1pPr>
          </a:lstStyle>
          <a:p>
            <a:r>
              <a:rPr lang="nl-NL"/>
              <a:t>Workshop Introductie palliatieve zorg, 2018</a:t>
            </a:r>
            <a:endParaRPr lang="en-US"/>
          </a:p>
        </p:txBody>
      </p:sp>
    </p:spTree>
    <p:extLst>
      <p:ext uri="{BB962C8B-B14F-4D97-AF65-F5344CB8AC3E}">
        <p14:creationId xmlns:p14="http://schemas.microsoft.com/office/powerpoint/2010/main" val="12010973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atz.nu/images/downloads/SPICT_NL.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pallialine.nl/uploaded/docs/Kwaliteitskader_pz/Meetinstrument_Lastmeter.pdf?u=1PpW4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pallialine.nl/uploaded/docs/Kwaliteitskader_pz/Meetinstrumenten_2018/Meetinstrument_BFI_dutch.pdf?u=1QScr5"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meetinstrumentenzorg.blob.core.windows.net/test-documents/Instrument438/HADS%20meetinstr%20KNGF%202018.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pallialine.n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www.spict.org.uk/the-spict/spict-nl/spict-nl-download/"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F4A6C-1674-4061-A649-BCE02114F12D}"/>
              </a:ext>
            </a:extLst>
          </p:cNvPr>
          <p:cNvSpPr>
            <a:spLocks noGrp="1"/>
          </p:cNvSpPr>
          <p:nvPr>
            <p:ph type="ctrTitle"/>
          </p:nvPr>
        </p:nvSpPr>
        <p:spPr/>
        <p:txBody>
          <a:bodyPr/>
          <a:lstStyle/>
          <a:p>
            <a:r>
              <a:rPr lang="nl-NL">
                <a:cs typeface="Arial"/>
              </a:rPr>
              <a:t>Disclaimer</a:t>
            </a:r>
            <a:endParaRPr lang="nl-NL"/>
          </a:p>
        </p:txBody>
      </p:sp>
      <p:sp>
        <p:nvSpPr>
          <p:cNvPr id="3" name="Ondertitel 2">
            <a:extLst>
              <a:ext uri="{FF2B5EF4-FFF2-40B4-BE49-F238E27FC236}">
                <a16:creationId xmlns:a16="http://schemas.microsoft.com/office/drawing/2014/main" id="{93A5A965-D148-4931-B3B0-BDB2E068850E}"/>
              </a:ext>
            </a:extLst>
          </p:cNvPr>
          <p:cNvSpPr>
            <a:spLocks noGrp="1"/>
          </p:cNvSpPr>
          <p:nvPr>
            <p:ph type="subTitle" idx="1"/>
          </p:nvPr>
        </p:nvSpPr>
        <p:spPr>
          <a:xfrm>
            <a:off x="445942" y="2663301"/>
            <a:ext cx="7524000" cy="2760310"/>
          </a:xfrm>
        </p:spPr>
        <p:txBody>
          <a:bodyPr/>
          <a:lstStyle/>
          <a:p>
            <a:r>
              <a:rPr lang="nl-NL" dirty="0">
                <a:solidFill>
                  <a:srgbClr val="FFFFFF"/>
                </a:solidFill>
              </a:rPr>
              <a:t>IKNL is eigenaar van alle intellectuele eigendomsrechten op de PowerPointpresentaties als onderdeel van de b-learning palliatieve zorg, inclusief het daarop vermelde logo van IKNL. IKNL en MSD aanvaarden geen aansprakelijkheid voor eventuele onjuistheden en/of onvolledigheden in de inhoud van het lesmateriaal. MSD heeft geen invloed gehad op de samenstelling van de b-learning.​</a:t>
            </a:r>
          </a:p>
        </p:txBody>
      </p:sp>
      <p:sp>
        <p:nvSpPr>
          <p:cNvPr id="4" name="Tijdelijke aanduiding voor tekst 3">
            <a:extLst>
              <a:ext uri="{FF2B5EF4-FFF2-40B4-BE49-F238E27FC236}">
                <a16:creationId xmlns:a16="http://schemas.microsoft.com/office/drawing/2014/main" id="{CAA8E98F-9426-4D56-96CD-2AC094A640C5}"/>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60314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7" name="Toelichting met afgeronde rechthoek 6"/>
          <p:cNvSpPr/>
          <p:nvPr/>
        </p:nvSpPr>
        <p:spPr>
          <a:xfrm>
            <a:off x="611560" y="1257942"/>
            <a:ext cx="3960440" cy="1224136"/>
          </a:xfrm>
          <a:prstGeom prst="wedgeRoundRectCallout">
            <a:avLst>
              <a:gd name="adj1" fmla="val 52970"/>
              <a:gd name="adj2" fmla="val 29968"/>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de juiste zorgverleners op het juiste moment op de hoogte zijn van mijn waarden, wensen en behoeften’</a:t>
            </a:r>
          </a:p>
        </p:txBody>
      </p:sp>
      <p:sp>
        <p:nvSpPr>
          <p:cNvPr id="8" name="Toelichting met afgeronde rechthoek 7"/>
          <p:cNvSpPr/>
          <p:nvPr/>
        </p:nvSpPr>
        <p:spPr>
          <a:xfrm>
            <a:off x="6028456" y="2651896"/>
            <a:ext cx="2891635" cy="1325790"/>
          </a:xfrm>
          <a:prstGeom prst="wedgeRoundRectCallout">
            <a:avLst>
              <a:gd name="adj1" fmla="val -58685"/>
              <a:gd name="adj2" fmla="val -21570"/>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zo lang mogelijk betrokken worden bij - en regie hebben over - belangrijke beslissingen m.b.t. mijn ziekte en zorg’</a:t>
            </a:r>
          </a:p>
        </p:txBody>
      </p:sp>
      <p:sp>
        <p:nvSpPr>
          <p:cNvPr id="12" name="Toelichting met afgeronde rechthoek 11"/>
          <p:cNvSpPr/>
          <p:nvPr/>
        </p:nvSpPr>
        <p:spPr>
          <a:xfrm>
            <a:off x="611560" y="2626094"/>
            <a:ext cx="3095345" cy="1151112"/>
          </a:xfrm>
          <a:prstGeom prst="wedgeRoundRectCallout">
            <a:avLst>
              <a:gd name="adj1" fmla="val 56605"/>
              <a:gd name="adj2" fmla="val -1910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voor mij belangrijke personen ondersteund en betrokken worden bij mijn zorg’</a:t>
            </a:r>
          </a:p>
        </p:txBody>
      </p:sp>
      <p:sp>
        <p:nvSpPr>
          <p:cNvPr id="13" name="Rechthoek 12"/>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4"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Wensen en doelen van de patiënt en </a:t>
            </a:r>
          </a:p>
          <a:p>
            <a:pPr lvl="0" fontAlgn="auto">
              <a:spcAft>
                <a:spcPts val="0"/>
              </a:spcAf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diens naasten </a:t>
            </a:r>
            <a:r>
              <a:rPr lang="nl-NL" sz="2500" dirty="0">
                <a:solidFill>
                  <a:srgbClr val="464653"/>
                </a:solidFill>
                <a:latin typeface="Arial" panose="020B0604020202020204" pitchFamily="34" charset="0"/>
                <a:ea typeface="+mn-ea"/>
                <a:cs typeface="Arial" panose="020B0604020202020204" pitchFamily="34" charset="0"/>
              </a:rPr>
              <a:t>(2 van 2)</a:t>
            </a:r>
            <a:endParaRPr kumimoji="0" lang="nl-NL" sz="3200" b="1" i="0" u="none" strike="noStrike" kern="1200" cap="none" spc="0" normalizeH="0" baseline="0" noProof="0" dirty="0">
              <a:ln>
                <a:noFill/>
              </a:ln>
              <a:solidFill>
                <a:srgbClr val="464653"/>
              </a:solidFill>
              <a:effectLst/>
              <a:uLnTx/>
              <a:uFillTx/>
              <a:latin typeface="Gill Sans MT"/>
              <a:ea typeface="+mj-ea"/>
              <a:cs typeface="+mj-cs"/>
            </a:endParaRPr>
          </a:p>
        </p:txBody>
      </p:sp>
    </p:spTree>
    <p:extLst>
      <p:ext uri="{BB962C8B-B14F-4D97-AF65-F5344CB8AC3E}">
        <p14:creationId xmlns:p14="http://schemas.microsoft.com/office/powerpoint/2010/main" val="235877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76127" y="1721925"/>
            <a:ext cx="8376162" cy="401966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967" t="12638" r="1639" b="61886"/>
          <a:stretch/>
        </p:blipFill>
        <p:spPr>
          <a:xfrm>
            <a:off x="4860032" y="2204865"/>
            <a:ext cx="3600400" cy="1014355"/>
          </a:xfrm>
          <a:prstGeom prst="rect">
            <a:avLst/>
          </a:prstGeom>
        </p:spPr>
      </p:pic>
      <p:sp>
        <p:nvSpPr>
          <p:cNvPr id="5" name="Rechthoek 4"/>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6"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Antwoorden kwaliteitskader: essenties</a:t>
            </a:r>
          </a:p>
        </p:txBody>
      </p:sp>
    </p:spTree>
    <p:extLst>
      <p:ext uri="{BB962C8B-B14F-4D97-AF65-F5344CB8AC3E}">
        <p14:creationId xmlns:p14="http://schemas.microsoft.com/office/powerpoint/2010/main" val="112156058"/>
      </p:ext>
    </p:extLst>
  </p:cSld>
  <p:clrMapOvr>
    <a:masterClrMapping/>
  </p:clrMapOvr>
  <mc:AlternateContent xmlns:mc="http://schemas.openxmlformats.org/markup-compatibility/2006" xmlns:p14="http://schemas.microsoft.com/office/powerpoint/2010/main">
    <mc:Choice Requires="p14">
      <p:transition spd="slow" p14:dur="1500" advTm="10000">
        <p:pull/>
      </p:transition>
    </mc:Choice>
    <mc:Fallback xmlns="">
      <p:transition spd="slow" advTm="100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par>
                          <p:cTn id="7" fill="hold">
                            <p:stCondLst>
                              <p:cond delay="2000"/>
                            </p:stCondLst>
                            <p:childTnLst>
                              <p:par>
                                <p:cTn id="8" presetID="15" presetClass="exit" presetSubtype="0" fill="hold" nodeType="afterEffect">
                                  <p:stCondLst>
                                    <p:cond delay="4000"/>
                                  </p:stCondLst>
                                  <p:childTnLst>
                                    <p:anim calcmode="lin" valueType="num">
                                      <p:cBhvr>
                                        <p:cTn id="9" dur="750"/>
                                        <p:tgtEl>
                                          <p:spTgt spid="7"/>
                                        </p:tgtEl>
                                        <p:attrNameLst>
                                          <p:attrName>ppt_w</p:attrName>
                                        </p:attrNameLst>
                                      </p:cBhvr>
                                      <p:tavLst>
                                        <p:tav tm="0">
                                          <p:val>
                                            <p:strVal val="ppt_w"/>
                                          </p:val>
                                        </p:tav>
                                        <p:tav tm="100000">
                                          <p:val>
                                            <p:fltVal val="0"/>
                                          </p:val>
                                        </p:tav>
                                      </p:tavLst>
                                    </p:anim>
                                    <p:anim calcmode="lin" valueType="num">
                                      <p:cBhvr>
                                        <p:cTn id="10" dur="750"/>
                                        <p:tgtEl>
                                          <p:spTgt spid="7"/>
                                        </p:tgtEl>
                                        <p:attrNameLst>
                                          <p:attrName>ppt_h</p:attrName>
                                        </p:attrNameLst>
                                      </p:cBhvr>
                                      <p:tavLst>
                                        <p:tav tm="0">
                                          <p:val>
                                            <p:strVal val="ppt_h"/>
                                          </p:val>
                                        </p:tav>
                                        <p:tav tm="100000">
                                          <p:val>
                                            <p:fltVal val="0"/>
                                          </p:val>
                                        </p:tav>
                                      </p:tavLst>
                                    </p:anim>
                                    <p:anim calcmode="lin" valueType="num">
                                      <p:cBhvr>
                                        <p:cTn id="11" dur="75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 dur="75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0F90C89A-5EB8-439A-A2A5-25A4CE7F2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5539910" y="1240610"/>
            <a:ext cx="1178941" cy="1089174"/>
          </a:xfrm>
          <a:prstGeom prst="rect">
            <a:avLst/>
          </a:prstGeom>
        </p:spPr>
      </p:pic>
      <p:sp>
        <p:nvSpPr>
          <p:cNvPr id="9" name="Tijdelijke aanduiding voor inhoud 2"/>
          <p:cNvSpPr txBox="1">
            <a:spLocks/>
          </p:cNvSpPr>
          <p:nvPr/>
        </p:nvSpPr>
        <p:spPr>
          <a:xfrm>
            <a:off x="457200" y="1515576"/>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Wensen, waarden en behoeften bekend </a:t>
            </a:r>
            <a:br>
              <a:rPr kumimoji="0" lang="nl-NL" sz="2600" b="0" i="0" u="none" strike="noStrike" kern="1200" cap="none" spc="0" normalizeH="0" baseline="0" noProof="0">
                <a:ln>
                  <a:noFill/>
                </a:ln>
                <a:solidFill>
                  <a:srgbClr val="464653"/>
                </a:solidFill>
                <a:effectLst/>
                <a:uLnTx/>
                <a:uFillTx/>
                <a:latin typeface="Gill Sans MT"/>
                <a:ea typeface="+mn-ea"/>
                <a:cs typeface="+mn-cs"/>
              </a:rPr>
            </a:br>
            <a:br>
              <a:rPr kumimoji="0" lang="nl-NL" sz="2600" b="0" i="0" u="none" strike="noStrike" kern="1200" cap="none" spc="0" normalizeH="0" baseline="0" noProof="0">
                <a:ln>
                  <a:noFill/>
                </a:ln>
                <a:solidFill>
                  <a:srgbClr val="464653"/>
                </a:solidFill>
                <a:effectLst/>
                <a:uLnTx/>
                <a:uFillTx/>
                <a:latin typeface="Gill Sans MT"/>
                <a:ea typeface="+mn-ea"/>
                <a:cs typeface="+mn-cs"/>
              </a:rPr>
            </a:br>
            <a:r>
              <a:rPr kumimoji="0" lang="nl-NL" sz="2600" b="0" i="0" u="none" strike="noStrike" kern="1200" cap="none" spc="0" normalizeH="0" baseline="0" noProof="0">
                <a:ln>
                  <a:noFill/>
                </a:ln>
                <a:solidFill>
                  <a:srgbClr val="464653"/>
                </a:solidFill>
                <a:effectLst/>
                <a:uLnTx/>
                <a:uFillTx/>
                <a:latin typeface="Gill Sans MT"/>
                <a:ea typeface="+mn-ea"/>
                <a:cs typeface="+mn-cs"/>
              </a:rPr>
              <a:t> </a:t>
            </a: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Symptoomlast op 4 dimensies goed ondersteund</a:t>
            </a:r>
            <a:br>
              <a:rPr kumimoji="0" lang="nl-NL" sz="2600" b="0" i="0" u="none" strike="noStrike" kern="1200" cap="none" spc="0" normalizeH="0" baseline="0" noProof="0">
                <a:ln>
                  <a:noFill/>
                </a:ln>
                <a:solidFill>
                  <a:srgbClr val="464653"/>
                </a:solidFill>
                <a:effectLst/>
                <a:uLnTx/>
                <a:uFillTx/>
                <a:latin typeface="Gill Sans MT"/>
                <a:ea typeface="+mn-ea"/>
                <a:cs typeface="+mn-cs"/>
              </a:rPr>
            </a:br>
            <a:br>
              <a:rPr kumimoji="0" lang="nl-NL" sz="2600" b="0" i="0" u="none" strike="noStrike" kern="1200" cap="none" spc="0" normalizeH="0" baseline="0" noProof="0">
                <a:ln>
                  <a:noFill/>
                </a:ln>
                <a:solidFill>
                  <a:srgbClr val="464653"/>
                </a:solidFill>
                <a:effectLst/>
                <a:uLnTx/>
                <a:uFillTx/>
                <a:latin typeface="Gill Sans MT"/>
                <a:ea typeface="+mn-ea"/>
                <a:cs typeface="+mn-cs"/>
              </a:rPr>
            </a:br>
            <a:endParaRPr kumimoji="0" lang="nl-NL" sz="2600" b="0" i="0" u="none" strike="noStrike" kern="1200" cap="none" spc="0" normalizeH="0" baseline="0" noProof="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Sterven op plek van voorkeur met passende zorg</a:t>
            </a:r>
          </a:p>
        </p:txBody>
      </p:sp>
      <p:sp>
        <p:nvSpPr>
          <p:cNvPr id="7" name="Rechthoek 6"/>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1" name="Tekstvak 10">
            <a:extLst>
              <a:ext uri="{FF2B5EF4-FFF2-40B4-BE49-F238E27FC236}">
                <a16:creationId xmlns:a16="http://schemas.microsoft.com/office/drawing/2014/main" id="{53A361BB-50A4-4953-8507-B61739DA5196}"/>
              </a:ext>
            </a:extLst>
          </p:cNvPr>
          <p:cNvSpPr txBox="1"/>
          <p:nvPr/>
        </p:nvSpPr>
        <p:spPr>
          <a:xfrm>
            <a:off x="807440" y="1941562"/>
            <a:ext cx="35283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2.1 markering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2.2 gezamenlijke besluitvorming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2.3 proactieve zorgplanning</a:t>
            </a:r>
          </a:p>
        </p:txBody>
      </p:sp>
      <p:sp>
        <p:nvSpPr>
          <p:cNvPr id="10" name="Titel 1">
            <a:extLst>
              <a:ext uri="{FF2B5EF4-FFF2-40B4-BE49-F238E27FC236}">
                <a16:creationId xmlns:a16="http://schemas.microsoft.com/office/drawing/2014/main" id="{F7F9AE16-F999-43CA-969E-8C61D857064A}"/>
              </a:ext>
            </a:extLst>
          </p:cNvPr>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B99AD6"/>
                </a:solidFill>
                <a:effectLst/>
                <a:uLnTx/>
                <a:uFillTx/>
                <a:latin typeface="Gill Sans MT"/>
                <a:ea typeface="+mj-ea"/>
                <a:cs typeface="+mj-cs"/>
              </a:rPr>
              <a:t>Essenties van het kwaliteitskader</a:t>
            </a:r>
          </a:p>
        </p:txBody>
      </p:sp>
    </p:spTree>
    <p:extLst>
      <p:ext uri="{BB962C8B-B14F-4D97-AF65-F5344CB8AC3E}">
        <p14:creationId xmlns:p14="http://schemas.microsoft.com/office/powerpoint/2010/main" val="35595626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8" name="Toelichting met afgeronde rechthoek 7"/>
          <p:cNvSpPr/>
          <p:nvPr/>
        </p:nvSpPr>
        <p:spPr>
          <a:xfrm>
            <a:off x="6028455" y="4293095"/>
            <a:ext cx="2891635" cy="1080121"/>
          </a:xfrm>
          <a:prstGeom prst="wedgeRoundRectCallout">
            <a:avLst>
              <a:gd name="adj1" fmla="val -58562"/>
              <a:gd name="adj2" fmla="val -3259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goede kwaliteit van zorg ontvangen verleend door deskundige en evenwichtige zorgverleners’</a:t>
            </a:r>
          </a:p>
        </p:txBody>
      </p:sp>
      <p:sp>
        <p:nvSpPr>
          <p:cNvPr id="9" name="Toelichting met afgeronde rechthoek 8"/>
          <p:cNvSpPr/>
          <p:nvPr/>
        </p:nvSpPr>
        <p:spPr>
          <a:xfrm>
            <a:off x="611560" y="3966868"/>
            <a:ext cx="2663298" cy="1323522"/>
          </a:xfrm>
          <a:prstGeom prst="wedgeRoundRectCallout">
            <a:avLst>
              <a:gd name="adj1" fmla="val 57143"/>
              <a:gd name="adj2" fmla="val -23483"/>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rekenen op passende ondersteuning bij klachten op lichamelijk, emotioneel, sociaal en geestelijk gebied’</a:t>
            </a:r>
          </a:p>
        </p:txBody>
      </p:sp>
      <p:sp>
        <p:nvSpPr>
          <p:cNvPr id="10" name="Rechthoek 9"/>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2"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Wensen en doelen van de patiënt en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diens naasten</a:t>
            </a:r>
          </a:p>
        </p:txBody>
      </p:sp>
    </p:spTree>
    <p:extLst>
      <p:ext uri="{BB962C8B-B14F-4D97-AF65-F5344CB8AC3E}">
        <p14:creationId xmlns:p14="http://schemas.microsoft.com/office/powerpoint/2010/main" val="138308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72302" y="1772816"/>
            <a:ext cx="8376162" cy="4019660"/>
          </a:xfrm>
          <a:prstGeom prst="rect">
            <a:avLst/>
          </a:prstGeom>
        </p:spPr>
      </p:pic>
      <p:pic>
        <p:nvPicPr>
          <p:cNvPr id="3" name="Picture 2"/>
          <p:cNvPicPr>
            <a:picLocks noChangeAspect="1"/>
          </p:cNvPicPr>
          <p:nvPr/>
        </p:nvPicPr>
        <p:blipFill>
          <a:blip r:embed="rId4"/>
          <a:stretch>
            <a:fillRect/>
          </a:stretch>
        </p:blipFill>
        <p:spPr>
          <a:xfrm>
            <a:off x="5146933" y="4938197"/>
            <a:ext cx="2625901" cy="293873"/>
          </a:xfrm>
          <a:prstGeom prst="rect">
            <a:avLst/>
          </a:prstGeom>
        </p:spPr>
      </p:pic>
      <p:sp>
        <p:nvSpPr>
          <p:cNvPr id="5" name="Rechthoek 4"/>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6"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Antwoorden kwaliteitskader: essenties</a:t>
            </a:r>
          </a:p>
        </p:txBody>
      </p:sp>
    </p:spTree>
    <p:extLst>
      <p:ext uri="{BB962C8B-B14F-4D97-AF65-F5344CB8AC3E}">
        <p14:creationId xmlns:p14="http://schemas.microsoft.com/office/powerpoint/2010/main" val="3875530587"/>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15" presetClass="exit" presetSubtype="0" fill="hold" nodeType="afterEffect">
                                  <p:stCondLst>
                                    <p:cond delay="4000"/>
                                  </p:stCondLst>
                                  <p:childTnLst>
                                    <p:anim calcmode="lin" valueType="num">
                                      <p:cBhvr>
                                        <p:cTn id="9" dur="1000"/>
                                        <p:tgtEl>
                                          <p:spTgt spid="3"/>
                                        </p:tgtEl>
                                        <p:attrNameLst>
                                          <p:attrName>ppt_w</p:attrName>
                                        </p:attrNameLst>
                                      </p:cBhvr>
                                      <p:tavLst>
                                        <p:tav tm="0">
                                          <p:val>
                                            <p:strVal val="ppt_w"/>
                                          </p:val>
                                        </p:tav>
                                        <p:tav tm="100000">
                                          <p:val>
                                            <p:fltVal val="0"/>
                                          </p:val>
                                        </p:tav>
                                      </p:tavLst>
                                    </p:anim>
                                    <p:anim calcmode="lin" valueType="num">
                                      <p:cBhvr>
                                        <p:cTn id="10" dur="1000"/>
                                        <p:tgtEl>
                                          <p:spTgt spid="3"/>
                                        </p:tgtEl>
                                        <p:attrNameLst>
                                          <p:attrName>ppt_h</p:attrName>
                                        </p:attrNameLst>
                                      </p:cBhvr>
                                      <p:tavLst>
                                        <p:tav tm="0">
                                          <p:val>
                                            <p:strVal val="ppt_h"/>
                                          </p:val>
                                        </p:tav>
                                        <p:tav tm="100000">
                                          <p:val>
                                            <p:fltVal val="0"/>
                                          </p:val>
                                        </p:tav>
                                      </p:tavLst>
                                    </p:anim>
                                    <p:anim calcmode="lin" valueType="num">
                                      <p:cBhvr>
                                        <p:cTn id="11"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5EE14757-55EC-40B5-8660-A357A221C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6778845" y="2545610"/>
            <a:ext cx="1178941" cy="1089174"/>
          </a:xfrm>
          <a:prstGeom prst="rect">
            <a:avLst/>
          </a:prstGeom>
        </p:spPr>
      </p:pic>
      <p:sp>
        <p:nvSpPr>
          <p:cNvPr id="10" name="Tijdelijke aanduiding voor inhoud 2"/>
          <p:cNvSpPr txBox="1">
            <a:spLocks/>
          </p:cNvSpPr>
          <p:nvPr/>
        </p:nvSpPr>
        <p:spPr>
          <a:xfrm>
            <a:off x="457200" y="1515576"/>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Wensen, waarden en behoeften bekend</a:t>
            </a:r>
            <a:br>
              <a:rPr kumimoji="0" lang="nl-NL" sz="2600" b="0" i="0" u="none" strike="noStrike" kern="1200" cap="none" spc="0" normalizeH="0" baseline="0" noProof="0">
                <a:ln>
                  <a:noFill/>
                </a:ln>
                <a:solidFill>
                  <a:srgbClr val="464653"/>
                </a:solidFill>
                <a:effectLst/>
                <a:uLnTx/>
                <a:uFillTx/>
                <a:latin typeface="Gill Sans MT"/>
                <a:ea typeface="+mn-ea"/>
                <a:cs typeface="+mn-cs"/>
              </a:rPr>
            </a:br>
            <a:br>
              <a:rPr kumimoji="0" lang="nl-NL" sz="2600" b="0" i="0" u="none" strike="noStrike" kern="1200" cap="none" spc="0" normalizeH="0" baseline="0" noProof="0">
                <a:ln>
                  <a:noFill/>
                </a:ln>
                <a:solidFill>
                  <a:srgbClr val="464653"/>
                </a:solidFill>
                <a:effectLst/>
                <a:uLnTx/>
                <a:uFillTx/>
                <a:latin typeface="Gill Sans MT"/>
                <a:ea typeface="+mn-ea"/>
                <a:cs typeface="+mn-cs"/>
              </a:rPr>
            </a:br>
            <a:endParaRPr kumimoji="0" lang="nl-NL" sz="2600" b="0" i="0" u="none" strike="noStrike" kern="1200" cap="none" spc="0" normalizeH="0" baseline="0" noProof="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Symptoomlast op 4 dimensies goed ondersteund</a:t>
            </a:r>
            <a:br>
              <a:rPr kumimoji="0" lang="nl-NL" sz="2600" b="0" i="0" u="none" strike="noStrike" kern="1200" cap="none" spc="0" normalizeH="0" baseline="0" noProof="0">
                <a:ln>
                  <a:noFill/>
                </a:ln>
                <a:solidFill>
                  <a:srgbClr val="464653"/>
                </a:solidFill>
                <a:effectLst/>
                <a:uLnTx/>
                <a:uFillTx/>
                <a:latin typeface="Gill Sans MT"/>
                <a:ea typeface="+mn-ea"/>
                <a:cs typeface="+mn-cs"/>
              </a:rPr>
            </a:br>
            <a:br>
              <a:rPr kumimoji="0" lang="nl-NL" sz="2600" b="0" i="0" u="none" strike="noStrike" kern="1200" cap="none" spc="0" normalizeH="0" baseline="0" noProof="0">
                <a:ln>
                  <a:noFill/>
                </a:ln>
                <a:solidFill>
                  <a:srgbClr val="464653"/>
                </a:solidFill>
                <a:effectLst/>
                <a:uLnTx/>
                <a:uFillTx/>
                <a:latin typeface="Gill Sans MT"/>
                <a:ea typeface="+mn-ea"/>
                <a:cs typeface="+mn-cs"/>
              </a:rPr>
            </a:br>
            <a:endParaRPr kumimoji="0" lang="nl-NL" sz="2600" b="0" i="0" u="none" strike="noStrike" kern="1200" cap="none" spc="0" normalizeH="0" baseline="0" noProof="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Sterven op plek van voorkeur met passende zorg</a:t>
            </a:r>
          </a:p>
        </p:txBody>
      </p:sp>
      <p:sp>
        <p:nvSpPr>
          <p:cNvPr id="11" name="Rechthoek 10"/>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2"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B99AD6"/>
                </a:solidFill>
                <a:effectLst/>
                <a:uLnTx/>
                <a:uFillTx/>
                <a:latin typeface="Gill Sans MT"/>
                <a:ea typeface="+mj-ea"/>
                <a:cs typeface="+mj-cs"/>
              </a:rPr>
              <a:t>Essenties van het kwaliteitskader</a:t>
            </a:r>
          </a:p>
        </p:txBody>
      </p:sp>
      <p:sp>
        <p:nvSpPr>
          <p:cNvPr id="8" name="Tekstvak 7">
            <a:extLst>
              <a:ext uri="{FF2B5EF4-FFF2-40B4-BE49-F238E27FC236}">
                <a16:creationId xmlns:a16="http://schemas.microsoft.com/office/drawing/2014/main" id="{228B30CE-4408-4A37-89F8-26C30CBD6872}"/>
              </a:ext>
            </a:extLst>
          </p:cNvPr>
          <p:cNvSpPr txBox="1"/>
          <p:nvPr/>
        </p:nvSpPr>
        <p:spPr>
          <a:xfrm>
            <a:off x="807440" y="3506384"/>
            <a:ext cx="2460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Effectieve communicatie</a:t>
            </a:r>
          </a:p>
        </p:txBody>
      </p:sp>
      <p:sp>
        <p:nvSpPr>
          <p:cNvPr id="9" name="Tekstvak 8">
            <a:extLst>
              <a:ext uri="{FF2B5EF4-FFF2-40B4-BE49-F238E27FC236}">
                <a16:creationId xmlns:a16="http://schemas.microsoft.com/office/drawing/2014/main" id="{92D619DB-DFE0-436E-B110-02D24F7E58F7}"/>
              </a:ext>
            </a:extLst>
          </p:cNvPr>
          <p:cNvSpPr txBox="1"/>
          <p:nvPr/>
        </p:nvSpPr>
        <p:spPr>
          <a:xfrm>
            <a:off x="807440" y="1941562"/>
            <a:ext cx="35283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2.1 markering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2.2 gezamenlijke besluitvorming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2.3 proactieve zorgplanning</a:t>
            </a:r>
          </a:p>
        </p:txBody>
      </p:sp>
      <p:sp>
        <p:nvSpPr>
          <p:cNvPr id="14" name="Tekstvak 13">
            <a:extLst>
              <a:ext uri="{FF2B5EF4-FFF2-40B4-BE49-F238E27FC236}">
                <a16:creationId xmlns:a16="http://schemas.microsoft.com/office/drawing/2014/main" id="{480AEFC2-C2BC-413E-9F5C-A106B511AC20}"/>
              </a:ext>
            </a:extLst>
          </p:cNvPr>
          <p:cNvSpPr txBox="1"/>
          <p:nvPr/>
        </p:nvSpPr>
        <p:spPr>
          <a:xfrm>
            <a:off x="807440" y="3212977"/>
            <a:ext cx="20363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2.9 deskundigheid</a:t>
            </a:r>
          </a:p>
        </p:txBody>
      </p:sp>
      <p:sp>
        <p:nvSpPr>
          <p:cNvPr id="2" name="Tekstvak 1">
            <a:extLst>
              <a:ext uri="{FF2B5EF4-FFF2-40B4-BE49-F238E27FC236}">
                <a16:creationId xmlns:a16="http://schemas.microsoft.com/office/drawing/2014/main" id="{15499F5F-4DCC-4757-A928-E44DBA838575}"/>
              </a:ext>
            </a:extLst>
          </p:cNvPr>
          <p:cNvSpPr txBox="1"/>
          <p:nvPr/>
        </p:nvSpPr>
        <p:spPr>
          <a:xfrm>
            <a:off x="807440" y="3799790"/>
            <a:ext cx="2016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Persoonlijke balans</a:t>
            </a:r>
          </a:p>
        </p:txBody>
      </p:sp>
    </p:spTree>
    <p:extLst>
      <p:ext uri="{BB962C8B-B14F-4D97-AF65-F5344CB8AC3E}">
        <p14:creationId xmlns:p14="http://schemas.microsoft.com/office/powerpoint/2010/main" val="16025190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0-#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0-#ppt_w/2"/>
                                          </p:val>
                                        </p:tav>
                                        <p:tav tm="100000">
                                          <p:val>
                                            <p:strVal val="#ppt_x"/>
                                          </p:val>
                                        </p:tav>
                                      </p:tavLst>
                                    </p:anim>
                                    <p:anim calcmode="lin" valueType="num">
                                      <p:cBhvr additive="base">
                                        <p:cTn id="12" dur="2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50" fill="hold"/>
                                        <p:tgtEl>
                                          <p:spTgt spid="2"/>
                                        </p:tgtEl>
                                        <p:attrNameLst>
                                          <p:attrName>ppt_x</p:attrName>
                                        </p:attrNameLst>
                                      </p:cBhvr>
                                      <p:tavLst>
                                        <p:tav tm="0">
                                          <p:val>
                                            <p:strVal val="0-#ppt_w/2"/>
                                          </p:val>
                                        </p:tav>
                                        <p:tav tm="100000">
                                          <p:val>
                                            <p:strVal val="#ppt_x"/>
                                          </p:val>
                                        </p:tav>
                                      </p:tavLst>
                                    </p:anim>
                                    <p:anim calcmode="lin" valueType="num">
                                      <p:cBhvr additive="base">
                                        <p:cTn id="16"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8" name="Toelichting met afgeronde rechthoek 7"/>
          <p:cNvSpPr/>
          <p:nvPr/>
        </p:nvSpPr>
        <p:spPr>
          <a:xfrm>
            <a:off x="6028455" y="1268760"/>
            <a:ext cx="2891635" cy="1128191"/>
          </a:xfrm>
          <a:prstGeom prst="wedgeRoundRectCallout">
            <a:avLst>
              <a:gd name="adj1" fmla="val -58241"/>
              <a:gd name="adj2" fmla="val 28192"/>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sterven op mijn plek van voorkeur met voor mij passende zorg’</a:t>
            </a:r>
          </a:p>
        </p:txBody>
      </p:sp>
      <p:sp>
        <p:nvSpPr>
          <p:cNvPr id="9" name="Toelichting met afgeronde rechthoek 8"/>
          <p:cNvSpPr/>
          <p:nvPr/>
        </p:nvSpPr>
        <p:spPr>
          <a:xfrm>
            <a:off x="611560" y="5539289"/>
            <a:ext cx="2952328" cy="864097"/>
          </a:xfrm>
          <a:prstGeom prst="wedgeRoundRectCallout">
            <a:avLst>
              <a:gd name="adj1" fmla="val 31069"/>
              <a:gd name="adj2" fmla="val -66436"/>
              <a:gd name="adj3" fmla="val 16667"/>
            </a:avLst>
          </a:prstGeom>
          <a:noFill/>
          <a:ln w="3175">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indien nodig, kunnen beschikken over passende extra ondersteuning en diensten’</a:t>
            </a:r>
          </a:p>
        </p:txBody>
      </p:sp>
      <p:sp>
        <p:nvSpPr>
          <p:cNvPr id="11" name="Rechthoek 10"/>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2"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Wensen en doelen van de patiënt en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diens naasten</a:t>
            </a:r>
          </a:p>
        </p:txBody>
      </p:sp>
    </p:spTree>
    <p:extLst>
      <p:ext uri="{BB962C8B-B14F-4D97-AF65-F5344CB8AC3E}">
        <p14:creationId xmlns:p14="http://schemas.microsoft.com/office/powerpoint/2010/main" val="293654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72302" y="1479461"/>
            <a:ext cx="8376162" cy="4019660"/>
          </a:xfrm>
          <a:prstGeom prst="rect">
            <a:avLst/>
          </a:prstGeom>
        </p:spPr>
      </p:pic>
      <p:pic>
        <p:nvPicPr>
          <p:cNvPr id="5" name="Picture 4"/>
          <p:cNvPicPr>
            <a:picLocks noChangeAspect="1"/>
          </p:cNvPicPr>
          <p:nvPr/>
        </p:nvPicPr>
        <p:blipFill>
          <a:blip r:embed="rId4"/>
          <a:stretch>
            <a:fillRect/>
          </a:stretch>
        </p:blipFill>
        <p:spPr>
          <a:xfrm>
            <a:off x="5148637" y="3079886"/>
            <a:ext cx="2933051" cy="293955"/>
          </a:xfrm>
          <a:prstGeom prst="rect">
            <a:avLst/>
          </a:prstGeom>
        </p:spPr>
      </p:pic>
      <p:pic>
        <p:nvPicPr>
          <p:cNvPr id="6" name="Picture 5"/>
          <p:cNvPicPr>
            <a:picLocks noChangeAspect="1"/>
          </p:cNvPicPr>
          <p:nvPr/>
        </p:nvPicPr>
        <p:blipFill>
          <a:blip r:embed="rId5"/>
          <a:stretch>
            <a:fillRect/>
          </a:stretch>
        </p:blipFill>
        <p:spPr>
          <a:xfrm>
            <a:off x="5125547" y="4014662"/>
            <a:ext cx="2956141" cy="267299"/>
          </a:xfrm>
          <a:prstGeom prst="rect">
            <a:avLst/>
          </a:prstGeom>
        </p:spPr>
      </p:pic>
      <p:sp>
        <p:nvSpPr>
          <p:cNvPr id="7" name="Rechthoek 6"/>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8"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Antwoorden kwaliteitskader: essenties</a:t>
            </a:r>
          </a:p>
        </p:txBody>
      </p:sp>
    </p:spTree>
    <p:extLst>
      <p:ext uri="{BB962C8B-B14F-4D97-AF65-F5344CB8AC3E}">
        <p14:creationId xmlns:p14="http://schemas.microsoft.com/office/powerpoint/2010/main" val="384075041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par>
                          <p:cTn id="11" fill="hold">
                            <p:stCondLst>
                              <p:cond delay="2000"/>
                            </p:stCondLst>
                            <p:childTnLst>
                              <p:par>
                                <p:cTn id="12" presetID="15" presetClass="exit" presetSubtype="0" fill="hold" nodeType="afterEffect">
                                  <p:stCondLst>
                                    <p:cond delay="4000"/>
                                  </p:stCondLst>
                                  <p:childTnLst>
                                    <p:anim calcmode="lin" valueType="num">
                                      <p:cBhvr>
                                        <p:cTn id="13" dur="1000"/>
                                        <p:tgtEl>
                                          <p:spTgt spid="5"/>
                                        </p:tgtEl>
                                        <p:attrNameLst>
                                          <p:attrName>ppt_w</p:attrName>
                                        </p:attrNameLst>
                                      </p:cBhvr>
                                      <p:tavLst>
                                        <p:tav tm="0">
                                          <p:val>
                                            <p:strVal val="ppt_w"/>
                                          </p:val>
                                        </p:tav>
                                        <p:tav tm="100000">
                                          <p:val>
                                            <p:fltVal val="0"/>
                                          </p:val>
                                        </p:tav>
                                      </p:tavLst>
                                    </p:anim>
                                    <p:anim calcmode="lin" valueType="num">
                                      <p:cBhvr>
                                        <p:cTn id="14" dur="1000"/>
                                        <p:tgtEl>
                                          <p:spTgt spid="5"/>
                                        </p:tgtEl>
                                        <p:attrNameLst>
                                          <p:attrName>ppt_h</p:attrName>
                                        </p:attrNameLst>
                                      </p:cBhvr>
                                      <p:tavLst>
                                        <p:tav tm="0">
                                          <p:val>
                                            <p:strVal val="ppt_h"/>
                                          </p:val>
                                        </p:tav>
                                        <p:tav tm="100000">
                                          <p:val>
                                            <p:fltVal val="0"/>
                                          </p:val>
                                        </p:tav>
                                      </p:tavLst>
                                    </p:anim>
                                    <p:anim calcmode="lin" valueType="num">
                                      <p:cBhvr>
                                        <p:cTn id="15"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dur="1" fill="hold">
                                          <p:stCondLst>
                                            <p:cond delay="999"/>
                                          </p:stCondLst>
                                        </p:cTn>
                                        <p:tgtEl>
                                          <p:spTgt spid="5"/>
                                        </p:tgtEl>
                                        <p:attrNameLst>
                                          <p:attrName>style.visibility</p:attrName>
                                        </p:attrNameLst>
                                      </p:cBhvr>
                                      <p:to>
                                        <p:strVal val="hidden"/>
                                      </p:to>
                                    </p:set>
                                  </p:childTnLst>
                                </p:cTn>
                              </p:par>
                              <p:par>
                                <p:cTn id="18" presetID="15" presetClass="exit" presetSubtype="0" fill="hold" nodeType="withEffect">
                                  <p:stCondLst>
                                    <p:cond delay="4000"/>
                                  </p:stCondLst>
                                  <p:childTnLst>
                                    <p:anim calcmode="lin" valueType="num">
                                      <p:cBhvr>
                                        <p:cTn id="19" dur="1250"/>
                                        <p:tgtEl>
                                          <p:spTgt spid="6"/>
                                        </p:tgtEl>
                                        <p:attrNameLst>
                                          <p:attrName>ppt_w</p:attrName>
                                        </p:attrNameLst>
                                      </p:cBhvr>
                                      <p:tavLst>
                                        <p:tav tm="0">
                                          <p:val>
                                            <p:strVal val="ppt_w"/>
                                          </p:val>
                                        </p:tav>
                                        <p:tav tm="100000">
                                          <p:val>
                                            <p:fltVal val="0"/>
                                          </p:val>
                                        </p:tav>
                                      </p:tavLst>
                                    </p:anim>
                                    <p:anim calcmode="lin" valueType="num">
                                      <p:cBhvr>
                                        <p:cTn id="20" dur="1250"/>
                                        <p:tgtEl>
                                          <p:spTgt spid="6"/>
                                        </p:tgtEl>
                                        <p:attrNameLst>
                                          <p:attrName>ppt_h</p:attrName>
                                        </p:attrNameLst>
                                      </p:cBhvr>
                                      <p:tavLst>
                                        <p:tav tm="0">
                                          <p:val>
                                            <p:strVal val="ppt_h"/>
                                          </p:val>
                                        </p:tav>
                                        <p:tav tm="100000">
                                          <p:val>
                                            <p:fltVal val="0"/>
                                          </p:val>
                                        </p:tav>
                                      </p:tavLst>
                                    </p:anim>
                                    <p:anim calcmode="lin" valueType="num">
                                      <p:cBhvr>
                                        <p:cTn id="21" dur="125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2" dur="125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3"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36A05E0E-1078-427B-811E-A0CD6108D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6862821" y="3805610"/>
            <a:ext cx="1178941" cy="1089174"/>
          </a:xfrm>
          <a:prstGeom prst="rect">
            <a:avLst/>
          </a:prstGeom>
        </p:spPr>
      </p:pic>
      <p:sp>
        <p:nvSpPr>
          <p:cNvPr id="10" name="Tijdelijke aanduiding voor inhoud 2"/>
          <p:cNvSpPr txBox="1">
            <a:spLocks/>
          </p:cNvSpPr>
          <p:nvPr/>
        </p:nvSpPr>
        <p:spPr>
          <a:xfrm>
            <a:off x="457200" y="1515576"/>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Wensen, waarden en behoeften bekend</a:t>
            </a:r>
            <a:br>
              <a:rPr kumimoji="0" lang="nl-NL" sz="2600" b="0" i="0" u="none" strike="noStrike" kern="1200" cap="none" spc="0" normalizeH="0" baseline="0" noProof="0">
                <a:ln>
                  <a:noFill/>
                </a:ln>
                <a:solidFill>
                  <a:srgbClr val="464653"/>
                </a:solidFill>
                <a:effectLst/>
                <a:uLnTx/>
                <a:uFillTx/>
                <a:latin typeface="Gill Sans MT"/>
                <a:ea typeface="+mn-ea"/>
                <a:cs typeface="+mn-cs"/>
              </a:rPr>
            </a:br>
            <a:br>
              <a:rPr kumimoji="0" lang="nl-NL" sz="2600" b="0" i="0" u="none" strike="noStrike" kern="1200" cap="none" spc="0" normalizeH="0" baseline="0" noProof="0">
                <a:ln>
                  <a:noFill/>
                </a:ln>
                <a:solidFill>
                  <a:srgbClr val="464653"/>
                </a:solidFill>
                <a:effectLst/>
                <a:uLnTx/>
                <a:uFillTx/>
                <a:latin typeface="Gill Sans MT"/>
                <a:ea typeface="+mn-ea"/>
                <a:cs typeface="+mn-cs"/>
              </a:rPr>
            </a:br>
            <a:endParaRPr kumimoji="0" lang="nl-NL" sz="2600" b="0" i="0" u="none" strike="noStrike" kern="1200" cap="none" spc="0" normalizeH="0" baseline="0" noProof="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Symptoomlast op 4 dimensies goed ondersteund</a:t>
            </a:r>
            <a:br>
              <a:rPr kumimoji="0" lang="nl-NL" sz="2600" b="0" i="0" u="none" strike="noStrike" kern="1200" cap="none" spc="0" normalizeH="0" baseline="0" noProof="0">
                <a:ln>
                  <a:noFill/>
                </a:ln>
                <a:solidFill>
                  <a:srgbClr val="464653"/>
                </a:solidFill>
                <a:effectLst/>
                <a:uLnTx/>
                <a:uFillTx/>
                <a:latin typeface="Gill Sans MT"/>
                <a:ea typeface="+mn-ea"/>
                <a:cs typeface="+mn-cs"/>
              </a:rPr>
            </a:br>
            <a:br>
              <a:rPr kumimoji="0" lang="nl-NL" sz="2600" b="0" i="0" u="none" strike="noStrike" kern="1200" cap="none" spc="0" normalizeH="0" baseline="0" noProof="0">
                <a:ln>
                  <a:noFill/>
                </a:ln>
                <a:solidFill>
                  <a:srgbClr val="464653"/>
                </a:solidFill>
                <a:effectLst/>
                <a:uLnTx/>
                <a:uFillTx/>
                <a:latin typeface="Gill Sans MT"/>
                <a:ea typeface="+mn-ea"/>
                <a:cs typeface="+mn-cs"/>
              </a:rPr>
            </a:br>
            <a:endParaRPr kumimoji="0" lang="nl-NL" sz="2600" b="0" i="0" u="none" strike="noStrike" kern="1200" cap="none" spc="0" normalizeH="0" baseline="0" noProof="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a:ln>
                  <a:noFill/>
                </a:ln>
                <a:solidFill>
                  <a:srgbClr val="464653"/>
                </a:solidFill>
                <a:effectLst/>
                <a:uLnTx/>
                <a:uFillTx/>
                <a:latin typeface="Gill Sans MT"/>
                <a:ea typeface="+mn-ea"/>
                <a:cs typeface="+mn-cs"/>
              </a:rPr>
              <a:t>Sterven op plek van voorkeur met passende zorg</a:t>
            </a:r>
          </a:p>
        </p:txBody>
      </p:sp>
      <p:sp>
        <p:nvSpPr>
          <p:cNvPr id="11" name="Rechthoek 10"/>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9" name="Tekstvak 8">
            <a:extLst>
              <a:ext uri="{FF2B5EF4-FFF2-40B4-BE49-F238E27FC236}">
                <a16:creationId xmlns:a16="http://schemas.microsoft.com/office/drawing/2014/main" id="{92D619DB-DFE0-436E-B110-02D24F7E58F7}"/>
              </a:ext>
            </a:extLst>
          </p:cNvPr>
          <p:cNvSpPr txBox="1"/>
          <p:nvPr/>
        </p:nvSpPr>
        <p:spPr>
          <a:xfrm>
            <a:off x="807440" y="1941562"/>
            <a:ext cx="35283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2.1 markering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2.2 gezamenlijke besluitvorming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2.3 proactieve zorgplanning</a:t>
            </a:r>
          </a:p>
        </p:txBody>
      </p:sp>
      <p:sp>
        <p:nvSpPr>
          <p:cNvPr id="2" name="Tekstvak 1">
            <a:extLst>
              <a:ext uri="{FF2B5EF4-FFF2-40B4-BE49-F238E27FC236}">
                <a16:creationId xmlns:a16="http://schemas.microsoft.com/office/drawing/2014/main" id="{8A2193B6-ACA6-48D8-B6D4-BA8A632DE8CD}"/>
              </a:ext>
            </a:extLst>
          </p:cNvPr>
          <p:cNvSpPr txBox="1"/>
          <p:nvPr/>
        </p:nvSpPr>
        <p:spPr>
          <a:xfrm>
            <a:off x="800410" y="4829539"/>
            <a:ext cx="33325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2.7 coördinatie en continuïteit</a:t>
            </a:r>
          </a:p>
        </p:txBody>
      </p:sp>
      <p:sp>
        <p:nvSpPr>
          <p:cNvPr id="16" name="Tekstvak 15">
            <a:extLst>
              <a:ext uri="{FF2B5EF4-FFF2-40B4-BE49-F238E27FC236}">
                <a16:creationId xmlns:a16="http://schemas.microsoft.com/office/drawing/2014/main" id="{080161BA-D4B8-4EF4-A7CB-B8EB8D770448}"/>
              </a:ext>
            </a:extLst>
          </p:cNvPr>
          <p:cNvSpPr txBox="1"/>
          <p:nvPr/>
        </p:nvSpPr>
        <p:spPr>
          <a:xfrm>
            <a:off x="807440" y="3212977"/>
            <a:ext cx="20363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2.9 deskundigheid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B99AD6"/>
              </a:solidFill>
              <a:effectLst/>
              <a:uLnTx/>
              <a:uFillTx/>
              <a:latin typeface="Gill Sans MT"/>
              <a:ea typeface="+mn-ea"/>
              <a:cs typeface="+mn-cs"/>
            </a:endParaRPr>
          </a:p>
        </p:txBody>
      </p:sp>
      <p:sp>
        <p:nvSpPr>
          <p:cNvPr id="3" name="Tekstvak 2">
            <a:extLst>
              <a:ext uri="{FF2B5EF4-FFF2-40B4-BE49-F238E27FC236}">
                <a16:creationId xmlns:a16="http://schemas.microsoft.com/office/drawing/2014/main" id="{C1EF384A-FC15-4D7B-A485-8D5275F4AEB1}"/>
              </a:ext>
            </a:extLst>
          </p:cNvPr>
          <p:cNvSpPr txBox="1"/>
          <p:nvPr/>
        </p:nvSpPr>
        <p:spPr>
          <a:xfrm>
            <a:off x="802225" y="4520084"/>
            <a:ext cx="2468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2.4 individueel zorgplan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3" name="Titel 1">
            <a:extLst>
              <a:ext uri="{FF2B5EF4-FFF2-40B4-BE49-F238E27FC236}">
                <a16:creationId xmlns:a16="http://schemas.microsoft.com/office/drawing/2014/main" id="{5D094FFD-06C3-48E3-A63C-1333DAA5A92D}"/>
              </a:ext>
            </a:extLst>
          </p:cNvPr>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B99AD6"/>
                </a:solidFill>
                <a:effectLst/>
                <a:uLnTx/>
                <a:uFillTx/>
                <a:latin typeface="Gill Sans MT"/>
                <a:ea typeface="+mj-ea"/>
                <a:cs typeface="+mj-cs"/>
              </a:rPr>
              <a:t>Essenties van het kwaliteitskader</a:t>
            </a:r>
          </a:p>
        </p:txBody>
      </p:sp>
      <p:sp>
        <p:nvSpPr>
          <p:cNvPr id="14" name="Tekstvak 13">
            <a:extLst>
              <a:ext uri="{FF2B5EF4-FFF2-40B4-BE49-F238E27FC236}">
                <a16:creationId xmlns:a16="http://schemas.microsoft.com/office/drawing/2014/main" id="{F79ED4FD-4953-4368-94B0-34F37AF7EF27}"/>
              </a:ext>
            </a:extLst>
          </p:cNvPr>
          <p:cNvSpPr txBox="1"/>
          <p:nvPr/>
        </p:nvSpPr>
        <p:spPr>
          <a:xfrm>
            <a:off x="802225" y="3536142"/>
            <a:ext cx="24605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Effectieve communicatie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Persoonlijke balans </a:t>
            </a:r>
          </a:p>
        </p:txBody>
      </p:sp>
    </p:spTree>
    <p:extLst>
      <p:ext uri="{BB962C8B-B14F-4D97-AF65-F5344CB8AC3E}">
        <p14:creationId xmlns:p14="http://schemas.microsoft.com/office/powerpoint/2010/main" val="30770040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3DF2A-D82D-401D-BAC6-AA0EAD3FFC1E}"/>
              </a:ext>
            </a:extLst>
          </p:cNvPr>
          <p:cNvSpPr>
            <a:spLocks noGrp="1"/>
          </p:cNvSpPr>
          <p:nvPr>
            <p:ph type="title"/>
          </p:nvPr>
        </p:nvSpPr>
        <p:spPr>
          <a:xfrm>
            <a:off x="471343" y="261940"/>
            <a:ext cx="6348099" cy="755650"/>
          </a:xfrm>
        </p:spPr>
        <p:txBody>
          <a:bodyPr/>
          <a:lstStyle/>
          <a:p>
            <a:r>
              <a:rPr lang="nl-NL"/>
              <a:t>Reflectievraag Zorgdomeinen en essenties Kwaliteitskader palliatieve zorg Nederland</a:t>
            </a:r>
          </a:p>
        </p:txBody>
      </p:sp>
      <p:sp>
        <p:nvSpPr>
          <p:cNvPr id="3" name="Tijdelijke aanduiding voor inhoud 2">
            <a:extLst>
              <a:ext uri="{FF2B5EF4-FFF2-40B4-BE49-F238E27FC236}">
                <a16:creationId xmlns:a16="http://schemas.microsoft.com/office/drawing/2014/main" id="{3FE8CB12-2161-4F6E-9D92-5CB33678AB80}"/>
              </a:ext>
            </a:extLst>
          </p:cNvPr>
          <p:cNvSpPr>
            <a:spLocks noGrp="1"/>
          </p:cNvSpPr>
          <p:nvPr>
            <p:ph idx="1"/>
          </p:nvPr>
        </p:nvSpPr>
        <p:spPr>
          <a:xfrm>
            <a:off x="292822" y="1625879"/>
            <a:ext cx="8047614" cy="4462463"/>
          </a:xfrm>
        </p:spPr>
        <p:txBody>
          <a:bodyPr/>
          <a:lstStyle/>
          <a:p>
            <a:pPr marL="342900" indent="-342900">
              <a:buFontTx/>
              <a:buChar char="-"/>
            </a:pPr>
            <a:r>
              <a:rPr lang="nl-NL" dirty="0"/>
              <a:t>Wat vind jij van de zeven essenties?</a:t>
            </a:r>
          </a:p>
          <a:p>
            <a:pPr marL="342900" indent="-342900">
              <a:buFontTx/>
              <a:buChar char="-"/>
            </a:pPr>
            <a:r>
              <a:rPr lang="nl-NL" dirty="0"/>
              <a:t>Werk jij er mee?</a:t>
            </a:r>
          </a:p>
          <a:p>
            <a:pPr marL="0" indent="0">
              <a:buNone/>
            </a:pPr>
            <a:endParaRPr lang="nl-NL" dirty="0"/>
          </a:p>
          <a:p>
            <a:pPr marL="342900" indent="-342900">
              <a:buFontTx/>
              <a:buChar char="-"/>
            </a:pPr>
            <a:r>
              <a:rPr lang="nl-NL" dirty="0"/>
              <a:t>In hoeverre gebruik je in je werk (bewust) gebruik van de vier dimensies </a:t>
            </a:r>
            <a:r>
              <a:rPr lang="nl-NL" dirty="0">
                <a:solidFill>
                  <a:srgbClr val="00B0F0"/>
                </a:solidFill>
              </a:rPr>
              <a:t>lichamelijke, psychische, sociale en spirituele</a:t>
            </a:r>
            <a:r>
              <a:rPr lang="nl-NL" dirty="0"/>
              <a:t> uit het Kwaliteitskader palliatieve zorg Nederland?</a:t>
            </a:r>
            <a:endParaRPr lang="nl-NL" dirty="0">
              <a:cs typeface="Arial"/>
            </a:endParaRPr>
          </a:p>
          <a:p>
            <a:pPr marL="0" indent="0">
              <a:buNone/>
            </a:pPr>
            <a:endParaRPr lang="nl-NL" dirty="0"/>
          </a:p>
          <a:p>
            <a:pPr marL="0" indent="0">
              <a:buNone/>
            </a:pPr>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145941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81101" y="1434389"/>
            <a:ext cx="7466491" cy="1595766"/>
          </a:xfrm>
        </p:spPr>
        <p:txBody>
          <a:bodyPr/>
          <a:lstStyle/>
          <a:p>
            <a:r>
              <a:rPr lang="nl-NL" dirty="0"/>
              <a:t>Workshop </a:t>
            </a:r>
            <a:br>
              <a:rPr lang="nl-NL" dirty="0"/>
            </a:br>
            <a:br>
              <a:rPr lang="nl-NL" dirty="0"/>
            </a:br>
            <a:r>
              <a:rPr lang="nl-NL" b="1" dirty="0"/>
              <a:t>Introductie palliatieve zorg</a:t>
            </a:r>
          </a:p>
        </p:txBody>
      </p:sp>
      <p:sp>
        <p:nvSpPr>
          <p:cNvPr id="8" name="Ondertitel 7"/>
          <p:cNvSpPr>
            <a:spLocks noGrp="1"/>
          </p:cNvSpPr>
          <p:nvPr>
            <p:ph type="subTitle" idx="1"/>
          </p:nvPr>
        </p:nvSpPr>
        <p:spPr>
          <a:xfrm>
            <a:off x="560960" y="3122431"/>
            <a:ext cx="7394605" cy="1740514"/>
          </a:xfrm>
        </p:spPr>
        <p:txBody>
          <a:bodyPr/>
          <a:lstStyle/>
          <a:p>
            <a:r>
              <a:rPr lang="nl-NL"/>
              <a:t>Verdieping op de e-</a:t>
            </a:r>
            <a:r>
              <a:rPr lang="nl-NL" err="1"/>
              <a:t>learning</a:t>
            </a:r>
            <a:r>
              <a:rPr lang="nl-NL"/>
              <a:t> Introductie palliatieve zorg</a:t>
            </a:r>
          </a:p>
          <a:p>
            <a:endParaRPr lang="nl-NL"/>
          </a:p>
        </p:txBody>
      </p:sp>
      <p:sp>
        <p:nvSpPr>
          <p:cNvPr id="9" name="Tijdelijke aanduiding voor tekst 8"/>
          <p:cNvSpPr>
            <a:spLocks noGrp="1"/>
          </p:cNvSpPr>
          <p:nvPr>
            <p:ph type="body" sz="quarter" idx="10"/>
          </p:nvPr>
        </p:nvSpPr>
        <p:spPr/>
        <p:txBody>
          <a:bodyPr/>
          <a:lstStyle/>
          <a:p>
            <a:endParaRPr lang="nl-NL"/>
          </a:p>
        </p:txBody>
      </p:sp>
      <p:pic>
        <p:nvPicPr>
          <p:cNvPr id="2" name="Afbeelding 1">
            <a:extLst>
              <a:ext uri="{FF2B5EF4-FFF2-40B4-BE49-F238E27FC236}">
                <a16:creationId xmlns:a16="http://schemas.microsoft.com/office/drawing/2014/main" id="{D0F2919C-5925-482D-B150-22A20F95C75F}"/>
              </a:ext>
            </a:extLst>
          </p:cNvPr>
          <p:cNvPicPr>
            <a:picLocks noChangeAspect="1"/>
          </p:cNvPicPr>
          <p:nvPr/>
        </p:nvPicPr>
        <p:blipFill>
          <a:blip r:embed="rId3"/>
          <a:stretch>
            <a:fillRect/>
          </a:stretch>
        </p:blipFill>
        <p:spPr>
          <a:xfrm>
            <a:off x="3757752" y="3586805"/>
            <a:ext cx="3838379" cy="2420577"/>
          </a:xfrm>
          <a:prstGeom prst="rect">
            <a:avLst/>
          </a:prstGeom>
        </p:spPr>
      </p:pic>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41AEF-677B-4B63-BBEA-3D9F9DEC6C5C}"/>
              </a:ext>
            </a:extLst>
          </p:cNvPr>
          <p:cNvSpPr>
            <a:spLocks noGrp="1"/>
          </p:cNvSpPr>
          <p:nvPr>
            <p:ph type="title"/>
          </p:nvPr>
        </p:nvSpPr>
        <p:spPr/>
        <p:txBody>
          <a:bodyPr/>
          <a:lstStyle/>
          <a:p>
            <a:r>
              <a:rPr lang="nl-NL"/>
              <a:t>Vraag</a:t>
            </a:r>
            <a:r>
              <a:rPr lang="nl-NL">
                <a:cs typeface="Arial"/>
              </a:rPr>
              <a:t> over zorgdomeinen en essenties</a:t>
            </a:r>
            <a:endParaRPr lang="nl-NL"/>
          </a:p>
        </p:txBody>
      </p:sp>
      <p:sp>
        <p:nvSpPr>
          <p:cNvPr id="3" name="Tijdelijke aanduiding voor inhoud 2">
            <a:extLst>
              <a:ext uri="{FF2B5EF4-FFF2-40B4-BE49-F238E27FC236}">
                <a16:creationId xmlns:a16="http://schemas.microsoft.com/office/drawing/2014/main" id="{3AE1C61E-AF5B-46B0-9130-BC584D881654}"/>
              </a:ext>
            </a:extLst>
          </p:cNvPr>
          <p:cNvSpPr>
            <a:spLocks noGrp="1"/>
          </p:cNvSpPr>
          <p:nvPr>
            <p:ph idx="1"/>
          </p:nvPr>
        </p:nvSpPr>
        <p:spPr/>
        <p:txBody>
          <a:bodyPr/>
          <a:lstStyle/>
          <a:p>
            <a:pPr marL="342900" indent="-342900">
              <a:buFontTx/>
              <a:buChar char="-"/>
            </a:pPr>
            <a:r>
              <a:rPr lang="nl-NL"/>
              <a:t>Wat heb jij nodig om met de zorgdomeinen en essenties aan de slag te gaan?</a:t>
            </a:r>
          </a:p>
          <a:p>
            <a:pPr marL="342900" indent="-342900">
              <a:buFontTx/>
              <a:buChar char="-"/>
            </a:pPr>
            <a:endParaRPr lang="nl-NL"/>
          </a:p>
          <a:p>
            <a:pPr marL="342900" indent="-342900">
              <a:buFontTx/>
              <a:buChar char="-"/>
            </a:pPr>
            <a:r>
              <a:rPr lang="nl-NL"/>
              <a:t>Bespreek je dit in je team? </a:t>
            </a:r>
          </a:p>
          <a:p>
            <a:pPr marL="0" inden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71808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0363B-6AE8-429D-B781-8EDDF5D9194E}"/>
              </a:ext>
            </a:extLst>
          </p:cNvPr>
          <p:cNvSpPr>
            <a:spLocks noGrp="1"/>
          </p:cNvSpPr>
          <p:nvPr>
            <p:ph type="title"/>
          </p:nvPr>
        </p:nvSpPr>
        <p:spPr/>
        <p:txBody>
          <a:bodyPr/>
          <a:lstStyle/>
          <a:p>
            <a:r>
              <a:rPr lang="nl-NL"/>
              <a:t>Kwaliteitskader palliatieve zorg Nederland over het fysieke domein </a:t>
            </a:r>
          </a:p>
        </p:txBody>
      </p:sp>
      <p:sp>
        <p:nvSpPr>
          <p:cNvPr id="3" name="Tijdelijke aanduiding voor inhoud 2">
            <a:extLst>
              <a:ext uri="{FF2B5EF4-FFF2-40B4-BE49-F238E27FC236}">
                <a16:creationId xmlns:a16="http://schemas.microsoft.com/office/drawing/2014/main" id="{3400FE79-7584-4389-A961-65D7B1AB76C6}"/>
              </a:ext>
            </a:extLst>
          </p:cNvPr>
          <p:cNvSpPr>
            <a:spLocks noGrp="1"/>
          </p:cNvSpPr>
          <p:nvPr>
            <p:ph idx="1"/>
          </p:nvPr>
        </p:nvSpPr>
        <p:spPr>
          <a:xfrm>
            <a:off x="292822" y="1625879"/>
            <a:ext cx="8293471" cy="4764387"/>
          </a:xfrm>
        </p:spPr>
        <p:txBody>
          <a:bodyPr/>
          <a:lstStyle/>
          <a:p>
            <a:pPr marL="0" indent="0">
              <a:lnSpc>
                <a:spcPts val="2500"/>
              </a:lnSpc>
              <a:buNone/>
            </a:pPr>
            <a:r>
              <a:rPr lang="nl-NL" sz="1800">
                <a:cs typeface="Arial"/>
              </a:rPr>
              <a:t>De fysieke dimensie van Palliatieve zorg verkent, onderzoekt  en behandelt lichamelijke symptomen en maakt daarbij zo nodig gebruik van </a:t>
            </a:r>
            <a:r>
              <a:rPr lang="nl-NL" sz="1800">
                <a:solidFill>
                  <a:schemeClr val="bg2"/>
                </a:solidFill>
                <a:cs typeface="Arial"/>
              </a:rPr>
              <a:t>passende en</a:t>
            </a:r>
            <a:r>
              <a:rPr lang="nl-NL" sz="1800">
                <a:cs typeface="Arial"/>
              </a:rPr>
              <a:t> </a:t>
            </a:r>
            <a:r>
              <a:rPr lang="nl-NL" sz="1800">
                <a:solidFill>
                  <a:schemeClr val="bg2"/>
                </a:solidFill>
                <a:cs typeface="Arial"/>
              </a:rPr>
              <a:t>gevalideerde (meet)instrumenten</a:t>
            </a:r>
            <a:r>
              <a:rPr lang="nl-NL" sz="1800">
                <a:cs typeface="Arial"/>
              </a:rPr>
              <a:t>. Behandeling van symptomen is </a:t>
            </a:r>
            <a:r>
              <a:rPr lang="nl-NL" sz="1800">
                <a:solidFill>
                  <a:schemeClr val="bg2"/>
                </a:solidFill>
                <a:cs typeface="Arial"/>
              </a:rPr>
              <a:t>multidimensionaal</a:t>
            </a:r>
            <a:r>
              <a:rPr lang="nl-NL" sz="1800">
                <a:cs typeface="Arial"/>
              </a:rPr>
              <a:t> en kan bestaan uit niet-medicamenteuze en medicamenteuze interventies, al of niet ondersteund met complementaire zorg.</a:t>
            </a:r>
          </a:p>
          <a:p>
            <a:pPr marL="0" indent="0">
              <a:lnSpc>
                <a:spcPts val="2500"/>
              </a:lnSpc>
              <a:buNone/>
            </a:pPr>
            <a:endParaRPr lang="nl-NL" sz="1600">
              <a:cs typeface="Arial"/>
            </a:endParaRPr>
          </a:p>
          <a:p>
            <a:pPr marL="0" indent="0">
              <a:lnSpc>
                <a:spcPts val="2500"/>
              </a:lnSpc>
              <a:buNone/>
            </a:pPr>
            <a:r>
              <a:rPr lang="nl-NL" sz="1800" u="sng"/>
              <a:t>Criterium 5</a:t>
            </a:r>
            <a:r>
              <a:rPr lang="nl-NL" sz="1800"/>
              <a:t>: De </a:t>
            </a:r>
            <a:r>
              <a:rPr lang="nl-NL" sz="1800">
                <a:solidFill>
                  <a:schemeClr val="bg2"/>
                </a:solidFill>
              </a:rPr>
              <a:t>zorgverlener signaleert en inventariseert samen met de patiënt</a:t>
            </a:r>
            <a:r>
              <a:rPr lang="nl-NL" sz="1800"/>
              <a:t> en diens naasten de huidige symptoomlast en </a:t>
            </a:r>
            <a:r>
              <a:rPr lang="nl-NL" sz="1800">
                <a:solidFill>
                  <a:srgbClr val="41C4ED"/>
                </a:solidFill>
              </a:rPr>
              <a:t>anticipeert </a:t>
            </a:r>
            <a:r>
              <a:rPr lang="nl-NL" sz="1800"/>
              <a:t>op eventueel te verwachten symptomen. Hij </a:t>
            </a:r>
            <a:r>
              <a:rPr lang="nl-NL" sz="1800">
                <a:solidFill>
                  <a:schemeClr val="bg2"/>
                </a:solidFill>
              </a:rPr>
              <a:t>beoordeelt</a:t>
            </a:r>
            <a:r>
              <a:rPr lang="nl-NL" sz="1800">
                <a:solidFill>
                  <a:schemeClr val="tx2"/>
                </a:solidFill>
              </a:rPr>
              <a:t>, zo mogelijk met (gevalideerde) meetinstrumenten, het fysiek functioneren en bepaalt de aard, ernst en mogelijke risico’s </a:t>
            </a:r>
            <a:r>
              <a:rPr lang="nl-NL" sz="1800"/>
              <a:t>op dit gebied. </a:t>
            </a:r>
            <a:r>
              <a:rPr lang="nl-NL" sz="1800">
                <a:solidFill>
                  <a:schemeClr val="bg2"/>
                </a:solidFill>
              </a:rPr>
              <a:t>In overleg met de patiënt / naasten</a:t>
            </a:r>
            <a:r>
              <a:rPr lang="nl-NL" sz="1800"/>
              <a:t> worden passende, zo nodig ook </a:t>
            </a:r>
            <a:r>
              <a:rPr lang="nl-NL" sz="1800">
                <a:solidFill>
                  <a:schemeClr val="bg2"/>
                </a:solidFill>
              </a:rPr>
              <a:t>anticiperende interventies</a:t>
            </a:r>
            <a:r>
              <a:rPr lang="nl-NL" sz="1800"/>
              <a:t> opgesteld, vastgelegd en uitgevoerd. Het advies gaat bij voorkeur gepaard met een </a:t>
            </a:r>
            <a:r>
              <a:rPr lang="nl-NL" sz="1800">
                <a:solidFill>
                  <a:schemeClr val="bg2"/>
                </a:solidFill>
              </a:rPr>
              <a:t>stappenplan</a:t>
            </a:r>
            <a:r>
              <a:rPr lang="nl-NL" sz="1800"/>
              <a:t> voor voortgaande behandeling bij toename van klachten of symptomen.</a:t>
            </a:r>
            <a:endParaRPr lang="nl-NL" sz="1800">
              <a:cs typeface="Arial"/>
            </a:endParaRPr>
          </a:p>
          <a:p>
            <a:pPr marL="0" indent="0">
              <a:lnSpc>
                <a:spcPts val="2500"/>
              </a:lnSpc>
              <a:buNone/>
            </a:pPr>
            <a:r>
              <a:rPr lang="nl-NL" sz="900"/>
              <a:t>bron: Kwaliteitskader palliatieve zorg Nederland. IKNL/</a:t>
            </a:r>
            <a:r>
              <a:rPr lang="nl-NL" sz="900" err="1"/>
              <a:t>Palliactief</a:t>
            </a:r>
            <a:r>
              <a:rPr lang="nl-NL" sz="900"/>
              <a:t>, 2017</a:t>
            </a:r>
            <a:endParaRPr lang="nl-NL" sz="900">
              <a:cs typeface="Arial"/>
            </a:endParaRPr>
          </a:p>
          <a:p>
            <a:pPr marL="0" indent="0">
              <a:lnSpc>
                <a:spcPts val="3000"/>
              </a:lnSpc>
              <a:buNone/>
            </a:pPr>
            <a:endParaRPr lang="nl-NL" sz="900"/>
          </a:p>
        </p:txBody>
      </p:sp>
    </p:spTree>
    <p:extLst>
      <p:ext uri="{BB962C8B-B14F-4D97-AF65-F5344CB8AC3E}">
        <p14:creationId xmlns:p14="http://schemas.microsoft.com/office/powerpoint/2010/main" val="819120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38C26-F79C-4042-AB45-063EF2A89C1D}"/>
              </a:ext>
            </a:extLst>
          </p:cNvPr>
          <p:cNvSpPr>
            <a:spLocks noGrp="1"/>
          </p:cNvSpPr>
          <p:nvPr>
            <p:ph type="title"/>
          </p:nvPr>
        </p:nvSpPr>
        <p:spPr>
          <a:xfrm>
            <a:off x="471343" y="261940"/>
            <a:ext cx="6341396" cy="755650"/>
          </a:xfrm>
        </p:spPr>
        <p:txBody>
          <a:bodyPr/>
          <a:lstStyle/>
          <a:p>
            <a:r>
              <a:rPr lang="nl-NL"/>
              <a:t>Casus Jolanda ‘Te veel symptomen tegelijk’</a:t>
            </a:r>
          </a:p>
        </p:txBody>
      </p:sp>
      <p:sp>
        <p:nvSpPr>
          <p:cNvPr id="6" name="Tijdelijke aanduiding voor inhoud 5">
            <a:extLst>
              <a:ext uri="{FF2B5EF4-FFF2-40B4-BE49-F238E27FC236}">
                <a16:creationId xmlns:a16="http://schemas.microsoft.com/office/drawing/2014/main" id="{9847D755-3F2F-4F7C-9F4C-62AEBEBCD0C1}"/>
              </a:ext>
            </a:extLst>
          </p:cNvPr>
          <p:cNvSpPr>
            <a:spLocks noGrp="1"/>
          </p:cNvSpPr>
          <p:nvPr>
            <p:ph idx="1"/>
          </p:nvPr>
        </p:nvSpPr>
        <p:spPr>
          <a:xfrm>
            <a:off x="292822" y="1625879"/>
            <a:ext cx="8322226" cy="4735632"/>
          </a:xfrm>
        </p:spPr>
        <p:txBody>
          <a:bodyPr/>
          <a:lstStyle/>
          <a:p>
            <a:pPr marL="0" indent="0">
              <a:lnSpc>
                <a:spcPts val="2800"/>
              </a:lnSpc>
              <a:buNone/>
            </a:pPr>
            <a:r>
              <a:rPr lang="nl-NL" sz="1800"/>
              <a:t>Jolanda, 65 jaar, is nu vier maanden bekend met een </a:t>
            </a:r>
            <a:r>
              <a:rPr lang="nl-NL" sz="1800">
                <a:solidFill>
                  <a:schemeClr val="bg2"/>
                </a:solidFill>
              </a:rPr>
              <a:t>inoperabel pancreascarcinoom</a:t>
            </a:r>
            <a:r>
              <a:rPr lang="nl-NL" sz="1800"/>
              <a:t>. Zij heeft na intensieve gesprekken met haar behandelaars afgezien van ziektegerichte behandeling met chemotherapie. </a:t>
            </a:r>
            <a:r>
              <a:rPr lang="nl-NL" sz="1800">
                <a:solidFill>
                  <a:schemeClr val="bg2"/>
                </a:solidFill>
              </a:rPr>
              <a:t>Waardig sterven is voor Jolanda belangrijk</a:t>
            </a:r>
            <a:r>
              <a:rPr lang="nl-NL" sz="1800"/>
              <a:t>. Jolanda is niet getrouwd en heeft geen partner. Ze heeft een groot sociaal netwerk.</a:t>
            </a:r>
            <a:endParaRPr lang="nl-NL" sz="1800">
              <a:cs typeface="Arial"/>
            </a:endParaRPr>
          </a:p>
          <a:p>
            <a:pPr marL="0" indent="0">
              <a:lnSpc>
                <a:spcPts val="2800"/>
              </a:lnSpc>
              <a:buNone/>
            </a:pPr>
            <a:endParaRPr lang="nl-NL" sz="1800">
              <a:cs typeface="Arial"/>
            </a:endParaRPr>
          </a:p>
          <a:p>
            <a:pPr marL="0" indent="0">
              <a:lnSpc>
                <a:spcPts val="2800"/>
              </a:lnSpc>
              <a:buNone/>
            </a:pPr>
            <a:r>
              <a:rPr lang="nl-NL" sz="1800"/>
              <a:t>Het valt allemaal niet mee. Jolanda heeft </a:t>
            </a:r>
            <a:r>
              <a:rPr lang="nl-NL" sz="1800">
                <a:solidFill>
                  <a:schemeClr val="bg2"/>
                </a:solidFill>
              </a:rPr>
              <a:t>veel klachten</a:t>
            </a:r>
            <a:r>
              <a:rPr lang="nl-NL" sz="1800"/>
              <a:t>. Extreem vermoeid. Fors afgevallen, inmiddels een tiental kilo’s. Eet slecht. Niets smaakt. Is af en toe misselijk. En vooral heeft ze toenemend pijn in de buik met doorstraling naar de rug. </a:t>
            </a:r>
            <a:r>
              <a:rPr lang="nl-NL" sz="1800">
                <a:solidFill>
                  <a:schemeClr val="bg2"/>
                </a:solidFill>
              </a:rPr>
              <a:t>Opioïden geven wel wat verlichting</a:t>
            </a:r>
            <a:r>
              <a:rPr lang="nl-NL" sz="1800"/>
              <a:t>, maar </a:t>
            </a:r>
            <a:r>
              <a:rPr lang="nl-NL" sz="1800">
                <a:solidFill>
                  <a:schemeClr val="bg2"/>
                </a:solidFill>
              </a:rPr>
              <a:t>obstipatie, duizeligheid en sufheid vormen een toenemend probleem</a:t>
            </a:r>
            <a:r>
              <a:rPr lang="nl-NL" sz="1800"/>
              <a:t>. Met al deze klachten is menswaardig sterven voor Jolanda ver weg. </a:t>
            </a:r>
            <a:r>
              <a:rPr lang="nl-NL" sz="1800">
                <a:solidFill>
                  <a:schemeClr val="bg2"/>
                </a:solidFill>
              </a:rPr>
              <a:t>Heeft verder leven nog wel zin?</a:t>
            </a:r>
            <a:r>
              <a:rPr lang="nl-NL" sz="1800"/>
              <a:t> Ondanks betekenisvolle gesprekken met haar huisarts blijft het knagen. Wat is wijsheid? Hoe verder?</a:t>
            </a:r>
            <a:endParaRPr lang="nl-NL" sz="1800">
              <a:cs typeface="Arial"/>
            </a:endParaRPr>
          </a:p>
          <a:p>
            <a:pPr marL="143510" indent="-179705"/>
            <a:endParaRPr lang="nl-NL" sz="2000">
              <a:cs typeface="Arial"/>
            </a:endParaRPr>
          </a:p>
        </p:txBody>
      </p:sp>
    </p:spTree>
    <p:extLst>
      <p:ext uri="{BB962C8B-B14F-4D97-AF65-F5344CB8AC3E}">
        <p14:creationId xmlns:p14="http://schemas.microsoft.com/office/powerpoint/2010/main" val="345824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D12F6-EE94-4E93-92C2-DDA29325AB4E}"/>
              </a:ext>
            </a:extLst>
          </p:cNvPr>
          <p:cNvSpPr>
            <a:spLocks noGrp="1"/>
          </p:cNvSpPr>
          <p:nvPr>
            <p:ph type="title"/>
          </p:nvPr>
        </p:nvSpPr>
        <p:spPr/>
        <p:txBody>
          <a:bodyPr/>
          <a:lstStyle/>
          <a:p>
            <a:r>
              <a:rPr lang="nl-NL"/>
              <a:t>Casus Jolanda - opdracht</a:t>
            </a:r>
          </a:p>
        </p:txBody>
      </p:sp>
      <p:sp>
        <p:nvSpPr>
          <p:cNvPr id="3" name="Tijdelijke aanduiding voor inhoud 2">
            <a:extLst>
              <a:ext uri="{FF2B5EF4-FFF2-40B4-BE49-F238E27FC236}">
                <a16:creationId xmlns:a16="http://schemas.microsoft.com/office/drawing/2014/main" id="{5C3740AD-20EE-46D1-B0AF-2FEA999F45C4}"/>
              </a:ext>
            </a:extLst>
          </p:cNvPr>
          <p:cNvSpPr>
            <a:spLocks noGrp="1"/>
          </p:cNvSpPr>
          <p:nvPr>
            <p:ph idx="1"/>
          </p:nvPr>
        </p:nvSpPr>
        <p:spPr>
          <a:xfrm>
            <a:off x="292822" y="1625879"/>
            <a:ext cx="7978342" cy="4462463"/>
          </a:xfrm>
        </p:spPr>
        <p:txBody>
          <a:bodyPr/>
          <a:lstStyle/>
          <a:p>
            <a:pPr marL="342900" indent="-342900"/>
            <a:r>
              <a:rPr lang="nl-NL" dirty="0"/>
              <a:t>Wat signaleer je in deze casus?</a:t>
            </a:r>
          </a:p>
          <a:p>
            <a:pPr marL="457200" indent="-457200">
              <a:buFont typeface="+mj-lt"/>
              <a:buAutoNum type="arabicPeriod"/>
            </a:pPr>
            <a:endParaRPr lang="nl-NL" dirty="0"/>
          </a:p>
          <a:p>
            <a:pPr marL="342900" indent="-342900"/>
            <a:r>
              <a:rPr lang="nl-NL" dirty="0"/>
              <a:t>Wat wil je nog verder aan extra informatie ter verduidelijking weten?</a:t>
            </a:r>
          </a:p>
          <a:p>
            <a:pPr marL="0" indent="0">
              <a:buNone/>
            </a:pPr>
            <a:endParaRPr lang="nl-NL" dirty="0"/>
          </a:p>
          <a:p>
            <a:pPr marL="342900" indent="-342900"/>
            <a:r>
              <a:rPr lang="nl-NL" dirty="0"/>
              <a:t>Op basis van welke conclusies ga je welke interventies inzetten?</a:t>
            </a:r>
          </a:p>
        </p:txBody>
      </p:sp>
    </p:spTree>
    <p:extLst>
      <p:ext uri="{BB962C8B-B14F-4D97-AF65-F5344CB8AC3E}">
        <p14:creationId xmlns:p14="http://schemas.microsoft.com/office/powerpoint/2010/main" val="139381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7C311-EE3D-4F8C-BC40-EC35732229DC}"/>
              </a:ext>
            </a:extLst>
          </p:cNvPr>
          <p:cNvSpPr>
            <a:spLocks noGrp="1"/>
          </p:cNvSpPr>
          <p:nvPr>
            <p:ph type="title"/>
          </p:nvPr>
        </p:nvSpPr>
        <p:spPr/>
        <p:txBody>
          <a:bodyPr/>
          <a:lstStyle/>
          <a:p>
            <a:r>
              <a:rPr lang="nl-NL"/>
              <a:t>Theoretische achtergrond casus Jolanda</a:t>
            </a:r>
          </a:p>
        </p:txBody>
      </p:sp>
      <p:sp>
        <p:nvSpPr>
          <p:cNvPr id="3" name="Tijdelijke aanduiding voor inhoud 2">
            <a:extLst>
              <a:ext uri="{FF2B5EF4-FFF2-40B4-BE49-F238E27FC236}">
                <a16:creationId xmlns:a16="http://schemas.microsoft.com/office/drawing/2014/main" id="{B205F1E2-419F-4ABE-B703-2D0B59358AC5}"/>
              </a:ext>
            </a:extLst>
          </p:cNvPr>
          <p:cNvSpPr>
            <a:spLocks noGrp="1"/>
          </p:cNvSpPr>
          <p:nvPr>
            <p:ph idx="1"/>
          </p:nvPr>
        </p:nvSpPr>
        <p:spPr>
          <a:xfrm>
            <a:off x="292822" y="1625879"/>
            <a:ext cx="8250677" cy="4650230"/>
          </a:xfrm>
        </p:spPr>
        <p:txBody>
          <a:bodyPr/>
          <a:lstStyle/>
          <a:p>
            <a:pPr marL="0" indent="0">
              <a:lnSpc>
                <a:spcPts val="2800"/>
              </a:lnSpc>
              <a:buNone/>
            </a:pPr>
            <a:r>
              <a:rPr lang="nl-NL" sz="1600" dirty="0"/>
              <a:t>In de laatste levensfase is veelal sprake van meerdere symptomen tegelijkertijd. Echter, niet alle aanwezige symptomen leveren voor de patiënt evenveel (dis)stress op. Het is in de </a:t>
            </a:r>
            <a:r>
              <a:rPr lang="nl-NL" sz="1600" dirty="0">
                <a:solidFill>
                  <a:schemeClr val="bg2"/>
                </a:solidFill>
              </a:rPr>
              <a:t>analyse de kunst om dat eruit te halen waar het voor de patiënt op dat moment over gaat.</a:t>
            </a:r>
            <a:r>
              <a:rPr lang="nl-NL" sz="1600" dirty="0"/>
              <a:t> Symptomen kunnen van </a:t>
            </a:r>
            <a:r>
              <a:rPr lang="nl-NL" sz="1600" dirty="0">
                <a:solidFill>
                  <a:srgbClr val="00B0F0"/>
                </a:solidFill>
              </a:rPr>
              <a:t>fysieke aard dan wel van niet-fysieke aard </a:t>
            </a:r>
            <a:r>
              <a:rPr lang="nl-NL" sz="1600" dirty="0"/>
              <a:t>zijn. Leg één en ander met regelmaat vast, bijvoorbeeld met behulp van het Utrecht Symptoom Dagboek (USD) (Meetinstrumenten in de palliatieve zorg, IKNL 2018). Kijk ook altijd naar oorzaak en gevolg en kunnen oorzaken (nog) gecorrigeerd worden: ‘Correct </a:t>
            </a:r>
            <a:r>
              <a:rPr lang="nl-NL" sz="1600" dirty="0" err="1"/>
              <a:t>correctable</a:t>
            </a:r>
            <a:r>
              <a:rPr lang="nl-NL" sz="1600" dirty="0"/>
              <a:t>’. </a:t>
            </a:r>
            <a:endParaRPr lang="nl-NL" sz="1600" dirty="0">
              <a:cs typeface="Arial"/>
            </a:endParaRPr>
          </a:p>
          <a:p>
            <a:pPr marL="0" indent="0">
              <a:lnSpc>
                <a:spcPts val="2800"/>
              </a:lnSpc>
              <a:buNone/>
            </a:pPr>
            <a:r>
              <a:rPr lang="nl-NL" sz="1600" dirty="0"/>
              <a:t>In het </a:t>
            </a:r>
            <a:r>
              <a:rPr lang="nl-NL" sz="1600" dirty="0">
                <a:solidFill>
                  <a:schemeClr val="bg2"/>
                </a:solidFill>
              </a:rPr>
              <a:t>behandelplan gaat het ten eerste </a:t>
            </a:r>
            <a:r>
              <a:rPr lang="nl-NL" sz="1600" dirty="0"/>
              <a:t>over de niet-farmacologische mogelijkheden, </a:t>
            </a:r>
            <a:r>
              <a:rPr lang="nl-NL" sz="1600" dirty="0">
                <a:solidFill>
                  <a:schemeClr val="bg2"/>
                </a:solidFill>
              </a:rPr>
              <a:t>ten tweede</a:t>
            </a:r>
            <a:r>
              <a:rPr lang="nl-NL" sz="1600" dirty="0"/>
              <a:t> over de farmacologische, inclusief (potentiële) interacties indien van toepassing. Daarbij opgemerkt dat het </a:t>
            </a:r>
            <a:r>
              <a:rPr lang="nl-NL" sz="1600" dirty="0" err="1">
                <a:solidFill>
                  <a:srgbClr val="00B0F0"/>
                </a:solidFill>
              </a:rPr>
              <a:t>evidence</a:t>
            </a:r>
            <a:r>
              <a:rPr lang="nl-NL" sz="1600" dirty="0">
                <a:solidFill>
                  <a:srgbClr val="00B0F0"/>
                </a:solidFill>
              </a:rPr>
              <a:t>-niveau van beide modaliteiten </a:t>
            </a:r>
            <a:r>
              <a:rPr lang="nl-NL" sz="1600" dirty="0"/>
              <a:t>veelal eerder van niveau 3 (aanwijzingen), 4 (mening) is, dan van 1 (aangetoond), 2 (aannemelijk). In deze context is de </a:t>
            </a:r>
            <a:r>
              <a:rPr lang="en-US" sz="1600" dirty="0"/>
              <a:t>IAHPC List of Essential Practices in Palliative Care© </a:t>
            </a:r>
            <a:r>
              <a:rPr lang="nl-NL" sz="1600" dirty="0"/>
              <a:t>(De Lima, 2012) geschikt voor houvast. </a:t>
            </a:r>
            <a:endParaRPr lang="nl-NL" sz="1600" dirty="0">
              <a:cs typeface="Arial"/>
            </a:endParaRPr>
          </a:p>
          <a:p>
            <a:pPr marL="0" indent="0">
              <a:lnSpc>
                <a:spcPts val="2800"/>
              </a:lnSpc>
              <a:buNone/>
            </a:pPr>
            <a:endParaRPr lang="nl-NL" sz="1600" dirty="0">
              <a:cs typeface="Arial"/>
            </a:endParaRPr>
          </a:p>
        </p:txBody>
      </p:sp>
    </p:spTree>
    <p:extLst>
      <p:ext uri="{BB962C8B-B14F-4D97-AF65-F5344CB8AC3E}">
        <p14:creationId xmlns:p14="http://schemas.microsoft.com/office/powerpoint/2010/main" val="4092408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F52A3-3C81-418A-A296-97975E515C07}"/>
              </a:ext>
            </a:extLst>
          </p:cNvPr>
          <p:cNvSpPr>
            <a:spLocks noGrp="1"/>
          </p:cNvSpPr>
          <p:nvPr>
            <p:ph type="title"/>
          </p:nvPr>
        </p:nvSpPr>
        <p:spPr>
          <a:xfrm>
            <a:off x="471342" y="261940"/>
            <a:ext cx="6345093" cy="755650"/>
          </a:xfrm>
        </p:spPr>
        <p:txBody>
          <a:bodyPr/>
          <a:lstStyle/>
          <a:p>
            <a:r>
              <a:rPr lang="nl-NL"/>
              <a:t>Vervolg theoretische achtergrond casus </a:t>
            </a:r>
            <a:br>
              <a:rPr lang="nl-NL"/>
            </a:br>
            <a:r>
              <a:rPr lang="nl-NL"/>
              <a:t>(1 van 4)</a:t>
            </a:r>
          </a:p>
        </p:txBody>
      </p:sp>
      <p:sp>
        <p:nvSpPr>
          <p:cNvPr id="3" name="Tijdelijke aanduiding voor inhoud 2">
            <a:extLst>
              <a:ext uri="{FF2B5EF4-FFF2-40B4-BE49-F238E27FC236}">
                <a16:creationId xmlns:a16="http://schemas.microsoft.com/office/drawing/2014/main" id="{454533F9-FE6F-40DD-924F-44B9410603E4}"/>
              </a:ext>
            </a:extLst>
          </p:cNvPr>
          <p:cNvSpPr>
            <a:spLocks noGrp="1"/>
          </p:cNvSpPr>
          <p:nvPr>
            <p:ph idx="1"/>
          </p:nvPr>
        </p:nvSpPr>
        <p:spPr>
          <a:xfrm>
            <a:off x="292822" y="1625879"/>
            <a:ext cx="8178452" cy="4462463"/>
          </a:xfrm>
        </p:spPr>
        <p:txBody>
          <a:bodyPr/>
          <a:lstStyle/>
          <a:p>
            <a:pPr marL="0" indent="0">
              <a:lnSpc>
                <a:spcPts val="2800"/>
              </a:lnSpc>
              <a:buNone/>
            </a:pPr>
            <a:r>
              <a:rPr lang="nl-NL" sz="1800"/>
              <a:t>Houd altijd voor ogen: </a:t>
            </a:r>
            <a:r>
              <a:rPr lang="nl-NL" sz="1800">
                <a:solidFill>
                  <a:schemeClr val="bg2"/>
                </a:solidFill>
              </a:rPr>
              <a:t>wat is het doel van de interventie</a:t>
            </a:r>
            <a:r>
              <a:rPr lang="nl-NL" sz="1800"/>
              <a:t>, </a:t>
            </a:r>
            <a:r>
              <a:rPr lang="nl-NL" sz="1800">
                <a:solidFill>
                  <a:schemeClr val="bg2"/>
                </a:solidFill>
              </a:rPr>
              <a:t>wat de haalbaarheid</a:t>
            </a:r>
            <a:r>
              <a:rPr lang="nl-NL" sz="1800"/>
              <a:t>, is één en ander begrijpelijk voor de patiënt en diens naasten en is het </a:t>
            </a:r>
            <a:r>
              <a:rPr lang="nl-NL" sz="1800">
                <a:solidFill>
                  <a:schemeClr val="bg2"/>
                </a:solidFill>
              </a:rPr>
              <a:t>plan van aanpak adequaat vastgelegd</a:t>
            </a:r>
            <a:r>
              <a:rPr lang="nl-NL" sz="1800"/>
              <a:t>, inclusief verantwoordelijkheden, bijvoorbeeld in het individueel zorgplan (IZP). </a:t>
            </a:r>
          </a:p>
          <a:p>
            <a:pPr marL="0" indent="0">
              <a:lnSpc>
                <a:spcPts val="2800"/>
              </a:lnSpc>
              <a:buNone/>
            </a:pPr>
            <a:endParaRPr lang="nl-NL" sz="1800">
              <a:cs typeface="Arial"/>
            </a:endParaRPr>
          </a:p>
          <a:p>
            <a:pPr marL="0" indent="0">
              <a:lnSpc>
                <a:spcPts val="2800"/>
              </a:lnSpc>
              <a:buNone/>
            </a:pPr>
            <a:r>
              <a:rPr lang="nl-NL" sz="1800"/>
              <a:t>Basisprincipes symptoommanagement – samenvatting </a:t>
            </a:r>
          </a:p>
          <a:p>
            <a:pPr marL="0" indent="0">
              <a:lnSpc>
                <a:spcPts val="2800"/>
              </a:lnSpc>
              <a:buNone/>
            </a:pPr>
            <a:endParaRPr lang="nl-NL" sz="1800">
              <a:cs typeface="Arial"/>
            </a:endParaRPr>
          </a:p>
          <a:p>
            <a:pPr marL="0" indent="0">
              <a:lnSpc>
                <a:spcPts val="2800"/>
              </a:lnSpc>
              <a:buNone/>
            </a:pPr>
            <a:endParaRPr lang="nl-NL" sz="1800">
              <a:cs typeface="Arial"/>
            </a:endParaRPr>
          </a:p>
          <a:p>
            <a:pPr marL="0" indent="0">
              <a:lnSpc>
                <a:spcPts val="2800"/>
              </a:lnSpc>
              <a:buNone/>
            </a:pPr>
            <a:endParaRPr lang="nl-NL" sz="1800">
              <a:cs typeface="Arial"/>
            </a:endParaRPr>
          </a:p>
          <a:p>
            <a:pPr marL="0" indent="0">
              <a:lnSpc>
                <a:spcPts val="2800"/>
              </a:lnSpc>
              <a:buNone/>
            </a:pPr>
            <a:endParaRPr lang="nl-NL" sz="1800">
              <a:cs typeface="Arial"/>
            </a:endParaRPr>
          </a:p>
          <a:p>
            <a:pPr marL="0" indent="0">
              <a:lnSpc>
                <a:spcPts val="2800"/>
              </a:lnSpc>
              <a:buNone/>
            </a:pPr>
            <a:endParaRPr lang="nl-NL" sz="1200"/>
          </a:p>
          <a:p>
            <a:pPr marL="0" indent="0">
              <a:lnSpc>
                <a:spcPts val="2800"/>
              </a:lnSpc>
              <a:buNone/>
            </a:pPr>
            <a:endParaRPr lang="nl-NL" sz="1200"/>
          </a:p>
        </p:txBody>
      </p:sp>
      <p:graphicFrame>
        <p:nvGraphicFramePr>
          <p:cNvPr id="16" name="Tabel 15">
            <a:extLst>
              <a:ext uri="{FF2B5EF4-FFF2-40B4-BE49-F238E27FC236}">
                <a16:creationId xmlns:a16="http://schemas.microsoft.com/office/drawing/2014/main" id="{05C19E01-A015-4BCE-95A2-A7F01F23FA3B}"/>
              </a:ext>
            </a:extLst>
          </p:cNvPr>
          <p:cNvGraphicFramePr>
            <a:graphicFrameLocks noGrp="1"/>
          </p:cNvGraphicFramePr>
          <p:nvPr>
            <p:extLst>
              <p:ext uri="{D42A27DB-BD31-4B8C-83A1-F6EECF244321}">
                <p14:modId xmlns:p14="http://schemas.microsoft.com/office/powerpoint/2010/main" val="4161766831"/>
              </p:ext>
            </p:extLst>
          </p:nvPr>
        </p:nvGraphicFramePr>
        <p:xfrm>
          <a:off x="1219359" y="4152900"/>
          <a:ext cx="5849620" cy="1609725"/>
        </p:xfrm>
        <a:graphic>
          <a:graphicData uri="http://schemas.openxmlformats.org/drawingml/2006/table">
            <a:tbl>
              <a:tblPr/>
              <a:tblGrid>
                <a:gridCol w="2924810">
                  <a:extLst>
                    <a:ext uri="{9D8B030D-6E8A-4147-A177-3AD203B41FA5}">
                      <a16:colId xmlns:a16="http://schemas.microsoft.com/office/drawing/2014/main" val="320392694"/>
                    </a:ext>
                  </a:extLst>
                </a:gridCol>
                <a:gridCol w="2924810">
                  <a:extLst>
                    <a:ext uri="{9D8B030D-6E8A-4147-A177-3AD203B41FA5}">
                      <a16:colId xmlns:a16="http://schemas.microsoft.com/office/drawing/2014/main" val="1148516925"/>
                    </a:ext>
                  </a:extLst>
                </a:gridCol>
              </a:tblGrid>
              <a:tr h="1609725">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Benoem het probleem. Probeer achter de oorzaak en de beïnvloedende factoren te komen. Beschrijf de verschijnselen en de symptomen.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Symptomen staan zelden op zich zelf. Meestal bestaat een complex aan symptomen. Pijn komt nooit alleen maar bijna altijd in een context van bijvoorbeeld dyspneu, obstipatie, misselijkheid en braken, vermoeidheid.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230612"/>
                  </a:ext>
                </a:extLst>
              </a:tr>
            </a:tbl>
          </a:graphicData>
        </a:graphic>
      </p:graphicFrame>
    </p:spTree>
    <p:extLst>
      <p:ext uri="{BB962C8B-B14F-4D97-AF65-F5344CB8AC3E}">
        <p14:creationId xmlns:p14="http://schemas.microsoft.com/office/powerpoint/2010/main" val="960775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33303-AE2D-4270-83A8-D0EFD511B990}"/>
              </a:ext>
            </a:extLst>
          </p:cNvPr>
          <p:cNvSpPr>
            <a:spLocks noGrp="1"/>
          </p:cNvSpPr>
          <p:nvPr>
            <p:ph type="title"/>
          </p:nvPr>
        </p:nvSpPr>
        <p:spPr>
          <a:xfrm>
            <a:off x="471342" y="261940"/>
            <a:ext cx="6331239" cy="755650"/>
          </a:xfrm>
        </p:spPr>
        <p:txBody>
          <a:bodyPr/>
          <a:lstStyle/>
          <a:p>
            <a:r>
              <a:rPr lang="nl-NL"/>
              <a:t>Vervolg theoretische achtergrond casus </a:t>
            </a:r>
            <a:br>
              <a:rPr lang="nl-NL"/>
            </a:br>
            <a:r>
              <a:rPr lang="nl-NL"/>
              <a:t>(2 van 4)</a:t>
            </a:r>
          </a:p>
        </p:txBody>
      </p:sp>
      <p:graphicFrame>
        <p:nvGraphicFramePr>
          <p:cNvPr id="14" name="Tijdelijke aanduiding voor inhoud 13">
            <a:extLst>
              <a:ext uri="{FF2B5EF4-FFF2-40B4-BE49-F238E27FC236}">
                <a16:creationId xmlns:a16="http://schemas.microsoft.com/office/drawing/2014/main" id="{F7419F93-3EB1-467D-82C4-34B7C5737DFF}"/>
              </a:ext>
            </a:extLst>
          </p:cNvPr>
          <p:cNvGraphicFramePr>
            <a:graphicFrameLocks noGrp="1"/>
          </p:cNvGraphicFramePr>
          <p:nvPr>
            <p:ph idx="1"/>
            <p:extLst>
              <p:ext uri="{D42A27DB-BD31-4B8C-83A1-F6EECF244321}">
                <p14:modId xmlns:p14="http://schemas.microsoft.com/office/powerpoint/2010/main" val="2699929067"/>
              </p:ext>
            </p:extLst>
          </p:nvPr>
        </p:nvGraphicFramePr>
        <p:xfrm>
          <a:off x="1219359" y="1693830"/>
          <a:ext cx="5849620" cy="4326002"/>
        </p:xfrm>
        <a:graphic>
          <a:graphicData uri="http://schemas.openxmlformats.org/drawingml/2006/table">
            <a:tbl>
              <a:tblPr/>
              <a:tblGrid>
                <a:gridCol w="2924810">
                  <a:extLst>
                    <a:ext uri="{9D8B030D-6E8A-4147-A177-3AD203B41FA5}">
                      <a16:colId xmlns:a16="http://schemas.microsoft.com/office/drawing/2014/main" val="215654667"/>
                    </a:ext>
                  </a:extLst>
                </a:gridCol>
                <a:gridCol w="2924810">
                  <a:extLst>
                    <a:ext uri="{9D8B030D-6E8A-4147-A177-3AD203B41FA5}">
                      <a16:colId xmlns:a16="http://schemas.microsoft.com/office/drawing/2014/main" val="1262698069"/>
                    </a:ext>
                  </a:extLst>
                </a:gridCol>
              </a:tblGrid>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Stel een werkhypothese dan wel een waarschijnlijkheidsdiagnose op.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Vaak meerdere mogelijkheden. Rangschik deze volgens een waarschijnlijkheidsgraad.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889144"/>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Formuleer samen met de patiënt de doelstelling voor een interventie, inclusief de haalbaarheid. Betrek hierin ook de partner.</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Is de keuze voor de patiënt begrijpelijk?</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Zijn de consequenties voor de patiënt inzichtelijk?</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Wat wordt van de patiënt verwacht in termen van gedrag om de geformuleerde doelstelling te halen?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Wordt de patiënt er beter van? In welke zin? Kan de patiënt daar actief aan werken?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Zijn de gewenste effecten voor de patiënt voelbaar. Is zelfmonitoring mogelijk?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Wat is de kans op succes? Wat is de kans op bijwerkingen? Wat te doen om teleurstelling te voorkomen?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Zijn de doelen haalbaar in de setting waar de patiënt zich nu bevindt?</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380024"/>
                  </a:ext>
                </a:extLst>
              </a:tr>
            </a:tbl>
          </a:graphicData>
        </a:graphic>
      </p:graphicFrame>
    </p:spTree>
    <p:extLst>
      <p:ext uri="{BB962C8B-B14F-4D97-AF65-F5344CB8AC3E}">
        <p14:creationId xmlns:p14="http://schemas.microsoft.com/office/powerpoint/2010/main" val="330485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DCD1C-DF06-4EAE-8224-126DA334B0E4}"/>
              </a:ext>
            </a:extLst>
          </p:cNvPr>
          <p:cNvSpPr>
            <a:spLocks noGrp="1"/>
          </p:cNvSpPr>
          <p:nvPr>
            <p:ph type="title"/>
          </p:nvPr>
        </p:nvSpPr>
        <p:spPr>
          <a:xfrm>
            <a:off x="471343" y="261940"/>
            <a:ext cx="6358948" cy="755650"/>
          </a:xfrm>
        </p:spPr>
        <p:txBody>
          <a:bodyPr/>
          <a:lstStyle/>
          <a:p>
            <a:r>
              <a:rPr lang="nl-NL"/>
              <a:t>Vervolg theoretische achtergrond casus </a:t>
            </a:r>
            <a:br>
              <a:rPr lang="nl-NL"/>
            </a:br>
            <a:r>
              <a:rPr lang="nl-NL"/>
              <a:t>(3 van 4)</a:t>
            </a:r>
          </a:p>
        </p:txBody>
      </p:sp>
      <p:graphicFrame>
        <p:nvGraphicFramePr>
          <p:cNvPr id="12" name="Tijdelijke aanduiding voor inhoud 11">
            <a:extLst>
              <a:ext uri="{FF2B5EF4-FFF2-40B4-BE49-F238E27FC236}">
                <a16:creationId xmlns:a16="http://schemas.microsoft.com/office/drawing/2014/main" id="{30B2495F-7EF4-43F8-BBE3-CD18DFF5AF4B}"/>
              </a:ext>
            </a:extLst>
          </p:cNvPr>
          <p:cNvGraphicFramePr>
            <a:graphicFrameLocks noGrp="1"/>
          </p:cNvGraphicFramePr>
          <p:nvPr>
            <p:ph idx="1"/>
            <p:extLst>
              <p:ext uri="{D42A27DB-BD31-4B8C-83A1-F6EECF244321}">
                <p14:modId xmlns:p14="http://schemas.microsoft.com/office/powerpoint/2010/main" val="688869904"/>
              </p:ext>
            </p:extLst>
          </p:nvPr>
        </p:nvGraphicFramePr>
        <p:xfrm>
          <a:off x="1219359" y="2131123"/>
          <a:ext cx="5849620" cy="3451417"/>
        </p:xfrm>
        <a:graphic>
          <a:graphicData uri="http://schemas.openxmlformats.org/drawingml/2006/table">
            <a:tbl>
              <a:tblPr/>
              <a:tblGrid>
                <a:gridCol w="2924810">
                  <a:extLst>
                    <a:ext uri="{9D8B030D-6E8A-4147-A177-3AD203B41FA5}">
                      <a16:colId xmlns:a16="http://schemas.microsoft.com/office/drawing/2014/main" val="689661474"/>
                    </a:ext>
                  </a:extLst>
                </a:gridCol>
                <a:gridCol w="2924810">
                  <a:extLst>
                    <a:ext uri="{9D8B030D-6E8A-4147-A177-3AD203B41FA5}">
                      <a16:colId xmlns:a16="http://schemas.microsoft.com/office/drawing/2014/main" val="3881318028"/>
                    </a:ext>
                  </a:extLst>
                </a:gridCol>
              </a:tblGrid>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Maak een keuze uit de beschikbare niet-farmacologische en farmacologische interventies.</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Kies als eerste de geneesmiddelen die specifiek zijn voor dit probleem. Als dit geneesmiddel werkt, dan wordt de werkdiagnose dan wel de waarschijnlijkheidsdiagnose bevestigd.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269615"/>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Bedenk vooraf wanneer het geneesmiddel zou moeten gaan werken. Wanneer is er sprake van een maximale plasmaspiegel van het toegediende geneesmiddel? Zijn er interacties met andere geneesmiddelen te verwachten?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Ga “plannen”. Wanneer en op welke criteria wordt de behandeling geëvalueerd? Op welke bijwerkingen of ontwikkelingen kan geanticipeerd worden? Als het niet goed verloopt is noodmedicatie voorhanden?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314919"/>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Maak een actieplan c.q. (individueel) zorgplan.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Wie draagt de verantwoordelijkheid?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Hoe en door wie wordt het uitgevoerd? Is het conform protocollen? Zo nee, wat is de reden om van het protocol af te wijken?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913681"/>
                  </a:ext>
                </a:extLst>
              </a:tr>
            </a:tbl>
          </a:graphicData>
        </a:graphic>
      </p:graphicFrame>
    </p:spTree>
    <p:extLst>
      <p:ext uri="{BB962C8B-B14F-4D97-AF65-F5344CB8AC3E}">
        <p14:creationId xmlns:p14="http://schemas.microsoft.com/office/powerpoint/2010/main" val="348049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664F6-6849-4A83-AF6C-0CE20B1F3203}"/>
              </a:ext>
            </a:extLst>
          </p:cNvPr>
          <p:cNvSpPr>
            <a:spLocks noGrp="1"/>
          </p:cNvSpPr>
          <p:nvPr>
            <p:ph type="title"/>
          </p:nvPr>
        </p:nvSpPr>
        <p:spPr/>
        <p:txBody>
          <a:bodyPr/>
          <a:lstStyle/>
          <a:p>
            <a:r>
              <a:rPr lang="nl-NL"/>
              <a:t>Vervolg theoretische achtergrond casus </a:t>
            </a:r>
            <a:br>
              <a:rPr lang="nl-NL"/>
            </a:br>
            <a:r>
              <a:rPr lang="nl-NL"/>
              <a:t>(4 van 4)</a:t>
            </a:r>
          </a:p>
        </p:txBody>
      </p:sp>
      <p:graphicFrame>
        <p:nvGraphicFramePr>
          <p:cNvPr id="4" name="Tijdelijke aanduiding voor inhoud 3">
            <a:extLst>
              <a:ext uri="{FF2B5EF4-FFF2-40B4-BE49-F238E27FC236}">
                <a16:creationId xmlns:a16="http://schemas.microsoft.com/office/drawing/2014/main" id="{A56F8A83-8993-41DC-9BF5-97C56AF2AC8D}"/>
              </a:ext>
            </a:extLst>
          </p:cNvPr>
          <p:cNvGraphicFramePr>
            <a:graphicFrameLocks noGrp="1"/>
          </p:cNvGraphicFramePr>
          <p:nvPr>
            <p:ph idx="1"/>
            <p:extLst>
              <p:ext uri="{D42A27DB-BD31-4B8C-83A1-F6EECF244321}">
                <p14:modId xmlns:p14="http://schemas.microsoft.com/office/powerpoint/2010/main" val="1658101379"/>
              </p:ext>
            </p:extLst>
          </p:nvPr>
        </p:nvGraphicFramePr>
        <p:xfrm>
          <a:off x="777922" y="1951630"/>
          <a:ext cx="7478974" cy="3903258"/>
        </p:xfrm>
        <a:graphic>
          <a:graphicData uri="http://schemas.openxmlformats.org/drawingml/2006/table">
            <a:tbl>
              <a:tblPr/>
              <a:tblGrid>
                <a:gridCol w="3739487">
                  <a:extLst>
                    <a:ext uri="{9D8B030D-6E8A-4147-A177-3AD203B41FA5}">
                      <a16:colId xmlns:a16="http://schemas.microsoft.com/office/drawing/2014/main" val="3265040363"/>
                    </a:ext>
                  </a:extLst>
                </a:gridCol>
                <a:gridCol w="3739487">
                  <a:extLst>
                    <a:ext uri="{9D8B030D-6E8A-4147-A177-3AD203B41FA5}">
                      <a16:colId xmlns:a16="http://schemas.microsoft.com/office/drawing/2014/main" val="1742759990"/>
                    </a:ext>
                  </a:extLst>
                </a:gridCol>
              </a:tblGrid>
              <a:tr h="699125">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Voer het plan uit.</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Maak met regelmaat een registratie. Liefst middels zelfmonitoring.</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13245"/>
                  </a:ext>
                </a:extLst>
              </a:tr>
              <a:tr h="2505008">
                <a:tc>
                  <a:txBody>
                    <a:bodyPr/>
                    <a:lstStyle/>
                    <a:p>
                      <a:pPr>
                        <a:lnSpc>
                          <a:spcPct val="115000"/>
                        </a:lnSpc>
                        <a:spcAft>
                          <a:spcPts val="1000"/>
                        </a:spcAft>
                      </a:pPr>
                      <a:r>
                        <a:rPr lang="nl-NL"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Evalueer met regelmaat op basis van de vooraf gestelde doelen.</a:t>
                      </a:r>
                      <a:endParaRPr lang="nl-NL"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Is het probleem opgelost? Is de patiënt daar tevreden mee? Zijn er nieuwe ontwikkelingen? Zijn er bijwerkingen van de toegepaste therapie? Is de “prijs” van de bijwerkingen redelijk tegenover de positieve effecten? Voor wie zijn deze effecten gunstig?</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759015"/>
                  </a:ext>
                </a:extLst>
              </a:tr>
              <a:tr h="699125">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Stel de doelen regelmatig bij. Benoem de belangrijkste problemen.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Nieuwe feiten, ervaringen, wensen en verwerkingen.</a:t>
                      </a:r>
                      <a:endParaRPr lang="nl-NL"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405333"/>
                  </a:ext>
                </a:extLst>
              </a:tr>
            </a:tbl>
          </a:graphicData>
        </a:graphic>
      </p:graphicFrame>
      <p:sp>
        <p:nvSpPr>
          <p:cNvPr id="5" name="Rectangle 1">
            <a:extLst>
              <a:ext uri="{FF2B5EF4-FFF2-40B4-BE49-F238E27FC236}">
                <a16:creationId xmlns:a16="http://schemas.microsoft.com/office/drawing/2014/main" id="{B6AF99C5-BCE8-49D8-920B-C9DCA410389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389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a:t>Markering palliatieve fase</a:t>
            </a:r>
          </a:p>
        </p:txBody>
      </p:sp>
      <p:sp>
        <p:nvSpPr>
          <p:cNvPr id="8" name="Ondertitel 7"/>
          <p:cNvSpPr>
            <a:spLocks noGrp="1"/>
          </p:cNvSpPr>
          <p:nvPr>
            <p:ph type="subTitle" idx="1"/>
          </p:nvPr>
        </p:nvSpPr>
        <p:spPr/>
        <p:txBody>
          <a:bodyPr/>
          <a:lstStyle/>
          <a:p>
            <a:r>
              <a:rPr lang="nl-NL"/>
              <a:t>Onderdeel van de workshop Introductie palliatieve zorg</a:t>
            </a:r>
          </a:p>
          <a:p>
            <a:endParaRPr lang="nl-NL"/>
          </a:p>
        </p:txBody>
      </p:sp>
      <p:sp>
        <p:nvSpPr>
          <p:cNvPr id="9" name="Tijdelijke aanduiding voor tekst 8"/>
          <p:cNvSpPr>
            <a:spLocks noGrp="1"/>
          </p:cNvSpPr>
          <p:nvPr>
            <p:ph type="body" sz="quarter" idx="10"/>
          </p:nvPr>
        </p:nvSpPr>
        <p:spPr/>
        <p:txBody>
          <a:bodyPr/>
          <a:lstStyle/>
          <a:p>
            <a:endParaRPr lang="nl-NL"/>
          </a:p>
        </p:txBody>
      </p:sp>
      <p:grpSp>
        <p:nvGrpSpPr>
          <p:cNvPr id="2" name="Groep 1">
            <a:extLst>
              <a:ext uri="{FF2B5EF4-FFF2-40B4-BE49-F238E27FC236}">
                <a16:creationId xmlns:a16="http://schemas.microsoft.com/office/drawing/2014/main" id="{4495EEBC-BB84-413D-BF57-9C4D52FDA396}"/>
              </a:ext>
            </a:extLst>
          </p:cNvPr>
          <p:cNvGrpSpPr/>
          <p:nvPr/>
        </p:nvGrpSpPr>
        <p:grpSpPr>
          <a:xfrm>
            <a:off x="6602153" y="3859113"/>
            <a:ext cx="1736722" cy="1660164"/>
            <a:chOff x="1184375" y="3435846"/>
            <a:chExt cx="1765785" cy="1765785"/>
          </a:xfrm>
        </p:grpSpPr>
        <p:pic>
          <p:nvPicPr>
            <p:cNvPr id="6" name="Afbeelding 10">
              <a:extLst>
                <a:ext uri="{FF2B5EF4-FFF2-40B4-BE49-F238E27FC236}">
                  <a16:creationId xmlns:a16="http://schemas.microsoft.com/office/drawing/2014/main" id="{DAEBD586-634C-4436-BB67-F9AD415CA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375" y="3435846"/>
              <a:ext cx="1765785" cy="1765785"/>
            </a:xfrm>
            <a:prstGeom prst="rect">
              <a:avLst/>
            </a:prstGeom>
          </p:spPr>
        </p:pic>
        <p:sp>
          <p:nvSpPr>
            <p:cNvPr id="10" name="Ovaal 9">
              <a:extLst>
                <a:ext uri="{FF2B5EF4-FFF2-40B4-BE49-F238E27FC236}">
                  <a16:creationId xmlns:a16="http://schemas.microsoft.com/office/drawing/2014/main" id="{8FAC7081-8F85-42BF-B2A3-B95A83CF948F}"/>
                </a:ext>
              </a:extLst>
            </p:cNvPr>
            <p:cNvSpPr/>
            <p:nvPr/>
          </p:nvSpPr>
          <p:spPr>
            <a:xfrm>
              <a:off x="1475656" y="4011910"/>
              <a:ext cx="1080120" cy="648072"/>
            </a:xfrm>
            <a:prstGeom prst="ellipse">
              <a:avLst/>
            </a:prstGeom>
            <a:solidFill>
              <a:srgbClr val="EC7A08"/>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Gill Sans MT"/>
                <a:ea typeface="+mn-ea"/>
                <a:cs typeface="+mn-cs"/>
              </a:endParaRPr>
            </a:p>
          </p:txBody>
        </p:sp>
        <p:pic>
          <p:nvPicPr>
            <p:cNvPr id="11" name="Afbeelding 10">
              <a:extLst>
                <a:ext uri="{FF2B5EF4-FFF2-40B4-BE49-F238E27FC236}">
                  <a16:creationId xmlns:a16="http://schemas.microsoft.com/office/drawing/2014/main" id="{22898E29-3D1A-4556-9318-66D506F8D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660" y="3754625"/>
              <a:ext cx="1008112" cy="1008112"/>
            </a:xfrm>
            <a:prstGeom prst="rect">
              <a:avLst/>
            </a:prstGeom>
          </p:spPr>
        </p:pic>
      </p:grpSp>
    </p:spTree>
    <p:extLst>
      <p:ext uri="{BB962C8B-B14F-4D97-AF65-F5344CB8AC3E}">
        <p14:creationId xmlns:p14="http://schemas.microsoft.com/office/powerpoint/2010/main" val="261296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Aanbod Introductie palliatieve zorg</a:t>
            </a:r>
          </a:p>
        </p:txBody>
      </p:sp>
      <p:sp>
        <p:nvSpPr>
          <p:cNvPr id="3" name="Tijdelijke aanduiding voor inhoud 2"/>
          <p:cNvSpPr>
            <a:spLocks noGrp="1"/>
          </p:cNvSpPr>
          <p:nvPr>
            <p:ph idx="1"/>
          </p:nvPr>
        </p:nvSpPr>
        <p:spPr>
          <a:xfrm>
            <a:off x="292821" y="1625879"/>
            <a:ext cx="8086903" cy="4593874"/>
          </a:xfrm>
        </p:spPr>
        <p:txBody>
          <a:bodyPr/>
          <a:lstStyle/>
          <a:p>
            <a:pPr marL="342900" indent="-342900"/>
            <a:r>
              <a:rPr lang="nl-NL" dirty="0"/>
              <a:t>Kwaliteitskader palliatieve zorg Nederland: definitie, zorgdomeinen en essenties</a:t>
            </a:r>
          </a:p>
          <a:p>
            <a:pPr marL="342900" indent="-342900"/>
            <a:r>
              <a:rPr lang="nl-NL" dirty="0"/>
              <a:t>Markering palliatieve fase</a:t>
            </a:r>
          </a:p>
          <a:p>
            <a:pPr marL="342900" indent="-342900"/>
            <a:r>
              <a:rPr lang="nl-NL" dirty="0"/>
              <a:t>Generalist en specialist in de palliatieve zorg: hoe vind je elkaar? Wie doet wat - grenzen bepalen</a:t>
            </a:r>
          </a:p>
          <a:p>
            <a:pPr marL="342900" indent="-342900"/>
            <a:r>
              <a:rPr lang="nl-NL" dirty="0">
                <a:solidFill>
                  <a:schemeClr val="tx2"/>
                </a:solidFill>
              </a:rPr>
              <a:t>Meetinstrumenten palliatieve zorg </a:t>
            </a:r>
            <a:endParaRPr lang="nl-NL" dirty="0">
              <a:solidFill>
                <a:srgbClr val="FF0000"/>
              </a:solidFill>
            </a:endParaRPr>
          </a:p>
          <a:p>
            <a:pPr marL="0" indent="0">
              <a:buNone/>
            </a:pPr>
            <a:endParaRPr lang="nl-NL" dirty="0"/>
          </a:p>
          <a:p>
            <a:pPr marL="0" indent="0">
              <a:buNone/>
            </a:pPr>
            <a:endParaRPr lang="nl-NL" dirty="0"/>
          </a:p>
          <a:p>
            <a:pPr marL="0" indent="0">
              <a:buNone/>
            </a:pPr>
            <a:endParaRPr lang="nl-NL" dirty="0"/>
          </a:p>
          <a:p>
            <a:pPr marL="0" indent="0">
              <a:buNone/>
            </a:pPr>
            <a:endParaRPr lang="nl-NL" dirty="0">
              <a:cs typeface="Arial"/>
            </a:endParaRPr>
          </a:p>
        </p:txBody>
      </p:sp>
      <p:pic>
        <p:nvPicPr>
          <p:cNvPr id="5" name="Afbeelding 4">
            <a:extLst>
              <a:ext uri="{FF2B5EF4-FFF2-40B4-BE49-F238E27FC236}">
                <a16:creationId xmlns:a16="http://schemas.microsoft.com/office/drawing/2014/main" id="{F53EEAA3-FE44-4F33-A856-F2A45F4CF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43" y="4513756"/>
            <a:ext cx="1729263" cy="1722884"/>
          </a:xfrm>
          <a:prstGeom prst="rect">
            <a:avLst/>
          </a:prstGeom>
        </p:spPr>
      </p:pic>
      <p:pic>
        <p:nvPicPr>
          <p:cNvPr id="6" name="Afbeelding 5">
            <a:extLst>
              <a:ext uri="{FF2B5EF4-FFF2-40B4-BE49-F238E27FC236}">
                <a16:creationId xmlns:a16="http://schemas.microsoft.com/office/drawing/2014/main" id="{A10A66E5-6EDB-4A69-B136-36861E812FB0}"/>
              </a:ext>
            </a:extLst>
          </p:cNvPr>
          <p:cNvPicPr>
            <a:picLocks noChangeAspect="1"/>
          </p:cNvPicPr>
          <p:nvPr/>
        </p:nvPicPr>
        <p:blipFill>
          <a:blip r:embed="rId4"/>
          <a:stretch>
            <a:fillRect/>
          </a:stretch>
        </p:blipFill>
        <p:spPr>
          <a:xfrm>
            <a:off x="2515847" y="4446479"/>
            <a:ext cx="1946213" cy="1857438"/>
          </a:xfrm>
          <a:prstGeom prst="rect">
            <a:avLst/>
          </a:prstGeom>
        </p:spPr>
      </p:pic>
      <p:pic>
        <p:nvPicPr>
          <p:cNvPr id="7" name="Afbeelding 6">
            <a:extLst>
              <a:ext uri="{FF2B5EF4-FFF2-40B4-BE49-F238E27FC236}">
                <a16:creationId xmlns:a16="http://schemas.microsoft.com/office/drawing/2014/main" id="{E60AC714-0EC2-4E92-9E62-57B2A2019235}"/>
              </a:ext>
            </a:extLst>
          </p:cNvPr>
          <p:cNvPicPr>
            <a:picLocks noChangeAspect="1"/>
          </p:cNvPicPr>
          <p:nvPr/>
        </p:nvPicPr>
        <p:blipFill>
          <a:blip r:embed="rId5"/>
          <a:stretch>
            <a:fillRect/>
          </a:stretch>
        </p:blipFill>
        <p:spPr>
          <a:xfrm>
            <a:off x="6723515" y="4513756"/>
            <a:ext cx="1996648" cy="1705997"/>
          </a:xfrm>
          <a:prstGeom prst="rect">
            <a:avLst/>
          </a:prstGeom>
        </p:spPr>
      </p:pic>
      <p:pic>
        <p:nvPicPr>
          <p:cNvPr id="4" name="Afbeelding 3">
            <a:extLst>
              <a:ext uri="{FF2B5EF4-FFF2-40B4-BE49-F238E27FC236}">
                <a16:creationId xmlns:a16="http://schemas.microsoft.com/office/drawing/2014/main" id="{002F6057-8B18-461E-9FF2-19A8A3A9A55E}"/>
              </a:ext>
            </a:extLst>
          </p:cNvPr>
          <p:cNvPicPr>
            <a:picLocks noChangeAspect="1"/>
          </p:cNvPicPr>
          <p:nvPr/>
        </p:nvPicPr>
        <p:blipFill>
          <a:blip r:embed="rId6"/>
          <a:stretch>
            <a:fillRect/>
          </a:stretch>
        </p:blipFill>
        <p:spPr>
          <a:xfrm>
            <a:off x="4533572" y="4513756"/>
            <a:ext cx="1920406" cy="1705997"/>
          </a:xfrm>
          <a:prstGeom prst="rect">
            <a:avLst/>
          </a:prstGeom>
        </p:spPr>
      </p:pic>
    </p:spTree>
    <p:extLst>
      <p:ext uri="{BB962C8B-B14F-4D97-AF65-F5344CB8AC3E}">
        <p14:creationId xmlns:p14="http://schemas.microsoft.com/office/powerpoint/2010/main" val="4257255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5D22D-E8E7-468F-BECD-5106840D4344}"/>
              </a:ext>
            </a:extLst>
          </p:cNvPr>
          <p:cNvSpPr>
            <a:spLocks noGrp="1"/>
          </p:cNvSpPr>
          <p:nvPr>
            <p:ph type="title"/>
          </p:nvPr>
        </p:nvSpPr>
        <p:spPr/>
        <p:txBody>
          <a:bodyPr/>
          <a:lstStyle/>
          <a:p>
            <a:r>
              <a:rPr lang="nl-NL"/>
              <a:t>Programma markering palliatieve fase</a:t>
            </a:r>
          </a:p>
        </p:txBody>
      </p:sp>
      <p:sp>
        <p:nvSpPr>
          <p:cNvPr id="3" name="Tijdelijke aanduiding voor inhoud 2">
            <a:extLst>
              <a:ext uri="{FF2B5EF4-FFF2-40B4-BE49-F238E27FC236}">
                <a16:creationId xmlns:a16="http://schemas.microsoft.com/office/drawing/2014/main" id="{8B3654E7-A8A3-4054-BA9C-33B750AA4BD4}"/>
              </a:ext>
            </a:extLst>
          </p:cNvPr>
          <p:cNvSpPr>
            <a:spLocks noGrp="1"/>
          </p:cNvSpPr>
          <p:nvPr>
            <p:ph idx="1"/>
          </p:nvPr>
        </p:nvSpPr>
        <p:spPr>
          <a:xfrm>
            <a:off x="292821" y="1625879"/>
            <a:ext cx="8067407" cy="4462463"/>
          </a:xfrm>
        </p:spPr>
        <p:txBody>
          <a:bodyPr/>
          <a:lstStyle/>
          <a:p>
            <a:pPr marL="342900" indent="-342900"/>
            <a:r>
              <a:rPr lang="nl-NL" dirty="0"/>
              <a:t>Zorgmodel Palliatieve zorg (Lynn </a:t>
            </a:r>
            <a:r>
              <a:rPr lang="nl-NL" dirty="0" err="1"/>
              <a:t>and</a:t>
            </a:r>
            <a:r>
              <a:rPr lang="nl-NL" dirty="0"/>
              <a:t> Adamson, 2003)</a:t>
            </a:r>
          </a:p>
          <a:p>
            <a:pPr marL="342900" indent="-342900"/>
            <a:r>
              <a:rPr lang="nl-NL" dirty="0"/>
              <a:t>Cijfers palliatieve zorg in Nederland</a:t>
            </a:r>
          </a:p>
          <a:p>
            <a:pPr marL="342900" indent="-342900"/>
            <a:r>
              <a:rPr lang="nl-NL" dirty="0"/>
              <a:t>Kenmerk markering in de palliatieve fase</a:t>
            </a:r>
          </a:p>
          <a:p>
            <a:pPr marL="622763" lvl="1" indent="-342900">
              <a:buFontTx/>
              <a:buChar char="-"/>
            </a:pPr>
            <a:r>
              <a:rPr lang="nl-NL" dirty="0"/>
              <a:t>Markeren surprise question (SQ)</a:t>
            </a:r>
          </a:p>
          <a:p>
            <a:pPr marL="342900" indent="-342900"/>
            <a:r>
              <a:rPr lang="nl-NL" dirty="0"/>
              <a:t>Bespreken reflectievragen en casus</a:t>
            </a:r>
          </a:p>
          <a:p>
            <a:pPr marL="622763" lvl="1" indent="-342900"/>
            <a:r>
              <a:rPr lang="nl-NL" dirty="0"/>
              <a:t>(S)PICT-NL-meetinstrument</a:t>
            </a:r>
            <a:endParaRPr lang="nl-NL" dirty="0">
              <a:cs typeface="Arial"/>
            </a:endParaRPr>
          </a:p>
          <a:p>
            <a:pPr marL="622763" lvl="1" indent="-342900"/>
            <a:r>
              <a:rPr lang="nl-NL" dirty="0"/>
              <a:t>Casus Frits</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38233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5297E-5523-4E9D-9E7E-ACED19107CE3}"/>
              </a:ext>
            </a:extLst>
          </p:cNvPr>
          <p:cNvSpPr>
            <a:spLocks noGrp="1"/>
          </p:cNvSpPr>
          <p:nvPr>
            <p:ph type="title"/>
          </p:nvPr>
        </p:nvSpPr>
        <p:spPr/>
        <p:txBody>
          <a:bodyPr/>
          <a:lstStyle/>
          <a:p>
            <a:r>
              <a:rPr lang="nl-NL"/>
              <a:t>Zorgmodel </a:t>
            </a:r>
            <a:r>
              <a:rPr lang="nl-NL">
                <a:cs typeface="Arial"/>
              </a:rPr>
              <a:t>palliatieve zorg</a:t>
            </a:r>
          </a:p>
        </p:txBody>
      </p:sp>
      <p:pic>
        <p:nvPicPr>
          <p:cNvPr id="4" name="Tijdelijke aanduiding voor inhoud 3">
            <a:extLst>
              <a:ext uri="{FF2B5EF4-FFF2-40B4-BE49-F238E27FC236}">
                <a16:creationId xmlns:a16="http://schemas.microsoft.com/office/drawing/2014/main" id="{6E649D5A-9E64-401E-944A-203CFCEE7792}"/>
              </a:ext>
            </a:extLst>
          </p:cNvPr>
          <p:cNvPicPr>
            <a:picLocks noGrp="1" noChangeAspect="1"/>
          </p:cNvPicPr>
          <p:nvPr>
            <p:ph idx="1"/>
          </p:nvPr>
        </p:nvPicPr>
        <p:blipFill>
          <a:blip r:embed="rId3"/>
          <a:stretch>
            <a:fillRect/>
          </a:stretch>
        </p:blipFill>
        <p:spPr>
          <a:xfrm>
            <a:off x="1169194" y="1625601"/>
            <a:ext cx="6139078" cy="4363489"/>
          </a:xfrm>
          <a:prstGeom prst="rect">
            <a:avLst/>
          </a:prstGeom>
        </p:spPr>
      </p:pic>
      <p:sp>
        <p:nvSpPr>
          <p:cNvPr id="5" name="Tekstvak 4">
            <a:extLst>
              <a:ext uri="{FF2B5EF4-FFF2-40B4-BE49-F238E27FC236}">
                <a16:creationId xmlns:a16="http://schemas.microsoft.com/office/drawing/2014/main" id="{A951536F-63AC-4000-B5B5-F15110CE4630}"/>
              </a:ext>
            </a:extLst>
          </p:cNvPr>
          <p:cNvSpPr txBox="1"/>
          <p:nvPr/>
        </p:nvSpPr>
        <p:spPr>
          <a:xfrm>
            <a:off x="1306286" y="5998866"/>
            <a:ext cx="5377079" cy="230832"/>
          </a:xfrm>
          <a:prstGeom prst="rect">
            <a:avLst/>
          </a:prstGeom>
          <a:noFill/>
        </p:spPr>
        <p:txBody>
          <a:bodyPr wrap="square" rtlCol="0" anchor="t">
            <a:spAutoFit/>
          </a:bodyPr>
          <a:lstStyle/>
          <a:p>
            <a:r>
              <a:rPr lang="nl-NL" sz="900">
                <a:solidFill>
                  <a:schemeClr val="tx2"/>
                </a:solidFill>
              </a:rPr>
              <a:t>bron: Zorgmodel Lynn and Adamson, 2003</a:t>
            </a:r>
          </a:p>
        </p:txBody>
      </p:sp>
    </p:spTree>
    <p:extLst>
      <p:ext uri="{BB962C8B-B14F-4D97-AF65-F5344CB8AC3E}">
        <p14:creationId xmlns:p14="http://schemas.microsoft.com/office/powerpoint/2010/main" val="38751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D2DE9F0-11A0-4407-8C83-F3C1270D1AD3}"/>
              </a:ext>
            </a:extLst>
          </p:cNvPr>
          <p:cNvPicPr>
            <a:picLocks noChangeAspect="1"/>
          </p:cNvPicPr>
          <p:nvPr/>
        </p:nvPicPr>
        <p:blipFill>
          <a:blip r:embed="rId3"/>
          <a:stretch>
            <a:fillRect/>
          </a:stretch>
        </p:blipFill>
        <p:spPr>
          <a:xfrm>
            <a:off x="756422" y="2428905"/>
            <a:ext cx="4380202" cy="2630389"/>
          </a:xfrm>
          <a:prstGeom prst="rect">
            <a:avLst/>
          </a:prstGeom>
        </p:spPr>
      </p:pic>
      <p:sp>
        <p:nvSpPr>
          <p:cNvPr id="6" name="Tijdelijke aanduiding voor tekst 5">
            <a:extLst>
              <a:ext uri="{FF2B5EF4-FFF2-40B4-BE49-F238E27FC236}">
                <a16:creationId xmlns:a16="http://schemas.microsoft.com/office/drawing/2014/main" id="{29BA1F4A-1A10-4494-BF27-1A70CD0C4B3A}"/>
              </a:ext>
            </a:extLst>
          </p:cNvPr>
          <p:cNvSpPr>
            <a:spLocks noGrp="1"/>
          </p:cNvSpPr>
          <p:nvPr>
            <p:ph type="body" sz="quarter" idx="16"/>
          </p:nvPr>
        </p:nvSpPr>
        <p:spPr/>
        <p:txBody>
          <a:bodyPr/>
          <a:lstStyle/>
          <a:p>
            <a:r>
              <a:rPr lang="en-US"/>
              <a:t>Kerncijfers palliatieve zorg, 2019</a:t>
            </a:r>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539999" y="1830404"/>
            <a:ext cx="3838038" cy="259352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baseline="30000" dirty="0"/>
          </a:p>
        </p:txBody>
      </p:sp>
      <p:sp>
        <p:nvSpPr>
          <p:cNvPr id="11" name="Tijdelijke aanduiding voor tekst 10">
            <a:extLst>
              <a:ext uri="{FF2B5EF4-FFF2-40B4-BE49-F238E27FC236}">
                <a16:creationId xmlns:a16="http://schemas.microsoft.com/office/drawing/2014/main" id="{06106B5C-0789-4D64-B417-9E2679065FD0}"/>
              </a:ext>
            </a:extLst>
          </p:cNvPr>
          <p:cNvSpPr>
            <a:spLocks noGrp="1"/>
          </p:cNvSpPr>
          <p:nvPr>
            <p:ph type="body" sz="quarter" idx="17"/>
          </p:nvPr>
        </p:nvSpPr>
        <p:spPr>
          <a:xfrm>
            <a:off x="540000" y="243084"/>
            <a:ext cx="5898122" cy="812434"/>
          </a:xfrm>
        </p:spPr>
        <p:txBody>
          <a:bodyPr/>
          <a:lstStyle/>
          <a:p>
            <a:r>
              <a:rPr lang="nl-NL" sz="2500" b="0" dirty="0">
                <a:solidFill>
                  <a:srgbClr val="006D8C"/>
                </a:solidFill>
                <a:latin typeface="Arial"/>
                <a:ea typeface="+mj-ea"/>
                <a:cs typeface="+mj-cs"/>
              </a:rPr>
              <a:t>Palliatieve zorg in Nederland – cijfers </a:t>
            </a:r>
            <a:br>
              <a:rPr lang="nl-NL" sz="2500" b="0" dirty="0">
                <a:solidFill>
                  <a:srgbClr val="006D8C"/>
                </a:solidFill>
                <a:latin typeface="Arial"/>
                <a:ea typeface="+mj-ea"/>
                <a:cs typeface="+mj-cs"/>
              </a:rPr>
            </a:br>
            <a:r>
              <a:rPr lang="nl-NL" sz="2000" b="0" dirty="0">
                <a:solidFill>
                  <a:srgbClr val="006D8C"/>
                </a:solidFill>
                <a:latin typeface="Arial"/>
                <a:ea typeface="+mj-ea"/>
                <a:cs typeface="+mj-cs"/>
              </a:rPr>
              <a:t>(1 van 2)</a:t>
            </a:r>
          </a:p>
          <a:p>
            <a:endParaRPr lang="nl-NL" dirty="0"/>
          </a:p>
          <a:p>
            <a:pPr>
              <a:lnSpc>
                <a:spcPts val="2500"/>
              </a:lnSpc>
            </a:pPr>
            <a:r>
              <a:rPr lang="nl-NL" dirty="0"/>
              <a:t>Figuur 6 Aandeel van specifieke doodsoorzaken bij de verwachte overlijdens in 2017</a:t>
            </a:r>
          </a:p>
        </p:txBody>
      </p:sp>
      <p:sp>
        <p:nvSpPr>
          <p:cNvPr id="2" name="Rechthoek 1">
            <a:extLst>
              <a:ext uri="{FF2B5EF4-FFF2-40B4-BE49-F238E27FC236}">
                <a16:creationId xmlns:a16="http://schemas.microsoft.com/office/drawing/2014/main" id="{75B80B14-003B-451C-AE4A-4A80A7EED104}"/>
              </a:ext>
            </a:extLst>
          </p:cNvPr>
          <p:cNvSpPr/>
          <p:nvPr/>
        </p:nvSpPr>
        <p:spPr>
          <a:xfrm>
            <a:off x="3751951" y="4688452"/>
            <a:ext cx="1252171"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1F4284"/>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srgbClr val="1F4284"/>
                </a:solidFill>
                <a:effectLst/>
                <a:uLnTx/>
                <a:uFillTx/>
                <a:latin typeface="Century Gothic" panose="020B0502020202020204" pitchFamily="34" charset="0"/>
              </a:rPr>
              <a:t>Bron CBS</a:t>
            </a:r>
            <a:r>
              <a:rPr kumimoji="0" lang="nl-NL" sz="1600" b="0" i="0" u="none" strike="noStrike" kern="0" cap="none" spc="0" normalizeH="0" baseline="30000" noProof="0" dirty="0">
                <a:ln>
                  <a:noFill/>
                </a:ln>
                <a:solidFill>
                  <a:srgbClr val="1F4284"/>
                </a:solidFill>
                <a:effectLst/>
                <a:uLnTx/>
                <a:uFillTx/>
                <a:latin typeface="Century Gothic" panose="020B0502020202020204" pitchFamily="34" charset="0"/>
              </a:rPr>
              <a:t>1</a:t>
            </a:r>
            <a:endParaRPr kumimoji="0" lang="nl-N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797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9EEC07B9-A197-4F48-B960-24A1F0271A59}"/>
              </a:ext>
            </a:extLst>
          </p:cNvPr>
          <p:cNvSpPr>
            <a:spLocks noGrp="1"/>
          </p:cNvSpPr>
          <p:nvPr>
            <p:ph type="body" sz="quarter" idx="16"/>
          </p:nvPr>
        </p:nvSpPr>
        <p:spPr/>
        <p:txBody>
          <a:bodyPr/>
          <a:lstStyle/>
          <a:p>
            <a:r>
              <a:rPr lang="en-US" dirty="0" err="1"/>
              <a:t>Kerncijfers</a:t>
            </a:r>
            <a:r>
              <a:rPr lang="en-US" dirty="0"/>
              <a:t> </a:t>
            </a:r>
            <a:r>
              <a:rPr lang="en-US" dirty="0" err="1"/>
              <a:t>palliatieve</a:t>
            </a:r>
            <a:r>
              <a:rPr lang="en-US" dirty="0"/>
              <a:t> </a:t>
            </a:r>
            <a:r>
              <a:rPr lang="en-US" dirty="0" err="1"/>
              <a:t>zorg</a:t>
            </a:r>
            <a:r>
              <a:rPr lang="en-US" dirty="0"/>
              <a:t>, 2019</a:t>
            </a:r>
            <a:endParaRPr lang="nl-NL" dirty="0"/>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270000" y="2058202"/>
            <a:ext cx="5059951" cy="27415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r>
              <a:rPr lang="nl-NL" dirty="0"/>
              <a:t>		Bron Sterfgevallenonderzoek 2015</a:t>
            </a:r>
            <a:r>
              <a:rPr lang="nl-NL" baseline="30000" dirty="0"/>
              <a:t>2</a:t>
            </a:r>
          </a:p>
        </p:txBody>
      </p:sp>
      <p:sp>
        <p:nvSpPr>
          <p:cNvPr id="11" name="Tijdelijke aanduiding voor tekst 10">
            <a:extLst>
              <a:ext uri="{FF2B5EF4-FFF2-40B4-BE49-F238E27FC236}">
                <a16:creationId xmlns:a16="http://schemas.microsoft.com/office/drawing/2014/main" id="{358BD5F5-2F49-4112-A18C-E5470D728F28}"/>
              </a:ext>
            </a:extLst>
          </p:cNvPr>
          <p:cNvSpPr>
            <a:spLocks noGrp="1"/>
          </p:cNvSpPr>
          <p:nvPr>
            <p:ph type="body" sz="quarter" idx="17"/>
          </p:nvPr>
        </p:nvSpPr>
        <p:spPr>
          <a:xfrm>
            <a:off x="540000" y="305623"/>
            <a:ext cx="5898122" cy="1713677"/>
          </a:xfrm>
        </p:spPr>
        <p:txBody>
          <a:bodyPr/>
          <a:lstStyle/>
          <a:p>
            <a:r>
              <a:rPr lang="nl-NL" sz="2500" b="0" dirty="0">
                <a:solidFill>
                  <a:srgbClr val="006D8C"/>
                </a:solidFill>
                <a:latin typeface="Arial"/>
                <a:ea typeface="+mj-ea"/>
                <a:cs typeface="+mj-cs"/>
              </a:rPr>
              <a:t>Palliatieve zorg in Nederland – cijfers </a:t>
            </a:r>
            <a:br>
              <a:rPr lang="nl-NL" sz="2500" b="0" dirty="0">
                <a:solidFill>
                  <a:srgbClr val="006D8C"/>
                </a:solidFill>
                <a:latin typeface="Arial"/>
                <a:ea typeface="+mj-ea"/>
                <a:cs typeface="+mj-cs"/>
              </a:rPr>
            </a:br>
            <a:r>
              <a:rPr lang="nl-NL" sz="2000" b="0" dirty="0">
                <a:solidFill>
                  <a:srgbClr val="006D8C"/>
                </a:solidFill>
                <a:latin typeface="Arial"/>
                <a:ea typeface="+mj-ea"/>
                <a:cs typeface="+mj-cs"/>
              </a:rPr>
              <a:t>(2 van 2)</a:t>
            </a:r>
          </a:p>
          <a:p>
            <a:endParaRPr lang="nl-NL" dirty="0"/>
          </a:p>
          <a:p>
            <a:r>
              <a:rPr lang="nl-NL" dirty="0"/>
              <a:t>Figuur 7 Locatie van overlijden bij verwacht overlijden</a:t>
            </a:r>
          </a:p>
          <a:p>
            <a:endParaRPr lang="nl-NL" dirty="0"/>
          </a:p>
        </p:txBody>
      </p:sp>
      <p:pic>
        <p:nvPicPr>
          <p:cNvPr id="6" name="Afbeelding 5">
            <a:extLst>
              <a:ext uri="{FF2B5EF4-FFF2-40B4-BE49-F238E27FC236}">
                <a16:creationId xmlns:a16="http://schemas.microsoft.com/office/drawing/2014/main" id="{B54793BB-3A3D-4D82-B64F-B419BA1E1A51}"/>
              </a:ext>
            </a:extLst>
          </p:cNvPr>
          <p:cNvPicPr>
            <a:picLocks noChangeAspect="1"/>
          </p:cNvPicPr>
          <p:nvPr/>
        </p:nvPicPr>
        <p:blipFill>
          <a:blip r:embed="rId3"/>
          <a:stretch>
            <a:fillRect/>
          </a:stretch>
        </p:blipFill>
        <p:spPr>
          <a:xfrm>
            <a:off x="540000" y="2165383"/>
            <a:ext cx="4954579" cy="2966763"/>
          </a:xfrm>
          <a:prstGeom prst="rect">
            <a:avLst/>
          </a:prstGeom>
        </p:spPr>
      </p:pic>
    </p:spTree>
    <p:extLst>
      <p:ext uri="{BB962C8B-B14F-4D97-AF65-F5344CB8AC3E}">
        <p14:creationId xmlns:p14="http://schemas.microsoft.com/office/powerpoint/2010/main" val="486261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0D03C-E422-4412-AB58-CDB56BAF9780}"/>
              </a:ext>
            </a:extLst>
          </p:cNvPr>
          <p:cNvSpPr>
            <a:spLocks noGrp="1"/>
          </p:cNvSpPr>
          <p:nvPr>
            <p:ph type="title"/>
          </p:nvPr>
        </p:nvSpPr>
        <p:spPr/>
        <p:txBody>
          <a:bodyPr/>
          <a:lstStyle/>
          <a:p>
            <a:r>
              <a:rPr lang="nl-NL"/>
              <a:t>Kenmerk markering palliatieve fase</a:t>
            </a:r>
          </a:p>
        </p:txBody>
      </p:sp>
      <p:sp>
        <p:nvSpPr>
          <p:cNvPr id="3" name="Tijdelijke aanduiding voor inhoud 2">
            <a:extLst>
              <a:ext uri="{FF2B5EF4-FFF2-40B4-BE49-F238E27FC236}">
                <a16:creationId xmlns:a16="http://schemas.microsoft.com/office/drawing/2014/main" id="{CF624C5A-06B5-4456-9190-8590EC4BBDDD}"/>
              </a:ext>
            </a:extLst>
          </p:cNvPr>
          <p:cNvSpPr>
            <a:spLocks noGrp="1"/>
          </p:cNvSpPr>
          <p:nvPr>
            <p:ph idx="1"/>
          </p:nvPr>
        </p:nvSpPr>
        <p:spPr>
          <a:xfrm>
            <a:off x="292822" y="1625879"/>
            <a:ext cx="7704000" cy="4483519"/>
          </a:xfrm>
        </p:spPr>
        <p:txBody>
          <a:bodyPr/>
          <a:lstStyle/>
          <a:p>
            <a:pPr marL="342900" indent="-342900"/>
            <a:r>
              <a:rPr lang="nl-NL" dirty="0"/>
              <a:t>Vroege herkenning van de palliatieve fase</a:t>
            </a:r>
          </a:p>
          <a:p>
            <a:pPr marL="342900" indent="-342900"/>
            <a:r>
              <a:rPr lang="nl-NL" dirty="0"/>
              <a:t>Opstarten van acties gericht op palliatieve zorg</a:t>
            </a:r>
          </a:p>
          <a:p>
            <a:pPr marL="342900" indent="-342900"/>
            <a:r>
              <a:rPr lang="nl-NL" dirty="0"/>
              <a:t>Zorg gericht op kwaliteit van leven en sterven</a:t>
            </a:r>
          </a:p>
          <a:p>
            <a:pPr marL="342900" indent="-342900"/>
            <a:r>
              <a:rPr lang="nl-NL" dirty="0"/>
              <a:t>Afgestemd op de waarden, wensen en behoefte van de patiënt</a:t>
            </a:r>
          </a:p>
          <a:p>
            <a:pPr marL="0" indent="0">
              <a:buNone/>
            </a:pPr>
            <a:endParaRPr lang="nl-NL" dirty="0">
              <a:cs typeface="Arial"/>
            </a:endParaRPr>
          </a:p>
          <a:p>
            <a:pPr marL="0" indent="0">
              <a:buNone/>
            </a:pPr>
            <a:endParaRPr lang="nl-NL" dirty="0"/>
          </a:p>
          <a:p>
            <a:pPr marL="0" indent="0">
              <a:buNone/>
            </a:pPr>
            <a:endParaRPr lang="nl-NL" dirty="0"/>
          </a:p>
          <a:p>
            <a:pPr marL="0" indent="0">
              <a:buNone/>
            </a:pPr>
            <a:endParaRPr lang="nl-NL" dirty="0"/>
          </a:p>
          <a:p>
            <a:pPr marL="0" indent="0">
              <a:buNone/>
            </a:pPr>
            <a:r>
              <a:rPr lang="nl-NL" sz="900" dirty="0">
                <a:latin typeface="+mj-lt"/>
              </a:rPr>
              <a:t>bron: Kwaliteitskader palliatieve zorg Nederland. IKNL/Palliactief, 2017</a:t>
            </a:r>
            <a:endParaRPr lang="nl-NL" sz="900" dirty="0">
              <a:latin typeface="+mj-lt"/>
              <a:cs typeface="Arial"/>
            </a:endParaRPr>
          </a:p>
          <a:p>
            <a:pPr marL="0" indent="0">
              <a:buNone/>
            </a:pPr>
            <a:endParaRPr lang="nl-NL" dirty="0"/>
          </a:p>
        </p:txBody>
      </p:sp>
    </p:spTree>
    <p:extLst>
      <p:ext uri="{BB962C8B-B14F-4D97-AF65-F5344CB8AC3E}">
        <p14:creationId xmlns:p14="http://schemas.microsoft.com/office/powerpoint/2010/main" val="206611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3B413-430A-4E04-9E4D-07AF56749619}"/>
              </a:ext>
            </a:extLst>
          </p:cNvPr>
          <p:cNvSpPr>
            <a:spLocks noGrp="1"/>
          </p:cNvSpPr>
          <p:nvPr>
            <p:ph type="title"/>
          </p:nvPr>
        </p:nvSpPr>
        <p:spPr/>
        <p:txBody>
          <a:bodyPr/>
          <a:lstStyle/>
          <a:p>
            <a:r>
              <a:rPr lang="nl-NL"/>
              <a:t>Markeringsvraag Surprise Question (SQ)</a:t>
            </a:r>
          </a:p>
        </p:txBody>
      </p:sp>
      <p:sp>
        <p:nvSpPr>
          <p:cNvPr id="3" name="Tijdelijke aanduiding voor inhoud 2">
            <a:extLst>
              <a:ext uri="{FF2B5EF4-FFF2-40B4-BE49-F238E27FC236}">
                <a16:creationId xmlns:a16="http://schemas.microsoft.com/office/drawing/2014/main" id="{9D838A22-399F-49C0-AD02-244B299C8AC4}"/>
              </a:ext>
            </a:extLst>
          </p:cNvPr>
          <p:cNvSpPr>
            <a:spLocks noGrp="1"/>
          </p:cNvSpPr>
          <p:nvPr>
            <p:ph idx="1"/>
          </p:nvPr>
        </p:nvSpPr>
        <p:spPr>
          <a:xfrm>
            <a:off x="292821" y="1625879"/>
            <a:ext cx="8075323" cy="4462463"/>
          </a:xfrm>
        </p:spPr>
        <p:txBody>
          <a:bodyPr/>
          <a:lstStyle/>
          <a:p>
            <a:pPr marL="0" indent="0">
              <a:buNone/>
            </a:pPr>
            <a:r>
              <a:rPr lang="nl-NL" dirty="0"/>
              <a:t>Markeringsvraag:</a:t>
            </a:r>
          </a:p>
          <a:p>
            <a:pPr marL="0" indent="0">
              <a:buNone/>
            </a:pPr>
            <a:r>
              <a:rPr lang="nl-NL" dirty="0"/>
              <a:t>‘Zou het mij verbazen wanneer deze patiënt in de komende 12 maanden komt te overlijden?’</a:t>
            </a:r>
          </a:p>
          <a:p>
            <a:pPr marL="0" indent="0">
              <a:buNone/>
            </a:pPr>
            <a:endParaRPr lang="en-US" dirty="0">
              <a:cs typeface="Arial"/>
            </a:endParaRPr>
          </a:p>
          <a:p>
            <a:pPr marL="424800" indent="-252000">
              <a:buFontTx/>
              <a:buChar char="-"/>
            </a:pPr>
            <a:r>
              <a:rPr lang="en-US" dirty="0">
                <a:cs typeface="Arial"/>
              </a:rPr>
              <a:t>Ben </a:t>
            </a:r>
            <a:r>
              <a:rPr lang="nl-NL" dirty="0">
                <a:cs typeface="Arial"/>
              </a:rPr>
              <a:t>jij</a:t>
            </a:r>
            <a:r>
              <a:rPr lang="en-US" dirty="0">
                <a:cs typeface="Arial"/>
              </a:rPr>
              <a:t> </a:t>
            </a:r>
            <a:r>
              <a:rPr lang="nl-NL" dirty="0">
                <a:cs typeface="Arial"/>
              </a:rPr>
              <a:t>bekend</a:t>
            </a:r>
            <a:r>
              <a:rPr lang="en-US" dirty="0">
                <a:cs typeface="Arial"/>
              </a:rPr>
              <a:t> met </a:t>
            </a:r>
            <a:r>
              <a:rPr lang="nl-NL" dirty="0">
                <a:cs typeface="Arial"/>
              </a:rPr>
              <a:t>deze</a:t>
            </a:r>
            <a:r>
              <a:rPr lang="en-US" dirty="0">
                <a:cs typeface="Arial"/>
              </a:rPr>
              <a:t> </a:t>
            </a:r>
            <a:r>
              <a:rPr lang="nl-NL" dirty="0">
                <a:cs typeface="Arial"/>
              </a:rPr>
              <a:t>vraag?</a:t>
            </a:r>
          </a:p>
          <a:p>
            <a:pPr marL="424800" indent="-252000">
              <a:buFontTx/>
              <a:buChar char="-"/>
            </a:pPr>
            <a:r>
              <a:rPr lang="nl-NL" dirty="0">
                <a:cs typeface="Arial"/>
              </a:rPr>
              <a:t>Als je de vraag met ‘nee’ beantwoord, w</a:t>
            </a:r>
            <a:r>
              <a:rPr lang="en-US" dirty="0">
                <a:cs typeface="Arial"/>
              </a:rPr>
              <a:t>at </a:t>
            </a:r>
            <a:r>
              <a:rPr lang="nl-NL" dirty="0">
                <a:cs typeface="Arial"/>
              </a:rPr>
              <a:t>markeert het voor jou?</a:t>
            </a:r>
          </a:p>
          <a:p>
            <a:pPr marL="0" indent="0">
              <a:buNone/>
            </a:pPr>
            <a:endParaRPr lang="nl-NL" dirty="0">
              <a:cs typeface="Arial"/>
            </a:endParaRPr>
          </a:p>
        </p:txBody>
      </p:sp>
    </p:spTree>
    <p:extLst>
      <p:ext uri="{BB962C8B-B14F-4D97-AF65-F5344CB8AC3E}">
        <p14:creationId xmlns:p14="http://schemas.microsoft.com/office/powerpoint/2010/main" val="1002131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1F868-FB88-4618-A846-BFEE279269AA}"/>
              </a:ext>
            </a:extLst>
          </p:cNvPr>
          <p:cNvSpPr>
            <a:spLocks noGrp="1"/>
          </p:cNvSpPr>
          <p:nvPr>
            <p:ph type="title"/>
          </p:nvPr>
        </p:nvSpPr>
        <p:spPr>
          <a:xfrm>
            <a:off x="471343" y="261940"/>
            <a:ext cx="6317384" cy="755650"/>
          </a:xfrm>
        </p:spPr>
        <p:txBody>
          <a:bodyPr/>
          <a:lstStyle/>
          <a:p>
            <a:r>
              <a:rPr lang="nl-NL"/>
              <a:t>(Reflectie)vragen markering palliatieve fase</a:t>
            </a:r>
          </a:p>
        </p:txBody>
      </p:sp>
      <p:sp>
        <p:nvSpPr>
          <p:cNvPr id="3" name="Tijdelijke aanduiding voor inhoud 2">
            <a:extLst>
              <a:ext uri="{FF2B5EF4-FFF2-40B4-BE49-F238E27FC236}">
                <a16:creationId xmlns:a16="http://schemas.microsoft.com/office/drawing/2014/main" id="{BB25A8BB-CF47-48A6-8CA7-3817D416A58E}"/>
              </a:ext>
            </a:extLst>
          </p:cNvPr>
          <p:cNvSpPr>
            <a:spLocks noGrp="1"/>
          </p:cNvSpPr>
          <p:nvPr>
            <p:ph idx="1"/>
          </p:nvPr>
        </p:nvSpPr>
        <p:spPr>
          <a:xfrm>
            <a:off x="292822" y="1625879"/>
            <a:ext cx="8120943" cy="4462463"/>
          </a:xfrm>
        </p:spPr>
        <p:txBody>
          <a:bodyPr/>
          <a:lstStyle/>
          <a:p>
            <a:pPr marL="0" indent="0">
              <a:buNone/>
            </a:pPr>
            <a:r>
              <a:rPr lang="nl-NL"/>
              <a:t>Reactie reflectievraag 2 uit onderdeel patiëntengroepen: Hoe bruikbaar is deze markeringsvraag in de dagelijkse praktijk?</a:t>
            </a:r>
          </a:p>
          <a:p>
            <a:pPr marL="423373" lvl="1" indent="-179705">
              <a:spcBef>
                <a:spcPts val="600"/>
              </a:spcBef>
            </a:pPr>
            <a:r>
              <a:rPr lang="nl-NL"/>
              <a:t>In welke situatie gebruik jij of zou je deze vraag gebruiken?</a:t>
            </a:r>
          </a:p>
          <a:p>
            <a:pPr marL="423373" lvl="1" indent="-179705">
              <a:spcBef>
                <a:spcPts val="600"/>
              </a:spcBef>
            </a:pPr>
            <a:r>
              <a:rPr lang="nl-NL"/>
              <a:t>Gebruik jij deze vraag ook</a:t>
            </a:r>
            <a:r>
              <a:rPr lang="en-US"/>
              <a:t> </a:t>
            </a:r>
            <a:r>
              <a:rPr lang="nl-NL"/>
              <a:t>bij</a:t>
            </a:r>
            <a:r>
              <a:rPr lang="en-US"/>
              <a:t> </a:t>
            </a:r>
            <a:r>
              <a:rPr lang="nl-NL"/>
              <a:t>een patiënt met </a:t>
            </a:r>
            <a:r>
              <a:rPr lang="en-US"/>
              <a:t>Alzheimer</a:t>
            </a:r>
            <a:r>
              <a:rPr lang="nl-NL"/>
              <a:t>? </a:t>
            </a:r>
            <a:endParaRPr lang="nl-NL">
              <a:cs typeface="Arial"/>
            </a:endParaRPr>
          </a:p>
          <a:p>
            <a:pPr marL="423545" lvl="1" indent="-251460">
              <a:spcBef>
                <a:spcPts val="600"/>
              </a:spcBef>
            </a:pPr>
            <a:r>
              <a:rPr lang="nl-NL">
                <a:cs typeface="Arial"/>
              </a:rPr>
              <a:t>Zo ja, op basis van welke criteria?</a:t>
            </a:r>
          </a:p>
          <a:p>
            <a:pPr marL="143510" indent="-179705"/>
            <a:endParaRPr lang="nl-NL">
              <a:cs typeface="Arial"/>
            </a:endParaRPr>
          </a:p>
          <a:p>
            <a:pPr marL="0" indent="0">
              <a:buNone/>
            </a:pPr>
            <a:endParaRPr lang="nl-NL">
              <a:cs typeface="Arial"/>
            </a:endParaRPr>
          </a:p>
          <a:p>
            <a:pPr marL="143510" indent="-179705"/>
            <a:endParaRPr lang="nl-NL">
              <a:cs typeface="Arial"/>
            </a:endParaRPr>
          </a:p>
        </p:txBody>
      </p:sp>
    </p:spTree>
    <p:extLst>
      <p:ext uri="{BB962C8B-B14F-4D97-AF65-F5344CB8AC3E}">
        <p14:creationId xmlns:p14="http://schemas.microsoft.com/office/powerpoint/2010/main" val="3961785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E2F95-3D36-4B63-9A7C-4EBAA41B351D}"/>
              </a:ext>
            </a:extLst>
          </p:cNvPr>
          <p:cNvSpPr>
            <a:spLocks noGrp="1"/>
          </p:cNvSpPr>
          <p:nvPr>
            <p:ph type="title"/>
          </p:nvPr>
        </p:nvSpPr>
        <p:spPr/>
        <p:txBody>
          <a:bodyPr/>
          <a:lstStyle/>
          <a:p>
            <a:r>
              <a:rPr lang="nl-NL"/>
              <a:t>(S)PICT-meetinstrument</a:t>
            </a:r>
          </a:p>
        </p:txBody>
      </p:sp>
      <p:sp>
        <p:nvSpPr>
          <p:cNvPr id="3" name="Tijdelijke aanduiding voor inhoud 2">
            <a:extLst>
              <a:ext uri="{FF2B5EF4-FFF2-40B4-BE49-F238E27FC236}">
                <a16:creationId xmlns:a16="http://schemas.microsoft.com/office/drawing/2014/main" id="{B5A21267-D0B1-4775-85E6-B3E77BF20DC7}"/>
              </a:ext>
            </a:extLst>
          </p:cNvPr>
          <p:cNvSpPr>
            <a:spLocks noGrp="1"/>
          </p:cNvSpPr>
          <p:nvPr>
            <p:ph idx="1"/>
          </p:nvPr>
        </p:nvSpPr>
        <p:spPr>
          <a:xfrm>
            <a:off x="292821" y="1625878"/>
            <a:ext cx="8019905" cy="4567104"/>
          </a:xfrm>
        </p:spPr>
        <p:txBody>
          <a:bodyPr/>
          <a:lstStyle/>
          <a:p>
            <a:pPr marL="0" indent="0">
              <a:buNone/>
            </a:pPr>
            <a:r>
              <a:rPr lang="nl-NL"/>
              <a:t>(S)PICT-NL (</a:t>
            </a:r>
            <a:r>
              <a:rPr lang="nl-NL" err="1"/>
              <a:t>Supportive</a:t>
            </a:r>
            <a:r>
              <a:rPr lang="nl-NL"/>
              <a:t> </a:t>
            </a:r>
            <a:r>
              <a:rPr lang="nl-NL" err="1"/>
              <a:t>and</a:t>
            </a:r>
            <a:r>
              <a:rPr lang="nl-NL"/>
              <a:t>) </a:t>
            </a:r>
            <a:r>
              <a:rPr lang="nl-NL" err="1"/>
              <a:t>Palliative</a:t>
            </a:r>
            <a:r>
              <a:rPr lang="nl-NL"/>
              <a:t> Care Indicators Tool Nederland) is een handreiking om mensen te identificeren die een verhoogd risico hebben achteruit te gaan of te overlijden (markering)</a:t>
            </a:r>
          </a:p>
          <a:p>
            <a:pPr marL="0" indent="0">
              <a:buNone/>
            </a:pPr>
            <a:endParaRPr lang="nl-NL"/>
          </a:p>
          <a:p>
            <a:pPr marL="0" indent="0">
              <a:buNone/>
            </a:pPr>
            <a:r>
              <a:rPr lang="nl-NL"/>
              <a:t>(S)PICT-NL inventariseert onvervulde behoeften aan ondersteunende en palliatieve zorg bij deze personen. </a:t>
            </a:r>
          </a:p>
          <a:p>
            <a:pPr marL="0" indent="0">
              <a:buNone/>
            </a:pPr>
            <a:endParaRPr lang="nl-NL"/>
          </a:p>
          <a:p>
            <a:pPr marL="0" indent="0">
              <a:buNone/>
            </a:pPr>
            <a:r>
              <a:rPr lang="nl-NL">
                <a:solidFill>
                  <a:schemeClr val="tx2"/>
                </a:solidFill>
                <a:highlight>
                  <a:srgbClr val="FFFFFF"/>
                </a:highlight>
                <a:hlinkClick r:id="rId3"/>
              </a:rPr>
              <a:t>Link </a:t>
            </a:r>
            <a:r>
              <a:rPr lang="nl-NL"/>
              <a:t>naar SPICT-NL</a:t>
            </a:r>
            <a:endParaRPr lang="nl-NL">
              <a:cs typeface="Arial"/>
            </a:endParaRPr>
          </a:p>
          <a:p>
            <a:pPr marL="0" indent="0">
              <a:buNone/>
            </a:pPr>
            <a:r>
              <a:rPr lang="nl-NL" sz="900">
                <a:highlight>
                  <a:srgbClr val="FFFFFF"/>
                </a:highlight>
                <a:latin typeface="+mj-lt"/>
              </a:rPr>
              <a:t>bron: Meetinstrumenten in de palliatieve zorg, IKNL 2018</a:t>
            </a:r>
            <a:endParaRPr lang="nl-NL" sz="900">
              <a:highlight>
                <a:srgbClr val="FFFFFF"/>
              </a:highlight>
              <a:latin typeface="+mj-lt"/>
              <a:cs typeface="Arial"/>
            </a:endParaRPr>
          </a:p>
        </p:txBody>
      </p:sp>
    </p:spTree>
    <p:extLst>
      <p:ext uri="{BB962C8B-B14F-4D97-AF65-F5344CB8AC3E}">
        <p14:creationId xmlns:p14="http://schemas.microsoft.com/office/powerpoint/2010/main" val="2109421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99AAC-9442-477F-909E-77150FDE0A6B}"/>
              </a:ext>
            </a:extLst>
          </p:cNvPr>
          <p:cNvSpPr>
            <a:spLocks noGrp="1"/>
          </p:cNvSpPr>
          <p:nvPr>
            <p:ph type="title"/>
          </p:nvPr>
        </p:nvSpPr>
        <p:spPr/>
        <p:txBody>
          <a:bodyPr/>
          <a:lstStyle/>
          <a:p>
            <a:r>
              <a:rPr lang="nl-NL"/>
              <a:t>Reflectievraag Markering palliatieve fase</a:t>
            </a:r>
          </a:p>
        </p:txBody>
      </p:sp>
      <p:sp>
        <p:nvSpPr>
          <p:cNvPr id="3" name="Tijdelijke aanduiding voor inhoud 2">
            <a:extLst>
              <a:ext uri="{FF2B5EF4-FFF2-40B4-BE49-F238E27FC236}">
                <a16:creationId xmlns:a16="http://schemas.microsoft.com/office/drawing/2014/main" id="{6F7F3EBD-74D9-47D2-8265-269B8089FB32}"/>
              </a:ext>
            </a:extLst>
          </p:cNvPr>
          <p:cNvSpPr>
            <a:spLocks noGrp="1"/>
          </p:cNvSpPr>
          <p:nvPr>
            <p:ph idx="1"/>
          </p:nvPr>
        </p:nvSpPr>
        <p:spPr>
          <a:xfrm>
            <a:off x="292822" y="1625879"/>
            <a:ext cx="8149698" cy="4462463"/>
          </a:xfrm>
        </p:spPr>
        <p:txBody>
          <a:bodyPr/>
          <a:lstStyle/>
          <a:p>
            <a:pPr marL="0" indent="0">
              <a:buNone/>
            </a:pPr>
            <a:r>
              <a:rPr lang="nl-NL"/>
              <a:t>Reactie reflectievraag 3 onderdeel patiëntengroepen:</a:t>
            </a:r>
          </a:p>
          <a:p>
            <a:pPr marL="0" indent="0">
              <a:buNone/>
            </a:pPr>
            <a:r>
              <a:rPr lang="nl-NL"/>
              <a:t>De verrassingsvraag wordt vaak gecombineerd met het SPICT-meetinstrument</a:t>
            </a:r>
          </a:p>
          <a:p>
            <a:pPr marL="0" indent="0">
              <a:buNone/>
            </a:pPr>
            <a:endParaRPr lang="nl-NL"/>
          </a:p>
          <a:p>
            <a:r>
              <a:rPr lang="nl-NL"/>
              <a:t>In hoeverre is dit meetinstrument (in combinatie met de SQ) bruikbaar in de praktijk?</a:t>
            </a:r>
            <a:endParaRPr lang="nl-NL">
              <a:cs typeface="Arial"/>
            </a:endParaRPr>
          </a:p>
          <a:p>
            <a:pPr marL="0" indent="0">
              <a:buNone/>
            </a:pPr>
            <a:endParaRPr lang="nl-NL"/>
          </a:p>
          <a:p>
            <a:pPr marL="0" indent="0">
              <a:buNone/>
            </a:pPr>
            <a:endParaRPr lang="nl-NL"/>
          </a:p>
        </p:txBody>
      </p:sp>
    </p:spTree>
    <p:extLst>
      <p:ext uri="{BB962C8B-B14F-4D97-AF65-F5344CB8AC3E}">
        <p14:creationId xmlns:p14="http://schemas.microsoft.com/office/powerpoint/2010/main" val="1855090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FFBFC-1534-40E2-966A-D20B22725034}"/>
              </a:ext>
            </a:extLst>
          </p:cNvPr>
          <p:cNvSpPr>
            <a:spLocks noGrp="1"/>
          </p:cNvSpPr>
          <p:nvPr>
            <p:ph type="title"/>
          </p:nvPr>
        </p:nvSpPr>
        <p:spPr>
          <a:xfrm>
            <a:off x="471343" y="261940"/>
            <a:ext cx="6317384" cy="755650"/>
          </a:xfrm>
        </p:spPr>
        <p:txBody>
          <a:bodyPr/>
          <a:lstStyle/>
          <a:p>
            <a:r>
              <a:rPr lang="nl-NL" dirty="0"/>
              <a:t>Casus Frits ‘Hoezo markeren’ </a:t>
            </a:r>
            <a:br>
              <a:rPr lang="nl-NL" dirty="0"/>
            </a:br>
            <a:r>
              <a:rPr lang="nl-NL" dirty="0"/>
              <a:t>(</a:t>
            </a:r>
            <a:r>
              <a:rPr lang="nl-NL" sz="1800" dirty="0"/>
              <a:t>1 van 3)</a:t>
            </a:r>
            <a:endParaRPr lang="nl-NL" sz="1800" dirty="0">
              <a:cs typeface="Arial"/>
            </a:endParaRPr>
          </a:p>
        </p:txBody>
      </p:sp>
      <p:sp>
        <p:nvSpPr>
          <p:cNvPr id="3" name="Tijdelijke aanduiding voor inhoud 2">
            <a:extLst>
              <a:ext uri="{FF2B5EF4-FFF2-40B4-BE49-F238E27FC236}">
                <a16:creationId xmlns:a16="http://schemas.microsoft.com/office/drawing/2014/main" id="{4BDD5071-D90F-400A-B21D-E7AB7A80754F}"/>
              </a:ext>
            </a:extLst>
          </p:cNvPr>
          <p:cNvSpPr>
            <a:spLocks noGrp="1"/>
          </p:cNvSpPr>
          <p:nvPr>
            <p:ph idx="1"/>
          </p:nvPr>
        </p:nvSpPr>
        <p:spPr>
          <a:xfrm>
            <a:off x="292822" y="1625879"/>
            <a:ext cx="8150566" cy="4462463"/>
          </a:xfrm>
        </p:spPr>
        <p:txBody>
          <a:bodyPr/>
          <a:lstStyle/>
          <a:p>
            <a:pPr marL="0" indent="0">
              <a:lnSpc>
                <a:spcPts val="2800"/>
              </a:lnSpc>
              <a:buNone/>
            </a:pPr>
            <a:r>
              <a:rPr lang="nl-NL" sz="2000"/>
              <a:t>Frits, 75 jaar, is inmiddels zes jaar bekend met een </a:t>
            </a:r>
            <a:r>
              <a:rPr lang="nl-NL" sz="2000">
                <a:solidFill>
                  <a:srgbClr val="41C4ED"/>
                </a:solidFill>
              </a:rPr>
              <a:t>laaggradig Non-Hodgkin lymfoom, stadium 4</a:t>
            </a:r>
            <a:r>
              <a:rPr lang="nl-NL" sz="2000"/>
              <a:t>. Uitgebreide ziekte. Met regelmaat is in de afgelopen jaren succesvol de ziekte gericht behandeld. Frits is zich </a:t>
            </a:r>
            <a:r>
              <a:rPr lang="nl-NL" sz="2000">
                <a:solidFill>
                  <a:srgbClr val="41C4ED"/>
                </a:solidFill>
              </a:rPr>
              <a:t>bewust dat genezen niet mogelijk is</a:t>
            </a:r>
            <a:r>
              <a:rPr lang="nl-NL" sz="2000"/>
              <a:t>. Ook dat de </a:t>
            </a:r>
            <a:r>
              <a:rPr lang="nl-NL" sz="2000">
                <a:solidFill>
                  <a:schemeClr val="bg2"/>
                </a:solidFill>
              </a:rPr>
              <a:t>therapeutische opties </a:t>
            </a:r>
            <a:r>
              <a:rPr lang="nl-NL" sz="2000"/>
              <a:t>langzaam </a:t>
            </a:r>
            <a:r>
              <a:rPr lang="nl-NL" sz="2000">
                <a:solidFill>
                  <a:schemeClr val="bg2"/>
                </a:solidFill>
              </a:rPr>
              <a:t>minder</a:t>
            </a:r>
            <a:r>
              <a:rPr lang="nl-NL" sz="2000"/>
              <a:t> worden. Maar er kan zeker nog wel wat. Wil hij dit ook graag. </a:t>
            </a:r>
            <a:r>
              <a:rPr lang="nl-NL" sz="2000">
                <a:solidFill>
                  <a:srgbClr val="41C4ED"/>
                </a:solidFill>
              </a:rPr>
              <a:t>Hoop doet leven</a:t>
            </a:r>
            <a:r>
              <a:rPr lang="nl-NL" sz="2000"/>
              <a:t>.</a:t>
            </a:r>
          </a:p>
          <a:p>
            <a:pPr marL="0" indent="0">
              <a:lnSpc>
                <a:spcPts val="2800"/>
              </a:lnSpc>
              <a:spcBef>
                <a:spcPts val="1200"/>
              </a:spcBef>
              <a:buNone/>
            </a:pPr>
            <a:r>
              <a:rPr lang="nl-NL" sz="2000"/>
              <a:t>Het afgelopen jaar viel niet mee. Langzame </a:t>
            </a:r>
            <a:r>
              <a:rPr lang="nl-NL" sz="2000">
                <a:solidFill>
                  <a:schemeClr val="bg2"/>
                </a:solidFill>
              </a:rPr>
              <a:t>progressie van ziekte</a:t>
            </a:r>
            <a:r>
              <a:rPr lang="nl-NL" sz="2000"/>
              <a:t>. Niet alleen in alle lymfklieren, ook in het skelet. Recent opgenomen geweest vanwege ondraaglijke pijnen in het bekken. </a:t>
            </a:r>
            <a:r>
              <a:rPr lang="nl-NL" sz="2000">
                <a:solidFill>
                  <a:schemeClr val="bg2"/>
                </a:solidFill>
              </a:rPr>
              <a:t>Palliatieve radiotherapie </a:t>
            </a:r>
            <a:r>
              <a:rPr lang="nl-NL" sz="2000"/>
              <a:t>bracht verlichting. </a:t>
            </a:r>
            <a:r>
              <a:rPr lang="nl-NL" sz="2000">
                <a:solidFill>
                  <a:srgbClr val="41C4ED"/>
                </a:solidFill>
              </a:rPr>
              <a:t>Functioneel </a:t>
            </a:r>
            <a:r>
              <a:rPr lang="nl-NL" sz="2000">
                <a:solidFill>
                  <a:schemeClr val="tx2"/>
                </a:solidFill>
              </a:rPr>
              <a:t>gezien</a:t>
            </a:r>
            <a:r>
              <a:rPr lang="nl-NL" sz="2000">
                <a:solidFill>
                  <a:srgbClr val="41C4ED"/>
                </a:solidFill>
              </a:rPr>
              <a:t> gaat Frits </a:t>
            </a:r>
            <a:r>
              <a:rPr lang="nl-NL" sz="2000">
                <a:solidFill>
                  <a:schemeClr val="tx2"/>
                </a:solidFill>
              </a:rPr>
              <a:t>wel wat </a:t>
            </a:r>
            <a:r>
              <a:rPr lang="nl-NL" sz="2000">
                <a:solidFill>
                  <a:srgbClr val="41C4ED"/>
                </a:solidFill>
              </a:rPr>
              <a:t>achteruit</a:t>
            </a:r>
            <a:r>
              <a:rPr lang="nl-NL" sz="2000"/>
              <a:t>. Moet meer rust houden. Heeft ook moeite om het lichaamsgewicht vast te houden. BMI beweegt zich rond 18</a:t>
            </a:r>
            <a:r>
              <a:rPr lang="nl-NL" sz="1800"/>
              <a:t>.</a:t>
            </a:r>
            <a:endParaRPr lang="nl-NL" sz="1800">
              <a:cs typeface="Arial"/>
            </a:endParaRPr>
          </a:p>
          <a:p>
            <a:pPr marL="0" indent="0">
              <a:buNone/>
            </a:pPr>
            <a:endParaRPr lang="nl-NL"/>
          </a:p>
        </p:txBody>
      </p:sp>
    </p:spTree>
    <p:extLst>
      <p:ext uri="{BB962C8B-B14F-4D97-AF65-F5344CB8AC3E}">
        <p14:creationId xmlns:p14="http://schemas.microsoft.com/office/powerpoint/2010/main" val="329432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6724" y="1593273"/>
            <a:ext cx="7524000" cy="997527"/>
          </a:xfrm>
        </p:spPr>
        <p:txBody>
          <a:bodyPr/>
          <a:lstStyle/>
          <a:p>
            <a:pPr>
              <a:lnSpc>
                <a:spcPts val="3500"/>
              </a:lnSpc>
            </a:pPr>
            <a:r>
              <a:rPr lang="nl-NL"/>
              <a:t>Kwaliteitskader palliatieve zorg Nederland: definitie, zorgdomeinen en essenties</a:t>
            </a:r>
          </a:p>
        </p:txBody>
      </p:sp>
      <p:sp>
        <p:nvSpPr>
          <p:cNvPr id="8" name="Ondertitel 7"/>
          <p:cNvSpPr>
            <a:spLocks noGrp="1"/>
          </p:cNvSpPr>
          <p:nvPr>
            <p:ph type="subTitle" idx="1"/>
          </p:nvPr>
        </p:nvSpPr>
        <p:spPr>
          <a:xfrm>
            <a:off x="445942" y="3122431"/>
            <a:ext cx="7524000" cy="509587"/>
          </a:xfrm>
        </p:spPr>
        <p:txBody>
          <a:bodyPr/>
          <a:lstStyle/>
          <a:p>
            <a:r>
              <a:rPr lang="nl-NL"/>
              <a:t>Onderdeel van de workshop Introductie palliatieve zorg</a:t>
            </a:r>
          </a:p>
          <a:p>
            <a:endParaRPr lang="nl-NL"/>
          </a:p>
        </p:txBody>
      </p:sp>
      <p:sp>
        <p:nvSpPr>
          <p:cNvPr id="9" name="Tijdelijke aanduiding voor tekst 8"/>
          <p:cNvSpPr>
            <a:spLocks noGrp="1"/>
          </p:cNvSpPr>
          <p:nvPr>
            <p:ph type="body" sz="quarter" idx="10"/>
          </p:nvPr>
        </p:nvSpPr>
        <p:spPr/>
        <p:txBody>
          <a:bodyPr/>
          <a:lstStyle/>
          <a:p>
            <a:endParaRPr lang="nl-NL"/>
          </a:p>
        </p:txBody>
      </p:sp>
      <p:pic>
        <p:nvPicPr>
          <p:cNvPr id="2" name="Afbeelding 1">
            <a:extLst>
              <a:ext uri="{FF2B5EF4-FFF2-40B4-BE49-F238E27FC236}">
                <a16:creationId xmlns:a16="http://schemas.microsoft.com/office/drawing/2014/main" id="{9F6DC1C1-F541-45C5-95A4-DCF721600268}"/>
              </a:ext>
            </a:extLst>
          </p:cNvPr>
          <p:cNvPicPr>
            <a:picLocks noChangeAspect="1"/>
          </p:cNvPicPr>
          <p:nvPr/>
        </p:nvPicPr>
        <p:blipFill>
          <a:blip r:embed="rId3"/>
          <a:stretch>
            <a:fillRect/>
          </a:stretch>
        </p:blipFill>
        <p:spPr>
          <a:xfrm>
            <a:off x="4400321" y="3578036"/>
            <a:ext cx="3235103" cy="2564387"/>
          </a:xfrm>
          <a:prstGeom prst="rect">
            <a:avLst/>
          </a:prstGeom>
        </p:spPr>
      </p:pic>
    </p:spTree>
    <p:extLst>
      <p:ext uri="{BB962C8B-B14F-4D97-AF65-F5344CB8AC3E}">
        <p14:creationId xmlns:p14="http://schemas.microsoft.com/office/powerpoint/2010/main" val="555281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3A671-01DB-4447-8E64-F08773268224}"/>
              </a:ext>
            </a:extLst>
          </p:cNvPr>
          <p:cNvSpPr>
            <a:spLocks noGrp="1"/>
          </p:cNvSpPr>
          <p:nvPr>
            <p:ph type="title"/>
          </p:nvPr>
        </p:nvSpPr>
        <p:spPr/>
        <p:txBody>
          <a:bodyPr/>
          <a:lstStyle/>
          <a:p>
            <a:r>
              <a:rPr lang="nl-NL" dirty="0"/>
              <a:t>Casus Frits ‘Hoezo markeren’ </a:t>
            </a:r>
            <a:br>
              <a:rPr lang="nl-NL" dirty="0"/>
            </a:br>
            <a:r>
              <a:rPr lang="nl-NL" dirty="0"/>
              <a:t>(</a:t>
            </a:r>
            <a:r>
              <a:rPr lang="nl-NL" sz="1800" dirty="0"/>
              <a:t>2 van 3)</a:t>
            </a:r>
            <a:endParaRPr lang="nl-NL" dirty="0"/>
          </a:p>
        </p:txBody>
      </p:sp>
      <p:sp>
        <p:nvSpPr>
          <p:cNvPr id="3" name="Tijdelijke aanduiding voor inhoud 2">
            <a:extLst>
              <a:ext uri="{FF2B5EF4-FFF2-40B4-BE49-F238E27FC236}">
                <a16:creationId xmlns:a16="http://schemas.microsoft.com/office/drawing/2014/main" id="{C9B27AFB-AB78-4D99-9005-C21925F5DA8F}"/>
              </a:ext>
            </a:extLst>
          </p:cNvPr>
          <p:cNvSpPr>
            <a:spLocks noGrp="1"/>
          </p:cNvSpPr>
          <p:nvPr>
            <p:ph idx="1"/>
          </p:nvPr>
        </p:nvSpPr>
        <p:spPr>
          <a:xfrm>
            <a:off x="292821" y="1625879"/>
            <a:ext cx="8061469" cy="4462463"/>
          </a:xfrm>
        </p:spPr>
        <p:txBody>
          <a:bodyPr/>
          <a:lstStyle/>
          <a:p>
            <a:pPr marL="0" indent="0">
              <a:buNone/>
            </a:pPr>
            <a:r>
              <a:rPr lang="nl-NL" sz="2000"/>
              <a:t>Sedert twee jaar is Frits weduwnaar. Heeft geen kinderen. Beperkt sociaal netwerk. Naast het Non-Hodgkin lymfoom bestaat een lichte </a:t>
            </a:r>
            <a:r>
              <a:rPr lang="nl-NL" sz="2000">
                <a:solidFill>
                  <a:schemeClr val="bg2"/>
                </a:solidFill>
              </a:rPr>
              <a:t>DM type 2</a:t>
            </a:r>
            <a:r>
              <a:rPr lang="nl-NL" sz="2000">
                <a:solidFill>
                  <a:schemeClr val="tx2"/>
                </a:solidFill>
              </a:rPr>
              <a:t>.</a:t>
            </a:r>
            <a:r>
              <a:rPr lang="nl-NL" sz="2000"/>
              <a:t> Eenvoudige medicatie volstaat. </a:t>
            </a:r>
          </a:p>
          <a:p>
            <a:pPr marL="0" indent="0">
              <a:buNone/>
            </a:pPr>
            <a:endParaRPr lang="nl-NL" sz="2000"/>
          </a:p>
          <a:p>
            <a:pPr marL="0" indent="0">
              <a:buNone/>
            </a:pPr>
            <a:r>
              <a:rPr lang="nl-NL" sz="2000"/>
              <a:t>In een recent gesprek met de hoofdbehandelaar wordt </a:t>
            </a:r>
            <a:r>
              <a:rPr lang="nl-NL" sz="2000">
                <a:solidFill>
                  <a:srgbClr val="41C4ED"/>
                </a:solidFill>
              </a:rPr>
              <a:t>opnieuw milde chemotherapie voorgesteld. </a:t>
            </a:r>
            <a:r>
              <a:rPr lang="nl-NL" sz="2000"/>
              <a:t>De kans op succes wordt op 40% geschat. Misschien zes maanden langer leven? Frits </a:t>
            </a:r>
            <a:r>
              <a:rPr lang="nl-NL" sz="2000">
                <a:solidFill>
                  <a:schemeClr val="bg2"/>
                </a:solidFill>
              </a:rPr>
              <a:t>wil hier op ingaan</a:t>
            </a:r>
            <a:r>
              <a:rPr lang="nl-NL" sz="2000"/>
              <a:t>. </a:t>
            </a:r>
            <a:r>
              <a:rPr lang="nl-NL" sz="2000">
                <a:solidFill>
                  <a:schemeClr val="tx2"/>
                </a:solidFill>
              </a:rPr>
              <a:t>Hij hangt nog te veel aan het leven.</a:t>
            </a:r>
          </a:p>
          <a:p>
            <a:pPr marL="143510" indent="-179705"/>
            <a:endParaRPr lang="nl-NL">
              <a:cs typeface="Arial"/>
            </a:endParaRPr>
          </a:p>
        </p:txBody>
      </p:sp>
    </p:spTree>
    <p:extLst>
      <p:ext uri="{BB962C8B-B14F-4D97-AF65-F5344CB8AC3E}">
        <p14:creationId xmlns:p14="http://schemas.microsoft.com/office/powerpoint/2010/main" val="418533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FCFB6-0731-4B57-A5F2-CC128200B79F}"/>
              </a:ext>
            </a:extLst>
          </p:cNvPr>
          <p:cNvSpPr>
            <a:spLocks noGrp="1"/>
          </p:cNvSpPr>
          <p:nvPr>
            <p:ph type="title"/>
          </p:nvPr>
        </p:nvSpPr>
        <p:spPr>
          <a:xfrm>
            <a:off x="471342" y="261940"/>
            <a:ext cx="6270651" cy="755650"/>
          </a:xfrm>
        </p:spPr>
        <p:txBody>
          <a:bodyPr/>
          <a:lstStyle/>
          <a:p>
            <a:r>
              <a:rPr lang="nl-NL" dirty="0"/>
              <a:t>Markering palliatieve fase </a:t>
            </a:r>
            <a:r>
              <a:rPr lang="nl-NL" dirty="0">
                <a:cs typeface="Arial"/>
              </a:rPr>
              <a:t>− casus Frits </a:t>
            </a:r>
            <a:br>
              <a:rPr lang="nl-NL" dirty="0">
                <a:cs typeface="Arial"/>
              </a:rPr>
            </a:br>
            <a:r>
              <a:rPr lang="nl-NL" sz="1800" dirty="0">
                <a:cs typeface="Arial"/>
              </a:rPr>
              <a:t>(3 van 3)</a:t>
            </a:r>
            <a:endParaRPr lang="nl-NL" sz="1800" dirty="0"/>
          </a:p>
        </p:txBody>
      </p:sp>
      <p:sp>
        <p:nvSpPr>
          <p:cNvPr id="3" name="Tijdelijke aanduiding voor inhoud 2">
            <a:extLst>
              <a:ext uri="{FF2B5EF4-FFF2-40B4-BE49-F238E27FC236}">
                <a16:creationId xmlns:a16="http://schemas.microsoft.com/office/drawing/2014/main" id="{42FD491A-F9DD-4E44-B3EA-2763BD75E052}"/>
              </a:ext>
            </a:extLst>
          </p:cNvPr>
          <p:cNvSpPr>
            <a:spLocks noGrp="1"/>
          </p:cNvSpPr>
          <p:nvPr>
            <p:ph idx="1"/>
          </p:nvPr>
        </p:nvSpPr>
        <p:spPr>
          <a:xfrm>
            <a:off x="292822" y="1625879"/>
            <a:ext cx="8283142" cy="4462463"/>
          </a:xfrm>
        </p:spPr>
        <p:txBody>
          <a:bodyPr/>
          <a:lstStyle/>
          <a:p>
            <a:pPr marL="0" indent="0">
              <a:spcAft>
                <a:spcPts val="600"/>
              </a:spcAft>
              <a:buNone/>
            </a:pPr>
            <a:r>
              <a:rPr lang="nl-NL" dirty="0">
                <a:cs typeface="Arial"/>
              </a:rPr>
              <a:t>Vragen over casus Frits:</a:t>
            </a:r>
          </a:p>
          <a:p>
            <a:pPr marL="424800" indent="-252000">
              <a:buFontTx/>
              <a:buChar char="-"/>
            </a:pPr>
            <a:r>
              <a:rPr lang="nl-NL" dirty="0"/>
              <a:t>Is het zinvol om in deze casus de palliatieve fase te  markeren? </a:t>
            </a:r>
          </a:p>
          <a:p>
            <a:pPr marL="424800" indent="-252000">
              <a:spcBef>
                <a:spcPts val="600"/>
              </a:spcBef>
              <a:buFontTx/>
              <a:buChar char="-"/>
            </a:pPr>
            <a:r>
              <a:rPr lang="nl-NL" dirty="0"/>
              <a:t>In hoeverre zou de SQ en (S)PICT-NL behulpzaam kunnen zijn in deze casus? </a:t>
            </a:r>
          </a:p>
          <a:p>
            <a:pPr marL="424800" indent="-252000">
              <a:spcBef>
                <a:spcPts val="600"/>
              </a:spcBef>
              <a:buFontTx/>
              <a:buChar char="-"/>
            </a:pPr>
            <a:r>
              <a:rPr lang="nl-NL" dirty="0"/>
              <a:t>Zo ja, welke informatie levert dit voor jou op?</a:t>
            </a:r>
          </a:p>
          <a:p>
            <a:pPr marL="424800" indent="-252000">
              <a:spcBef>
                <a:spcPts val="600"/>
              </a:spcBef>
              <a:buFontTx/>
              <a:buChar char="-"/>
            </a:pPr>
            <a:r>
              <a:rPr lang="nl-NL" dirty="0"/>
              <a:t>Zou jij in de situatie van Frits palliatieve chemotherapie aanbieden? Motiveer je keuze.</a:t>
            </a:r>
          </a:p>
          <a:p>
            <a:pPr marL="0" indent="0">
              <a:buNone/>
            </a:pPr>
            <a:r>
              <a:rPr lang="nl-NL" dirty="0"/>
              <a:t> </a:t>
            </a:r>
          </a:p>
        </p:txBody>
      </p:sp>
    </p:spTree>
    <p:extLst>
      <p:ext uri="{BB962C8B-B14F-4D97-AF65-F5344CB8AC3E}">
        <p14:creationId xmlns:p14="http://schemas.microsoft.com/office/powerpoint/2010/main" val="292697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7E57E-E249-4B2E-B92E-EB4855A6D9B8}"/>
              </a:ext>
            </a:extLst>
          </p:cNvPr>
          <p:cNvSpPr>
            <a:spLocks noGrp="1"/>
          </p:cNvSpPr>
          <p:nvPr>
            <p:ph type="title"/>
          </p:nvPr>
        </p:nvSpPr>
        <p:spPr/>
        <p:txBody>
          <a:bodyPr/>
          <a:lstStyle/>
          <a:p>
            <a:r>
              <a:rPr lang="nl-NL"/>
              <a:t>Theoretische achtergrond casus</a:t>
            </a:r>
            <a:r>
              <a:rPr lang="nl-NL">
                <a:cs typeface="Arial"/>
              </a:rPr>
              <a:t> Frits</a:t>
            </a:r>
            <a:endParaRPr lang="nl-NL"/>
          </a:p>
        </p:txBody>
      </p:sp>
      <p:pic>
        <p:nvPicPr>
          <p:cNvPr id="7" name="Tijdelijke aanduiding voor inhoud 6">
            <a:extLst>
              <a:ext uri="{FF2B5EF4-FFF2-40B4-BE49-F238E27FC236}">
                <a16:creationId xmlns:a16="http://schemas.microsoft.com/office/drawing/2014/main" id="{E613BC86-8672-476C-AC0F-A5F35D4691A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91107" y="1505243"/>
            <a:ext cx="6074930" cy="4128494"/>
          </a:xfrm>
          <a:prstGeom prst="rect">
            <a:avLst/>
          </a:prstGeom>
          <a:noFill/>
          <a:ln>
            <a:noFill/>
          </a:ln>
        </p:spPr>
      </p:pic>
      <p:sp>
        <p:nvSpPr>
          <p:cNvPr id="8" name="Rechthoek 7">
            <a:extLst>
              <a:ext uri="{FF2B5EF4-FFF2-40B4-BE49-F238E27FC236}">
                <a16:creationId xmlns:a16="http://schemas.microsoft.com/office/drawing/2014/main" id="{5F0FAEA1-DF46-4D64-91F3-B9D2606845DB}"/>
              </a:ext>
            </a:extLst>
          </p:cNvPr>
          <p:cNvSpPr/>
          <p:nvPr/>
        </p:nvSpPr>
        <p:spPr>
          <a:xfrm>
            <a:off x="471342" y="5959986"/>
            <a:ext cx="5656808" cy="230832"/>
          </a:xfrm>
          <a:prstGeom prst="rect">
            <a:avLst/>
          </a:prstGeom>
        </p:spPr>
        <p:txBody>
          <a:bodyPr wrap="square" anchor="t">
            <a:spAutoFit/>
          </a:bodyPr>
          <a:lstStyle/>
          <a:p>
            <a:r>
              <a:rPr lang="nl-NL" sz="900" dirty="0">
                <a:solidFill>
                  <a:schemeClr val="tx2"/>
                </a:solidFill>
              </a:rPr>
              <a:t>bron: </a:t>
            </a:r>
            <a:r>
              <a:rPr lang="nl-NL" sz="900" dirty="0" err="1">
                <a:solidFill>
                  <a:schemeClr val="tx2"/>
                </a:solidFill>
              </a:rPr>
              <a:t>Glare</a:t>
            </a:r>
            <a:r>
              <a:rPr lang="nl-NL" sz="900" dirty="0">
                <a:solidFill>
                  <a:schemeClr val="tx2"/>
                </a:solidFill>
              </a:rPr>
              <a:t> PA;</a:t>
            </a:r>
            <a:r>
              <a:rPr lang="en-US" sz="900" dirty="0">
                <a:solidFill>
                  <a:schemeClr val="tx2"/>
                </a:solidFill>
                <a:cs typeface="Arial"/>
              </a:rPr>
              <a:t> Palliative Care in the Outpatient Oncology … Criteria. </a:t>
            </a:r>
            <a:r>
              <a:rPr lang="en-US" sz="900" i="1" dirty="0">
                <a:solidFill>
                  <a:schemeClr val="tx2"/>
                </a:solidFill>
                <a:cs typeface="Arial"/>
              </a:rPr>
              <a:t>Journal of Oncology Practice.</a:t>
            </a:r>
            <a:r>
              <a:rPr lang="en-US" sz="900" dirty="0">
                <a:solidFill>
                  <a:schemeClr val="tx2"/>
                </a:solidFill>
                <a:cs typeface="Arial"/>
              </a:rPr>
              <a:t> 2011</a:t>
            </a:r>
            <a:endParaRPr lang="nl-NL" sz="900" dirty="0">
              <a:solidFill>
                <a:schemeClr val="tx2"/>
              </a:solidFill>
            </a:endParaRPr>
          </a:p>
        </p:txBody>
      </p:sp>
      <p:sp>
        <p:nvSpPr>
          <p:cNvPr id="9" name="Tekstvak 8">
            <a:extLst>
              <a:ext uri="{FF2B5EF4-FFF2-40B4-BE49-F238E27FC236}">
                <a16:creationId xmlns:a16="http://schemas.microsoft.com/office/drawing/2014/main" id="{B90C7005-D67D-427A-BAED-72C2BAE38552}"/>
              </a:ext>
            </a:extLst>
          </p:cNvPr>
          <p:cNvSpPr txBox="1"/>
          <p:nvPr/>
        </p:nvSpPr>
        <p:spPr>
          <a:xfrm>
            <a:off x="1391107" y="5642973"/>
            <a:ext cx="5656807" cy="307777"/>
          </a:xfrm>
          <a:prstGeom prst="rect">
            <a:avLst/>
          </a:prstGeom>
          <a:noFill/>
        </p:spPr>
        <p:txBody>
          <a:bodyPr wrap="square" rtlCol="0">
            <a:spAutoFit/>
          </a:bodyPr>
          <a:lstStyle/>
          <a:p>
            <a:r>
              <a:rPr lang="nl-NL" sz="1400" dirty="0">
                <a:solidFill>
                  <a:schemeClr val="tx2"/>
                </a:solidFill>
              </a:rPr>
              <a:t>Afkappunt is 5 of meer punten. Casus Frits heeft 3 tot 4 punten</a:t>
            </a:r>
          </a:p>
        </p:txBody>
      </p:sp>
    </p:spTree>
    <p:extLst>
      <p:ext uri="{BB962C8B-B14F-4D97-AF65-F5344CB8AC3E}">
        <p14:creationId xmlns:p14="http://schemas.microsoft.com/office/powerpoint/2010/main" val="2472189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73795" y="1953491"/>
            <a:ext cx="7524000" cy="1340896"/>
          </a:xfrm>
        </p:spPr>
        <p:txBody>
          <a:bodyPr/>
          <a:lstStyle/>
          <a:p>
            <a:pPr>
              <a:lnSpc>
                <a:spcPts val="3500"/>
              </a:lnSpc>
            </a:pPr>
            <a:r>
              <a:rPr lang="nl-NL"/>
              <a:t>Generalist en specialist in de palliatieve zorg: hoe vind je elkaar? </a:t>
            </a:r>
            <a:br>
              <a:rPr lang="nl-NL">
                <a:cs typeface="Arial"/>
              </a:rPr>
            </a:br>
            <a:r>
              <a:rPr lang="nl-NL"/>
              <a:t>Wie doet wat – grenzen bepalen</a:t>
            </a:r>
          </a:p>
        </p:txBody>
      </p:sp>
      <p:sp>
        <p:nvSpPr>
          <p:cNvPr id="8" name="Ondertitel 7"/>
          <p:cNvSpPr>
            <a:spLocks noGrp="1"/>
          </p:cNvSpPr>
          <p:nvPr>
            <p:ph type="subTitle" idx="1"/>
          </p:nvPr>
        </p:nvSpPr>
        <p:spPr>
          <a:xfrm>
            <a:off x="473795" y="3782291"/>
            <a:ext cx="7524000" cy="1955298"/>
          </a:xfrm>
        </p:spPr>
        <p:txBody>
          <a:bodyPr/>
          <a:lstStyle/>
          <a:p>
            <a:r>
              <a:rPr lang="nl-NL"/>
              <a:t>Onderdeel van de workshop Introductie palliatieve zorg</a:t>
            </a:r>
          </a:p>
          <a:p>
            <a:endParaRPr lang="nl-NL"/>
          </a:p>
        </p:txBody>
      </p:sp>
      <p:sp>
        <p:nvSpPr>
          <p:cNvPr id="9" name="Tijdelijke aanduiding voor tekst 8"/>
          <p:cNvSpPr>
            <a:spLocks noGrp="1"/>
          </p:cNvSpPr>
          <p:nvPr>
            <p:ph type="body" sz="quarter" idx="10"/>
          </p:nvPr>
        </p:nvSpPr>
        <p:spPr/>
        <p:txBody>
          <a:bodyPr/>
          <a:lstStyle/>
          <a:p>
            <a:endParaRPr lang="nl-NL"/>
          </a:p>
        </p:txBody>
      </p:sp>
      <p:pic>
        <p:nvPicPr>
          <p:cNvPr id="2" name="Afbeelding 1">
            <a:extLst>
              <a:ext uri="{FF2B5EF4-FFF2-40B4-BE49-F238E27FC236}">
                <a16:creationId xmlns:a16="http://schemas.microsoft.com/office/drawing/2014/main" id="{0631A916-D4EC-4E0F-AD78-B6F36E6259D1}"/>
              </a:ext>
            </a:extLst>
          </p:cNvPr>
          <p:cNvPicPr>
            <a:picLocks noChangeAspect="1"/>
          </p:cNvPicPr>
          <p:nvPr/>
        </p:nvPicPr>
        <p:blipFill>
          <a:blip r:embed="rId3"/>
          <a:stretch>
            <a:fillRect/>
          </a:stretch>
        </p:blipFill>
        <p:spPr>
          <a:xfrm>
            <a:off x="4915599" y="4268507"/>
            <a:ext cx="2609314" cy="1956986"/>
          </a:xfrm>
          <a:prstGeom prst="rect">
            <a:avLst/>
          </a:prstGeom>
        </p:spPr>
      </p:pic>
    </p:spTree>
    <p:extLst>
      <p:ext uri="{BB962C8B-B14F-4D97-AF65-F5344CB8AC3E}">
        <p14:creationId xmlns:p14="http://schemas.microsoft.com/office/powerpoint/2010/main" val="260733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B1DFB-88C3-46A0-87B9-BEF35E37E647}"/>
              </a:ext>
            </a:extLst>
          </p:cNvPr>
          <p:cNvSpPr>
            <a:spLocks noGrp="1"/>
          </p:cNvSpPr>
          <p:nvPr>
            <p:ph type="title"/>
          </p:nvPr>
        </p:nvSpPr>
        <p:spPr/>
        <p:txBody>
          <a:bodyPr/>
          <a:lstStyle/>
          <a:p>
            <a:r>
              <a:rPr lang="nl-NL"/>
              <a:t>Programma generalist − specialist in de palliatieve zorg: hoe vind je elkaar?</a:t>
            </a:r>
          </a:p>
        </p:txBody>
      </p:sp>
      <p:sp>
        <p:nvSpPr>
          <p:cNvPr id="3" name="Tijdelijke aanduiding voor inhoud 2">
            <a:extLst>
              <a:ext uri="{FF2B5EF4-FFF2-40B4-BE49-F238E27FC236}">
                <a16:creationId xmlns:a16="http://schemas.microsoft.com/office/drawing/2014/main" id="{AB45528E-4F6C-4CFD-B1BF-80055A98BDAA}"/>
              </a:ext>
            </a:extLst>
          </p:cNvPr>
          <p:cNvSpPr>
            <a:spLocks noGrp="1"/>
          </p:cNvSpPr>
          <p:nvPr>
            <p:ph idx="1"/>
          </p:nvPr>
        </p:nvSpPr>
        <p:spPr/>
        <p:txBody>
          <a:bodyPr/>
          <a:lstStyle/>
          <a:p>
            <a:pPr marL="143510" indent="-179705"/>
            <a:r>
              <a:rPr lang="nl-NL" dirty="0"/>
              <a:t>Piramide: generalist versus specialist palliatieve zorg</a:t>
            </a:r>
            <a:endParaRPr lang="nl-NL"/>
          </a:p>
          <a:p>
            <a:pPr marL="423545" lvl="1" indent="-251460"/>
            <a:r>
              <a:rPr lang="nl-NL" dirty="0"/>
              <a:t>Bespreken reflectievraag</a:t>
            </a:r>
            <a:endParaRPr lang="nl-NL" dirty="0">
              <a:cs typeface="Arial"/>
            </a:endParaRPr>
          </a:p>
          <a:p>
            <a:pPr marL="143510" indent="-179705"/>
            <a:r>
              <a:rPr lang="nl-NL" dirty="0"/>
              <a:t>Consulteren specialist palliatieve zorg</a:t>
            </a:r>
            <a:endParaRPr lang="nl-NL" dirty="0">
              <a:cs typeface="Arial"/>
            </a:endParaRPr>
          </a:p>
          <a:p>
            <a:pPr marL="423545" lvl="1" indent="-251460"/>
            <a:r>
              <a:rPr lang="nl-NL" dirty="0"/>
              <a:t>Cijfers team palliatieve zorg</a:t>
            </a:r>
            <a:endParaRPr lang="nl-NL" dirty="0">
              <a:cs typeface="Arial"/>
            </a:endParaRPr>
          </a:p>
          <a:p>
            <a:pPr marL="143510" indent="-179705"/>
            <a:r>
              <a:rPr lang="nl-NL" dirty="0"/>
              <a:t>Casusbespreking Francien</a:t>
            </a:r>
            <a:endParaRPr lang="nl-NL" dirty="0">
              <a:cs typeface="Arial"/>
            </a:endParaRPr>
          </a:p>
          <a:p>
            <a:pPr marL="0" indent="0">
              <a:buNone/>
            </a:pPr>
            <a:endParaRPr lang="nl-NL" dirty="0"/>
          </a:p>
        </p:txBody>
      </p:sp>
    </p:spTree>
    <p:extLst>
      <p:ext uri="{BB962C8B-B14F-4D97-AF65-F5344CB8AC3E}">
        <p14:creationId xmlns:p14="http://schemas.microsoft.com/office/powerpoint/2010/main" val="3693059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1343" y="261940"/>
            <a:ext cx="6391231" cy="772426"/>
          </a:xfrm>
        </p:spPr>
        <p:txBody>
          <a:bodyPr>
            <a:normAutofit/>
          </a:bodyPr>
          <a:lstStyle/>
          <a:p>
            <a:r>
              <a:rPr lang="nl-NL"/>
              <a:t>P</a:t>
            </a:r>
            <a:r>
              <a:rPr lang="nl-NL" sz="2400">
                <a:cs typeface="Arial" panose="020B0604020202020204" pitchFamily="34" charset="0"/>
              </a:rPr>
              <a:t>iramide generalist – specialist palliatieve zorg </a:t>
            </a:r>
          </a:p>
        </p:txBody>
      </p:sp>
      <p:sp>
        <p:nvSpPr>
          <p:cNvPr id="5" name="Tijdelijke aanduiding voor dianummer 4"/>
          <p:cNvSpPr>
            <a:spLocks noGrp="1"/>
          </p:cNvSpPr>
          <p:nvPr>
            <p:ph type="sldNum" sz="quarter" idx="4294967295"/>
          </p:nvPr>
        </p:nvSpPr>
        <p:spPr>
          <a:xfrm>
            <a:off x="8214339" y="6343188"/>
            <a:ext cx="462603" cy="342692"/>
          </a:xfrm>
          <a:prstGeom prst="rect">
            <a:avLst/>
          </a:prstGeom>
        </p:spPr>
        <p:txBody>
          <a:bodyPr/>
          <a:lstStyle/>
          <a:p>
            <a:r>
              <a:rPr lang="en-US" sz="1400">
                <a:solidFill>
                  <a:schemeClr val="tx2"/>
                </a:solidFill>
              </a:rPr>
              <a:t>32</a:t>
            </a:r>
          </a:p>
        </p:txBody>
      </p:sp>
      <p:sp>
        <p:nvSpPr>
          <p:cNvPr id="9" name="Gelijkbenige driehoek 8"/>
          <p:cNvSpPr/>
          <p:nvPr/>
        </p:nvSpPr>
        <p:spPr>
          <a:xfrm>
            <a:off x="3749040" y="2398332"/>
            <a:ext cx="1645920" cy="28912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p:cNvCxnSpPr/>
          <p:nvPr/>
        </p:nvCxnSpPr>
        <p:spPr>
          <a:xfrm>
            <a:off x="4244531" y="3455154"/>
            <a:ext cx="654939" cy="6858"/>
          </a:xfrm>
          <a:prstGeom prst="line">
            <a:avLst/>
          </a:prstGeom>
        </p:spPr>
        <p:style>
          <a:lnRef idx="3">
            <a:schemeClr val="dk1"/>
          </a:lnRef>
          <a:fillRef idx="0">
            <a:schemeClr val="dk1"/>
          </a:fillRef>
          <a:effectRef idx="2">
            <a:schemeClr val="dk1"/>
          </a:effectRef>
          <a:fontRef idx="minor">
            <a:schemeClr val="tx1"/>
          </a:fontRef>
        </p:style>
      </p:cxnSp>
      <p:sp>
        <p:nvSpPr>
          <p:cNvPr id="16" name="Tekstvak 15"/>
          <p:cNvSpPr txBox="1"/>
          <p:nvPr/>
        </p:nvSpPr>
        <p:spPr>
          <a:xfrm>
            <a:off x="5394960" y="4703685"/>
            <a:ext cx="3297382" cy="646331"/>
          </a:xfrm>
          <a:prstGeom prst="rect">
            <a:avLst/>
          </a:prstGeom>
          <a:noFill/>
        </p:spPr>
        <p:txBody>
          <a:bodyPr wrap="square" rtlCol="0">
            <a:spAutoFit/>
          </a:bodyPr>
          <a:lstStyle/>
          <a:p>
            <a:r>
              <a:rPr lang="nl-NL" dirty="0">
                <a:solidFill>
                  <a:schemeClr val="tx2"/>
                </a:solidFill>
                <a:latin typeface="Arial" panose="020B0604020202020204" pitchFamily="34" charset="0"/>
                <a:cs typeface="Arial" panose="020B0604020202020204" pitchFamily="34" charset="0"/>
              </a:rPr>
              <a:t>Generalist in de palliatieve zorg  (circa 70% totaal)</a:t>
            </a:r>
          </a:p>
        </p:txBody>
      </p:sp>
      <p:sp>
        <p:nvSpPr>
          <p:cNvPr id="17" name="Tekstvak 16"/>
          <p:cNvSpPr txBox="1"/>
          <p:nvPr/>
        </p:nvSpPr>
        <p:spPr>
          <a:xfrm>
            <a:off x="4752665" y="2383012"/>
            <a:ext cx="2834495" cy="646331"/>
          </a:xfrm>
          <a:prstGeom prst="rect">
            <a:avLst/>
          </a:prstGeom>
          <a:noFill/>
        </p:spPr>
        <p:txBody>
          <a:bodyPr wrap="square" rtlCol="0">
            <a:spAutoFit/>
          </a:bodyPr>
          <a:lstStyle/>
          <a:p>
            <a:r>
              <a:rPr lang="nl-NL">
                <a:solidFill>
                  <a:schemeClr val="tx2"/>
                </a:solidFill>
                <a:latin typeface="Arial" panose="020B0604020202020204" pitchFamily="34" charset="0"/>
                <a:cs typeface="Arial" panose="020B0604020202020204" pitchFamily="34" charset="0"/>
              </a:rPr>
              <a:t>Specialist in de palliatieve zorg (circa 30% totaal)</a:t>
            </a:r>
          </a:p>
        </p:txBody>
      </p:sp>
      <p:sp>
        <p:nvSpPr>
          <p:cNvPr id="10" name="Rechthoek 9"/>
          <p:cNvSpPr/>
          <p:nvPr/>
        </p:nvSpPr>
        <p:spPr>
          <a:xfrm>
            <a:off x="467056" y="6021723"/>
            <a:ext cx="6836567" cy="230832"/>
          </a:xfrm>
          <a:prstGeom prst="rect">
            <a:avLst/>
          </a:prstGeom>
        </p:spPr>
        <p:txBody>
          <a:bodyPr wrap="square" anchor="t">
            <a:spAutoFit/>
          </a:bodyPr>
          <a:lstStyle/>
          <a:p>
            <a:r>
              <a:rPr lang="nl-NL" sz="900">
                <a:solidFill>
                  <a:schemeClr val="tx2"/>
                </a:solidFill>
                <a:latin typeface="Arial" panose="020B0604020202020204" pitchFamily="34" charset="0"/>
                <a:cs typeface="Arial" panose="020B0604020202020204" pitchFamily="34" charset="0"/>
              </a:rPr>
              <a:t>bron</a:t>
            </a:r>
            <a:r>
              <a:rPr lang="fr-FR" sz="900">
                <a:solidFill>
                  <a:schemeClr val="tx2"/>
                </a:solidFill>
                <a:latin typeface="Arial" panose="020B0604020202020204" pitchFamily="34" charset="0"/>
                <a:cs typeface="Arial" panose="020B0604020202020204" pitchFamily="34" charset="0"/>
              </a:rPr>
              <a:t>: </a:t>
            </a:r>
            <a:r>
              <a:rPr lang="en-US" sz="900">
                <a:solidFill>
                  <a:schemeClr val="tx2"/>
                </a:solidFill>
              </a:rPr>
              <a:t>Quill TE et al. Generalist plus Specialist Palliative Care - Creating a more sustainable model. NEJM 2013</a:t>
            </a:r>
            <a:endParaRPr lang="nl-NL" sz="900">
              <a:solidFill>
                <a:schemeClr val="tx2"/>
              </a:solidFill>
            </a:endParaRPr>
          </a:p>
        </p:txBody>
      </p:sp>
      <p:sp>
        <p:nvSpPr>
          <p:cNvPr id="4" name="Tekstvak 3"/>
          <p:cNvSpPr txBox="1"/>
          <p:nvPr/>
        </p:nvSpPr>
        <p:spPr>
          <a:xfrm>
            <a:off x="6169914" y="3442083"/>
            <a:ext cx="2507028" cy="923330"/>
          </a:xfrm>
          <a:prstGeom prst="rect">
            <a:avLst/>
          </a:prstGeom>
          <a:noFill/>
        </p:spPr>
        <p:txBody>
          <a:bodyPr wrap="square" rtlCol="0">
            <a:spAutoFit/>
          </a:bodyPr>
          <a:lstStyle/>
          <a:p>
            <a:r>
              <a:rPr lang="nl-NL" u="sng" dirty="0">
                <a:solidFill>
                  <a:schemeClr val="bg2"/>
                </a:solidFill>
                <a:latin typeface="Arial" panose="020B0604020202020204" pitchFamily="34" charset="0"/>
                <a:cs typeface="Arial" panose="020B0604020202020204" pitchFamily="34" charset="0"/>
              </a:rPr>
              <a:t>Case </a:t>
            </a:r>
            <a:r>
              <a:rPr lang="nl-NL" u="sng" dirty="0" err="1">
                <a:solidFill>
                  <a:schemeClr val="bg2"/>
                </a:solidFill>
                <a:latin typeface="Arial" panose="020B0604020202020204" pitchFamily="34" charset="0"/>
                <a:cs typeface="Arial" panose="020B0604020202020204" pitchFamily="34" charset="0"/>
              </a:rPr>
              <a:t>finding</a:t>
            </a:r>
            <a:r>
              <a:rPr lang="nl-NL" u="sng" dirty="0">
                <a:solidFill>
                  <a:schemeClr val="bg2"/>
                </a:solidFill>
                <a:latin typeface="Arial" panose="020B0604020202020204" pitchFamily="34" charset="0"/>
                <a:cs typeface="Arial" panose="020B0604020202020204" pitchFamily="34" charset="0"/>
              </a:rPr>
              <a:t> </a:t>
            </a:r>
            <a:r>
              <a:rPr lang="nl-NL" dirty="0">
                <a:solidFill>
                  <a:schemeClr val="bg2"/>
                </a:solidFill>
                <a:latin typeface="Arial" panose="020B0604020202020204" pitchFamily="34" charset="0"/>
                <a:cs typeface="Arial" panose="020B0604020202020204" pitchFamily="34" charset="0"/>
              </a:rPr>
              <a:t>generalist versus specialist </a:t>
            </a:r>
          </a:p>
          <a:p>
            <a:r>
              <a:rPr lang="nl-NL" dirty="0">
                <a:solidFill>
                  <a:schemeClr val="bg2"/>
                </a:solidFill>
                <a:latin typeface="Arial" panose="020B0604020202020204" pitchFamily="34" charset="0"/>
                <a:cs typeface="Arial" panose="020B0604020202020204" pitchFamily="34" charset="0"/>
              </a:rPr>
              <a:t>palliatieve zorg</a:t>
            </a:r>
          </a:p>
        </p:txBody>
      </p:sp>
      <p:sp>
        <p:nvSpPr>
          <p:cNvPr id="22" name="Tekstvak 21"/>
          <p:cNvSpPr txBox="1"/>
          <p:nvPr/>
        </p:nvSpPr>
        <p:spPr>
          <a:xfrm>
            <a:off x="1260763" y="4457870"/>
            <a:ext cx="2327563" cy="923330"/>
          </a:xfrm>
          <a:prstGeom prst="rect">
            <a:avLst/>
          </a:prstGeom>
          <a:noFill/>
        </p:spPr>
        <p:txBody>
          <a:bodyPr wrap="square" rtlCol="0">
            <a:spAutoFit/>
          </a:bodyPr>
          <a:lstStyle/>
          <a:p>
            <a:r>
              <a:rPr lang="nl-NL" dirty="0">
                <a:solidFill>
                  <a:schemeClr val="bg2"/>
                </a:solidFill>
                <a:latin typeface="Arial" panose="020B0604020202020204" pitchFamily="34" charset="0"/>
                <a:cs typeface="Arial" panose="020B0604020202020204" pitchFamily="34" charset="0"/>
              </a:rPr>
              <a:t>Markeren patiënt met behoefte aan palliatieve zorg</a:t>
            </a:r>
          </a:p>
        </p:txBody>
      </p:sp>
      <p:sp>
        <p:nvSpPr>
          <p:cNvPr id="23" name="PIJL-RECHTS 22"/>
          <p:cNvSpPr/>
          <p:nvPr/>
        </p:nvSpPr>
        <p:spPr>
          <a:xfrm>
            <a:off x="1522476" y="4271850"/>
            <a:ext cx="1933956" cy="123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OMHOOG 23"/>
          <p:cNvSpPr/>
          <p:nvPr/>
        </p:nvSpPr>
        <p:spPr>
          <a:xfrm>
            <a:off x="6060185" y="3333938"/>
            <a:ext cx="109728" cy="11239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p:cNvSpPr txBox="1"/>
          <p:nvPr/>
        </p:nvSpPr>
        <p:spPr>
          <a:xfrm>
            <a:off x="471343" y="1914444"/>
            <a:ext cx="3116984" cy="1477328"/>
          </a:xfrm>
          <a:prstGeom prst="rect">
            <a:avLst/>
          </a:prstGeom>
          <a:noFill/>
        </p:spPr>
        <p:txBody>
          <a:bodyPr wrap="square" rtlCol="0">
            <a:spAutoFit/>
          </a:bodyPr>
          <a:lstStyle/>
          <a:p>
            <a:r>
              <a:rPr lang="nl-NL">
                <a:solidFill>
                  <a:schemeClr val="tx2"/>
                </a:solidFill>
                <a:latin typeface="Arial" panose="020B0604020202020204" pitchFamily="34" charset="0"/>
                <a:cs typeface="Arial" panose="020B0604020202020204" pitchFamily="34" charset="0"/>
              </a:rPr>
              <a:t>Behoefte palliatieve zorg ziekenhuis: 7-10% opnamen</a:t>
            </a:r>
          </a:p>
          <a:p>
            <a:r>
              <a:rPr lang="nl-NL">
                <a:solidFill>
                  <a:schemeClr val="tx2"/>
                </a:solidFill>
                <a:latin typeface="Arial" panose="020B0604020202020204" pitchFamily="34" charset="0"/>
                <a:cs typeface="Arial" panose="020B0604020202020204" pitchFamily="34" charset="0"/>
              </a:rPr>
              <a:t>Identificatie: 2-4%</a:t>
            </a:r>
          </a:p>
          <a:p>
            <a:r>
              <a:rPr lang="nl-NL">
                <a:solidFill>
                  <a:schemeClr val="tx2"/>
                </a:solidFill>
                <a:latin typeface="Arial" panose="020B0604020202020204" pitchFamily="34" charset="0"/>
                <a:cs typeface="Arial" panose="020B0604020202020204" pitchFamily="34" charset="0"/>
              </a:rPr>
              <a:t>Tool: verrassingsvraag (SQ), SPICT-NL</a:t>
            </a:r>
          </a:p>
        </p:txBody>
      </p:sp>
    </p:spTree>
    <p:extLst>
      <p:ext uri="{BB962C8B-B14F-4D97-AF65-F5344CB8AC3E}">
        <p14:creationId xmlns:p14="http://schemas.microsoft.com/office/powerpoint/2010/main" val="3045871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7EA88-57FF-4DAF-889A-46303F4621AB}"/>
              </a:ext>
            </a:extLst>
          </p:cNvPr>
          <p:cNvSpPr>
            <a:spLocks noGrp="1"/>
          </p:cNvSpPr>
          <p:nvPr>
            <p:ph type="title"/>
          </p:nvPr>
        </p:nvSpPr>
        <p:spPr/>
        <p:txBody>
          <a:bodyPr/>
          <a:lstStyle/>
          <a:p>
            <a:r>
              <a:rPr lang="nl-NL"/>
              <a:t>Reflectievraag generalist en specialist in de palliatieve zorg: hoe vind je elkaar?</a:t>
            </a:r>
          </a:p>
        </p:txBody>
      </p:sp>
      <p:sp>
        <p:nvSpPr>
          <p:cNvPr id="3" name="Tijdelijke aanduiding voor inhoud 2">
            <a:extLst>
              <a:ext uri="{FF2B5EF4-FFF2-40B4-BE49-F238E27FC236}">
                <a16:creationId xmlns:a16="http://schemas.microsoft.com/office/drawing/2014/main" id="{829CB181-0FA8-4A86-A1C0-A6024C8185B6}"/>
              </a:ext>
            </a:extLst>
          </p:cNvPr>
          <p:cNvSpPr>
            <a:spLocks noGrp="1"/>
          </p:cNvSpPr>
          <p:nvPr>
            <p:ph idx="1"/>
          </p:nvPr>
        </p:nvSpPr>
        <p:spPr>
          <a:xfrm>
            <a:off x="292822" y="1625879"/>
            <a:ext cx="8077811" cy="4462463"/>
          </a:xfrm>
        </p:spPr>
        <p:txBody>
          <a:bodyPr/>
          <a:lstStyle/>
          <a:p>
            <a:pPr marL="0" indent="0">
              <a:spcAft>
                <a:spcPts val="600"/>
              </a:spcAft>
              <a:buNone/>
            </a:pPr>
            <a:r>
              <a:rPr lang="nl-NL"/>
              <a:t>Reactie reflectievraag 6 onderdeel palliatieve zorg:</a:t>
            </a:r>
          </a:p>
          <a:p>
            <a:r>
              <a:rPr lang="nl-NL"/>
              <a:t>In ons land wordt palliatieve zorg gezien als generalistische zorg (‘van alle dag’) en daar waar noodzakelijk als specialistische (‘complex’) dan wel expert (‘crisis’) zorg</a:t>
            </a:r>
          </a:p>
          <a:p>
            <a:pPr marL="424800" lvl="1">
              <a:spcBef>
                <a:spcPts val="1200"/>
              </a:spcBef>
            </a:pPr>
            <a:r>
              <a:rPr lang="nl-NL"/>
              <a:t>Waar sta jij in dit spectrum?</a:t>
            </a:r>
          </a:p>
          <a:p>
            <a:pPr marL="0" indent="0">
              <a:buNone/>
            </a:pPr>
            <a:endParaRPr lang="nl-NL"/>
          </a:p>
          <a:p>
            <a:pPr marL="0" indent="0">
              <a:buNone/>
            </a:pPr>
            <a:endParaRPr lang="nl-NL">
              <a:solidFill>
                <a:srgbClr val="FF0000"/>
              </a:solidFill>
            </a:endParaRPr>
          </a:p>
          <a:p>
            <a:pPr marL="0" indent="0">
              <a:buNone/>
            </a:pPr>
            <a:endParaRPr lang="nl-NL"/>
          </a:p>
        </p:txBody>
      </p:sp>
    </p:spTree>
    <p:extLst>
      <p:ext uri="{BB962C8B-B14F-4D97-AF65-F5344CB8AC3E}">
        <p14:creationId xmlns:p14="http://schemas.microsoft.com/office/powerpoint/2010/main" val="3036326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99A0D-E4E2-43A9-A38C-25E221301478}"/>
              </a:ext>
            </a:extLst>
          </p:cNvPr>
          <p:cNvSpPr>
            <a:spLocks noGrp="1"/>
          </p:cNvSpPr>
          <p:nvPr>
            <p:ph type="title"/>
          </p:nvPr>
        </p:nvSpPr>
        <p:spPr/>
        <p:txBody>
          <a:bodyPr/>
          <a:lstStyle/>
          <a:p>
            <a:r>
              <a:rPr lang="nl-NL"/>
              <a:t>Generalist en specialist in de palliatieve zorg: Wanneer vind je elkaar?</a:t>
            </a:r>
          </a:p>
        </p:txBody>
      </p:sp>
      <p:sp>
        <p:nvSpPr>
          <p:cNvPr id="6" name="Tijdelijke aanduiding voor inhoud 5">
            <a:extLst>
              <a:ext uri="{FF2B5EF4-FFF2-40B4-BE49-F238E27FC236}">
                <a16:creationId xmlns:a16="http://schemas.microsoft.com/office/drawing/2014/main" id="{92CAC5F2-C264-4918-88EE-72F47DC43E75}"/>
              </a:ext>
            </a:extLst>
          </p:cNvPr>
          <p:cNvSpPr>
            <a:spLocks noGrp="1"/>
          </p:cNvSpPr>
          <p:nvPr>
            <p:ph idx="1"/>
          </p:nvPr>
        </p:nvSpPr>
        <p:spPr>
          <a:xfrm>
            <a:off x="292822" y="1848897"/>
            <a:ext cx="8218132" cy="4239445"/>
          </a:xfrm>
        </p:spPr>
        <p:txBody>
          <a:bodyPr/>
          <a:lstStyle/>
          <a:p>
            <a:endParaRPr lang="nl-NL"/>
          </a:p>
        </p:txBody>
      </p:sp>
      <p:pic>
        <p:nvPicPr>
          <p:cNvPr id="7" name="Afbeelding 6">
            <a:extLst>
              <a:ext uri="{FF2B5EF4-FFF2-40B4-BE49-F238E27FC236}">
                <a16:creationId xmlns:a16="http://schemas.microsoft.com/office/drawing/2014/main" id="{009A6E06-34AD-448F-94BB-135AC060F8FB}"/>
              </a:ext>
            </a:extLst>
          </p:cNvPr>
          <p:cNvPicPr>
            <a:picLocks noChangeAspect="1"/>
          </p:cNvPicPr>
          <p:nvPr/>
        </p:nvPicPr>
        <p:blipFill>
          <a:blip r:embed="rId3"/>
          <a:stretch>
            <a:fillRect/>
          </a:stretch>
        </p:blipFill>
        <p:spPr>
          <a:xfrm>
            <a:off x="241654" y="1735961"/>
            <a:ext cx="8269300" cy="4352381"/>
          </a:xfrm>
          <a:prstGeom prst="rect">
            <a:avLst/>
          </a:prstGeom>
        </p:spPr>
      </p:pic>
      <p:sp>
        <p:nvSpPr>
          <p:cNvPr id="8" name="Tekstvak 7">
            <a:extLst>
              <a:ext uri="{FF2B5EF4-FFF2-40B4-BE49-F238E27FC236}">
                <a16:creationId xmlns:a16="http://schemas.microsoft.com/office/drawing/2014/main" id="{BF6B2EA5-68C0-47F9-9F1A-E1169B4A4F9A}"/>
              </a:ext>
            </a:extLst>
          </p:cNvPr>
          <p:cNvSpPr txBox="1"/>
          <p:nvPr/>
        </p:nvSpPr>
        <p:spPr>
          <a:xfrm>
            <a:off x="292822" y="6201278"/>
            <a:ext cx="3989195" cy="230832"/>
          </a:xfrm>
          <a:prstGeom prst="rect">
            <a:avLst/>
          </a:prstGeom>
          <a:noFill/>
        </p:spPr>
        <p:txBody>
          <a:bodyPr wrap="square" rtlCol="0">
            <a:spAutoFit/>
          </a:bodyPr>
          <a:lstStyle/>
          <a:p>
            <a:r>
              <a:rPr lang="nl-NL" sz="900" dirty="0">
                <a:solidFill>
                  <a:schemeClr val="tx2"/>
                </a:solidFill>
                <a:highlight>
                  <a:srgbClr val="FFFFFF"/>
                </a:highlight>
              </a:rPr>
              <a:t>Bron: Zorginstituut Nederland, 2016</a:t>
            </a:r>
          </a:p>
        </p:txBody>
      </p:sp>
    </p:spTree>
    <p:extLst>
      <p:ext uri="{BB962C8B-B14F-4D97-AF65-F5344CB8AC3E}">
        <p14:creationId xmlns:p14="http://schemas.microsoft.com/office/powerpoint/2010/main" val="944673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9BCCA-50AB-49D3-A3D4-D4631A46A89D}"/>
              </a:ext>
            </a:extLst>
          </p:cNvPr>
          <p:cNvSpPr>
            <a:spLocks noGrp="1"/>
          </p:cNvSpPr>
          <p:nvPr>
            <p:ph type="title"/>
          </p:nvPr>
        </p:nvSpPr>
        <p:spPr>
          <a:xfrm>
            <a:off x="471343" y="261940"/>
            <a:ext cx="6233080" cy="755650"/>
          </a:xfrm>
        </p:spPr>
        <p:txBody>
          <a:bodyPr/>
          <a:lstStyle/>
          <a:p>
            <a:r>
              <a:rPr lang="nl-NL" dirty="0">
                <a:cs typeface="Arial"/>
              </a:rPr>
              <a:t>Consulteren specialist palliatieve zorg</a:t>
            </a:r>
            <a:br>
              <a:rPr lang="nl-NL" dirty="0">
                <a:cs typeface="Arial"/>
              </a:rPr>
            </a:br>
            <a:r>
              <a:rPr lang="nl-NL" sz="2000" dirty="0">
                <a:cs typeface="Arial"/>
              </a:rPr>
              <a:t>(1 van 3)</a:t>
            </a:r>
            <a:endParaRPr lang="nl-NL" sz="2000" dirty="0"/>
          </a:p>
        </p:txBody>
      </p:sp>
      <p:sp>
        <p:nvSpPr>
          <p:cNvPr id="3" name="Tijdelijke aanduiding voor inhoud 2">
            <a:extLst>
              <a:ext uri="{FF2B5EF4-FFF2-40B4-BE49-F238E27FC236}">
                <a16:creationId xmlns:a16="http://schemas.microsoft.com/office/drawing/2014/main" id="{C84DD442-53DB-4D4C-8409-60327D5ED8D4}"/>
              </a:ext>
            </a:extLst>
          </p:cNvPr>
          <p:cNvSpPr>
            <a:spLocks noGrp="1"/>
          </p:cNvSpPr>
          <p:nvPr>
            <p:ph idx="1"/>
          </p:nvPr>
        </p:nvSpPr>
        <p:spPr>
          <a:xfrm>
            <a:off x="292822" y="1625879"/>
            <a:ext cx="8130742" cy="4462463"/>
          </a:xfrm>
        </p:spPr>
        <p:txBody>
          <a:bodyPr/>
          <a:lstStyle/>
          <a:p>
            <a:r>
              <a:rPr lang="nl-NL"/>
              <a:t>Wat bepaalt voor jou het moment dat je als generalist de specialist palliatieve zorg gaat consulteren?</a:t>
            </a:r>
          </a:p>
          <a:p>
            <a:pPr>
              <a:spcBef>
                <a:spcPts val="1200"/>
              </a:spcBef>
            </a:pPr>
            <a:r>
              <a:rPr lang="nl-NL"/>
              <a:t>Welke criteria hanteer je daarbij?</a:t>
            </a:r>
          </a:p>
          <a:p>
            <a:pPr>
              <a:spcBef>
                <a:spcPts val="1200"/>
              </a:spcBef>
            </a:pPr>
            <a:endParaRPr lang="nl-NL"/>
          </a:p>
          <a:p>
            <a:pPr>
              <a:spcBef>
                <a:spcPts val="1200"/>
              </a:spcBef>
            </a:pPr>
            <a:r>
              <a:rPr lang="nl-NL"/>
              <a:t>Wat kun je zelf en waar over heb je advies nodig van een ander? En wie is voor jou die ander? </a:t>
            </a:r>
          </a:p>
          <a:p>
            <a:pPr>
              <a:spcBef>
                <a:spcPts val="1200"/>
              </a:spcBef>
            </a:pPr>
            <a:endParaRPr lang="nl-NL">
              <a:cs typeface="Arial"/>
            </a:endParaRPr>
          </a:p>
          <a:p>
            <a:pPr marL="0" indent="0">
              <a:buNone/>
            </a:pPr>
            <a:endParaRPr lang="nl-NL">
              <a:cs typeface="Arial"/>
            </a:endParaRPr>
          </a:p>
          <a:p>
            <a:pPr marL="0" indent="0">
              <a:buNone/>
            </a:pPr>
            <a:endParaRPr lang="nl-NL">
              <a:cs typeface="Arial"/>
            </a:endParaRPr>
          </a:p>
          <a:p>
            <a:pPr marL="0" indent="0">
              <a:buNone/>
            </a:pPr>
            <a:endParaRPr lang="nl-NL">
              <a:cs typeface="Arial"/>
            </a:endParaRPr>
          </a:p>
        </p:txBody>
      </p:sp>
    </p:spTree>
    <p:extLst>
      <p:ext uri="{BB962C8B-B14F-4D97-AF65-F5344CB8AC3E}">
        <p14:creationId xmlns:p14="http://schemas.microsoft.com/office/powerpoint/2010/main" val="3716858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F959B43-1DF5-44F1-9120-1175F9708F85}"/>
              </a:ext>
            </a:extLst>
          </p:cNvPr>
          <p:cNvPicPr>
            <a:picLocks noChangeAspect="1"/>
          </p:cNvPicPr>
          <p:nvPr/>
        </p:nvPicPr>
        <p:blipFill>
          <a:blip r:embed="rId3"/>
          <a:stretch>
            <a:fillRect/>
          </a:stretch>
        </p:blipFill>
        <p:spPr>
          <a:xfrm>
            <a:off x="371849" y="1847960"/>
            <a:ext cx="5359275" cy="3772857"/>
          </a:xfrm>
          <a:prstGeom prst="rect">
            <a:avLst/>
          </a:prstGeom>
        </p:spPr>
      </p:pic>
      <p:sp>
        <p:nvSpPr>
          <p:cNvPr id="6" name="Tijdelijke aanduiding voor tekst 5">
            <a:extLst>
              <a:ext uri="{FF2B5EF4-FFF2-40B4-BE49-F238E27FC236}">
                <a16:creationId xmlns:a16="http://schemas.microsoft.com/office/drawing/2014/main" id="{5F02DE07-D0EB-49B2-A79C-764BA45E7E3D}"/>
              </a:ext>
            </a:extLst>
          </p:cNvPr>
          <p:cNvSpPr>
            <a:spLocks noGrp="1"/>
          </p:cNvSpPr>
          <p:nvPr>
            <p:ph type="body" sz="quarter" idx="16"/>
          </p:nvPr>
        </p:nvSpPr>
        <p:spPr/>
        <p:txBody>
          <a:bodyPr/>
          <a:lstStyle/>
          <a:p>
            <a:r>
              <a:rPr lang="en-US" dirty="0" err="1"/>
              <a:t>Kerncijfers</a:t>
            </a:r>
            <a:r>
              <a:rPr lang="en-US" dirty="0"/>
              <a:t> </a:t>
            </a:r>
            <a:r>
              <a:rPr lang="en-US" dirty="0" err="1"/>
              <a:t>palliatieve</a:t>
            </a:r>
            <a:r>
              <a:rPr lang="en-US" dirty="0"/>
              <a:t> </a:t>
            </a:r>
            <a:r>
              <a:rPr lang="en-US" dirty="0" err="1"/>
              <a:t>zorg</a:t>
            </a:r>
            <a:r>
              <a:rPr lang="en-US" dirty="0"/>
              <a:t>, 2019</a:t>
            </a:r>
            <a:endParaRPr lang="nl-NL" dirty="0"/>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1152525" y="2409633"/>
            <a:ext cx="5486400" cy="2724342"/>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pPr>
              <a:lnSpc>
                <a:spcPts val="2500"/>
              </a:lnSpc>
            </a:pPr>
            <a:r>
              <a:rPr lang="nl-NL" dirty="0"/>
              <a:t>		Bron Enquête palliatieve zorg in ziekenhuizen</a:t>
            </a:r>
            <a:r>
              <a:rPr lang="nl-NL" baseline="30000" dirty="0"/>
              <a:t>4</a:t>
            </a:r>
          </a:p>
          <a:p>
            <a:pPr>
              <a:lnSpc>
                <a:spcPts val="2500"/>
              </a:lnSpc>
            </a:pPr>
            <a:r>
              <a:rPr lang="nl-NL" baseline="30000" dirty="0"/>
              <a:t>		* Het betreft hier data van 62 teams die de enquête hebben ingevuld</a:t>
            </a:r>
          </a:p>
        </p:txBody>
      </p:sp>
      <p:sp>
        <p:nvSpPr>
          <p:cNvPr id="11" name="Tijdelijke aanduiding voor tekst 10">
            <a:extLst>
              <a:ext uri="{FF2B5EF4-FFF2-40B4-BE49-F238E27FC236}">
                <a16:creationId xmlns:a16="http://schemas.microsoft.com/office/drawing/2014/main" id="{83F55212-8669-402A-8D7A-3736485823CC}"/>
              </a:ext>
            </a:extLst>
          </p:cNvPr>
          <p:cNvSpPr>
            <a:spLocks noGrp="1"/>
          </p:cNvSpPr>
          <p:nvPr>
            <p:ph type="body" sz="quarter" idx="17"/>
          </p:nvPr>
        </p:nvSpPr>
        <p:spPr>
          <a:xfrm>
            <a:off x="540000" y="266699"/>
            <a:ext cx="5832225" cy="1184415"/>
          </a:xfrm>
        </p:spPr>
        <p:txBody>
          <a:bodyPr/>
          <a:lstStyle/>
          <a:p>
            <a:r>
              <a:rPr lang="nl-NL" sz="2500" b="0" dirty="0">
                <a:solidFill>
                  <a:srgbClr val="006D8C"/>
                </a:solidFill>
                <a:latin typeface="Arial"/>
                <a:ea typeface="+mj-ea"/>
                <a:cs typeface="Arial"/>
              </a:rPr>
              <a:t>Consulteren specialist palliatieve zorg </a:t>
            </a:r>
            <a:br>
              <a:rPr lang="nl-NL" sz="2500" b="0" dirty="0">
                <a:solidFill>
                  <a:srgbClr val="006D8C"/>
                </a:solidFill>
                <a:latin typeface="Arial"/>
                <a:ea typeface="+mj-ea"/>
                <a:cs typeface="Arial"/>
              </a:rPr>
            </a:br>
            <a:r>
              <a:rPr lang="nl-NL" sz="2000" b="0" dirty="0">
                <a:solidFill>
                  <a:srgbClr val="006D8C"/>
                </a:solidFill>
                <a:latin typeface="Arial"/>
                <a:ea typeface="+mj-ea"/>
                <a:cs typeface="Arial"/>
              </a:rPr>
              <a:t>(2 van 3)</a:t>
            </a:r>
          </a:p>
          <a:p>
            <a:endParaRPr lang="nl-NL" dirty="0"/>
          </a:p>
          <a:p>
            <a:r>
              <a:rPr lang="nl-NL" dirty="0"/>
              <a:t>Figuur 16 Disciplines aanwezig in de teams palliatieve zorg*</a:t>
            </a:r>
          </a:p>
          <a:p>
            <a:endParaRPr lang="nl-NL" dirty="0"/>
          </a:p>
        </p:txBody>
      </p:sp>
    </p:spTree>
    <p:extLst>
      <p:ext uri="{BB962C8B-B14F-4D97-AF65-F5344CB8AC3E}">
        <p14:creationId xmlns:p14="http://schemas.microsoft.com/office/powerpoint/2010/main" val="219279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DC606-D16C-4ED0-BC09-E6C0F83B666E}"/>
              </a:ext>
            </a:extLst>
          </p:cNvPr>
          <p:cNvSpPr>
            <a:spLocks noGrp="1"/>
          </p:cNvSpPr>
          <p:nvPr>
            <p:ph type="title"/>
          </p:nvPr>
        </p:nvSpPr>
        <p:spPr>
          <a:xfrm>
            <a:off x="471343" y="261940"/>
            <a:ext cx="6237570" cy="821426"/>
          </a:xfrm>
        </p:spPr>
        <p:txBody>
          <a:bodyPr/>
          <a:lstStyle/>
          <a:p>
            <a:r>
              <a:rPr lang="nl-NL"/>
              <a:t>Programma Kwaliteitskader palliatieve zorg: definitie, zorgdomeinen en essenties</a:t>
            </a:r>
          </a:p>
        </p:txBody>
      </p:sp>
      <p:sp>
        <p:nvSpPr>
          <p:cNvPr id="3" name="Tijdelijke aanduiding voor inhoud 2">
            <a:extLst>
              <a:ext uri="{FF2B5EF4-FFF2-40B4-BE49-F238E27FC236}">
                <a16:creationId xmlns:a16="http://schemas.microsoft.com/office/drawing/2014/main" id="{6594E3F0-119A-4A7B-B97D-A13233AC1730}"/>
              </a:ext>
            </a:extLst>
          </p:cNvPr>
          <p:cNvSpPr>
            <a:spLocks noGrp="1"/>
          </p:cNvSpPr>
          <p:nvPr>
            <p:ph idx="1"/>
          </p:nvPr>
        </p:nvSpPr>
        <p:spPr>
          <a:xfrm>
            <a:off x="292822" y="1625879"/>
            <a:ext cx="8207207" cy="4462463"/>
          </a:xfrm>
        </p:spPr>
        <p:txBody>
          <a:bodyPr/>
          <a:lstStyle/>
          <a:p>
            <a:pPr marL="143510" indent="-179705"/>
            <a:r>
              <a:rPr lang="nl-NL" dirty="0"/>
              <a:t>Theorie over Kwaliteitskader palliatieve zorg Nederland</a:t>
            </a:r>
          </a:p>
          <a:p>
            <a:pPr marL="423373" lvl="1" indent="-179705"/>
            <a:r>
              <a:rPr lang="nl-NL" dirty="0"/>
              <a:t>Definitie palliatieve zorg</a:t>
            </a:r>
          </a:p>
          <a:p>
            <a:pPr marL="423373" lvl="1" indent="-179705"/>
            <a:r>
              <a:rPr lang="nl-NL" dirty="0"/>
              <a:t>Kenmerken palliatieve zorg</a:t>
            </a:r>
          </a:p>
          <a:p>
            <a:pPr marL="423373" lvl="1" indent="-179705"/>
            <a:r>
              <a:rPr lang="nl-NL" dirty="0"/>
              <a:t>Essenties palliatieve zorg</a:t>
            </a:r>
            <a:endParaRPr lang="nl-NL" dirty="0">
              <a:cs typeface="Arial"/>
            </a:endParaRPr>
          </a:p>
          <a:p>
            <a:pPr marL="342900" lvl="2" indent="-342900">
              <a:buFont typeface="Arial" panose="020B0604020202020204" pitchFamily="34" charset="0"/>
              <a:buChar char="•"/>
            </a:pPr>
            <a:r>
              <a:rPr lang="nl-NL" dirty="0"/>
              <a:t>Groepsgesprek</a:t>
            </a:r>
            <a:endParaRPr lang="nl-NL" dirty="0">
              <a:cs typeface="Arial"/>
            </a:endParaRPr>
          </a:p>
          <a:p>
            <a:pPr marL="424800" lvl="3" indent="-144000">
              <a:buFontTx/>
              <a:buChar char="-"/>
            </a:pPr>
            <a:r>
              <a:rPr lang="nl-NL" dirty="0"/>
              <a:t>Discussie aan de hand van enkele (reflectie)vragen</a:t>
            </a:r>
            <a:endParaRPr lang="nl-NL" dirty="0">
              <a:cs typeface="Arial"/>
            </a:endParaRPr>
          </a:p>
          <a:p>
            <a:pPr marL="342900" lvl="2" indent="-342900">
              <a:buFont typeface="Arial" panose="020B0604020202020204" pitchFamily="34" charset="0"/>
              <a:buChar char="•"/>
            </a:pPr>
            <a:r>
              <a:rPr lang="nl-NL" dirty="0"/>
              <a:t>Casusbespreking </a:t>
            </a:r>
          </a:p>
          <a:p>
            <a:pPr marL="0" lvl="2"/>
            <a:endParaRPr lang="nl-NL" dirty="0">
              <a:cs typeface="Arial"/>
            </a:endParaRPr>
          </a:p>
          <a:p>
            <a:pPr marL="171450" lvl="1" indent="0">
              <a:buNone/>
            </a:pPr>
            <a:endParaRPr lang="nl-NL" sz="2000" dirty="0">
              <a:cs typeface="Arial"/>
            </a:endParaRPr>
          </a:p>
          <a:p>
            <a:pPr marL="171450" lvl="1" indent="0">
              <a:buNone/>
            </a:pPr>
            <a:endParaRPr lang="nl-NL" dirty="0">
              <a:cs typeface="Arial"/>
            </a:endParaRPr>
          </a:p>
          <a:p>
            <a:pPr marL="171450" lvl="1" indent="0">
              <a:buNone/>
            </a:pPr>
            <a:endParaRPr lang="nl-NL" dirty="0">
              <a:cs typeface="Arial"/>
            </a:endParaRPr>
          </a:p>
          <a:p>
            <a:pPr marL="423545" lvl="1" indent="-251460"/>
            <a:endParaRPr lang="nl-NL" dirty="0">
              <a:cs typeface="Arial"/>
            </a:endParaRPr>
          </a:p>
          <a:p>
            <a:pPr marL="423545" lvl="1" indent="-251460"/>
            <a:endParaRPr lang="nl-NL" dirty="0">
              <a:cs typeface="Arial"/>
            </a:endParaRPr>
          </a:p>
        </p:txBody>
      </p:sp>
    </p:spTree>
    <p:extLst>
      <p:ext uri="{BB962C8B-B14F-4D97-AF65-F5344CB8AC3E}">
        <p14:creationId xmlns:p14="http://schemas.microsoft.com/office/powerpoint/2010/main" val="3722950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EB4C531B-7832-440E-8A68-19D8A5BC5321}"/>
              </a:ext>
            </a:extLst>
          </p:cNvPr>
          <p:cNvSpPr>
            <a:spLocks noGrp="1"/>
          </p:cNvSpPr>
          <p:nvPr>
            <p:ph type="body" sz="quarter" idx="16"/>
          </p:nvPr>
        </p:nvSpPr>
        <p:spPr/>
        <p:txBody>
          <a:bodyPr/>
          <a:lstStyle/>
          <a:p>
            <a:r>
              <a:rPr lang="en-US" dirty="0" err="1"/>
              <a:t>Kerncijfers</a:t>
            </a:r>
            <a:r>
              <a:rPr lang="en-US" dirty="0"/>
              <a:t> </a:t>
            </a:r>
            <a:r>
              <a:rPr lang="en-US" dirty="0" err="1"/>
              <a:t>palliatieve</a:t>
            </a:r>
            <a:r>
              <a:rPr lang="en-US" dirty="0"/>
              <a:t> </a:t>
            </a:r>
            <a:r>
              <a:rPr lang="en-US" dirty="0" err="1"/>
              <a:t>zorg</a:t>
            </a:r>
            <a:r>
              <a:rPr lang="en-US" dirty="0"/>
              <a:t>, 2019</a:t>
            </a:r>
            <a:endParaRPr lang="nl-NL" dirty="0"/>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540000" y="2006684"/>
            <a:ext cx="5822700" cy="2719079"/>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r>
              <a:rPr lang="nl-NL" dirty="0"/>
              <a:t>		Bron Sterfgevallenonderzoek 2015</a:t>
            </a:r>
            <a:r>
              <a:rPr lang="nl-NL" baseline="30000" dirty="0"/>
              <a:t>2</a:t>
            </a:r>
          </a:p>
        </p:txBody>
      </p:sp>
      <p:sp>
        <p:nvSpPr>
          <p:cNvPr id="11" name="Tijdelijke aanduiding voor tekst 10">
            <a:extLst>
              <a:ext uri="{FF2B5EF4-FFF2-40B4-BE49-F238E27FC236}">
                <a16:creationId xmlns:a16="http://schemas.microsoft.com/office/drawing/2014/main" id="{AE8F31C4-5ABA-4CF9-A121-D047EA2D2203}"/>
              </a:ext>
            </a:extLst>
          </p:cNvPr>
          <p:cNvSpPr>
            <a:spLocks noGrp="1"/>
          </p:cNvSpPr>
          <p:nvPr>
            <p:ph type="body" sz="quarter" idx="17"/>
          </p:nvPr>
        </p:nvSpPr>
        <p:spPr>
          <a:xfrm>
            <a:off x="540000" y="1632033"/>
            <a:ext cx="6737100" cy="548335"/>
          </a:xfrm>
        </p:spPr>
        <p:txBody>
          <a:bodyPr/>
          <a:lstStyle/>
          <a:p>
            <a:pPr>
              <a:lnSpc>
                <a:spcPts val="2500"/>
              </a:lnSpc>
            </a:pPr>
            <a:r>
              <a:rPr lang="nl-NL" dirty="0"/>
              <a:t>Figuur 21 Betrokkenheid van zorgverleners met specifieke expertise, bij verwachte overlijdens in laatste maand van het leven</a:t>
            </a:r>
          </a:p>
          <a:p>
            <a:endParaRPr lang="nl-NL" dirty="0"/>
          </a:p>
        </p:txBody>
      </p:sp>
      <p:pic>
        <p:nvPicPr>
          <p:cNvPr id="6" name="Afbeelding 5">
            <a:extLst>
              <a:ext uri="{FF2B5EF4-FFF2-40B4-BE49-F238E27FC236}">
                <a16:creationId xmlns:a16="http://schemas.microsoft.com/office/drawing/2014/main" id="{C5FA3BC6-E507-4C12-8C0C-C32A626E3EBB}"/>
              </a:ext>
            </a:extLst>
          </p:cNvPr>
          <p:cNvPicPr>
            <a:picLocks noChangeAspect="1"/>
          </p:cNvPicPr>
          <p:nvPr/>
        </p:nvPicPr>
        <p:blipFill>
          <a:blip r:embed="rId3"/>
          <a:stretch>
            <a:fillRect/>
          </a:stretch>
        </p:blipFill>
        <p:spPr>
          <a:xfrm>
            <a:off x="629997" y="2506888"/>
            <a:ext cx="4572000" cy="2719079"/>
          </a:xfrm>
          <a:prstGeom prst="rect">
            <a:avLst/>
          </a:prstGeom>
        </p:spPr>
      </p:pic>
      <p:sp>
        <p:nvSpPr>
          <p:cNvPr id="8" name="Titel 1">
            <a:extLst>
              <a:ext uri="{FF2B5EF4-FFF2-40B4-BE49-F238E27FC236}">
                <a16:creationId xmlns:a16="http://schemas.microsoft.com/office/drawing/2014/main" id="{5F6A2BEE-54AB-4783-AB0A-96EFE7A56B6F}"/>
              </a:ext>
            </a:extLst>
          </p:cNvPr>
          <p:cNvSpPr txBox="1">
            <a:spLocks/>
          </p:cNvSpPr>
          <p:nvPr/>
        </p:nvSpPr>
        <p:spPr>
          <a:xfrm>
            <a:off x="471343" y="261939"/>
            <a:ext cx="6074930" cy="869889"/>
          </a:xfrm>
          <a:prstGeom prst="rect">
            <a:avLst/>
          </a:prstGeom>
        </p:spPr>
        <p:txBody>
          <a:bodyPr/>
          <a:lst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a:lstStyle>
          <a:p>
            <a:r>
              <a:rPr lang="nl-NL" kern="0">
                <a:cs typeface="Arial"/>
              </a:rPr>
              <a:t>Consulteren specialist palliatieve zorg </a:t>
            </a:r>
            <a:br>
              <a:rPr lang="nl-NL" kern="0">
                <a:cs typeface="Arial"/>
              </a:rPr>
            </a:br>
            <a:r>
              <a:rPr lang="nl-NL" sz="2000" kern="0">
                <a:cs typeface="Arial"/>
              </a:rPr>
              <a:t>(3 van 3)</a:t>
            </a:r>
            <a:endParaRPr lang="nl-NL" kern="0" dirty="0"/>
          </a:p>
        </p:txBody>
      </p:sp>
    </p:spTree>
    <p:extLst>
      <p:ext uri="{BB962C8B-B14F-4D97-AF65-F5344CB8AC3E}">
        <p14:creationId xmlns:p14="http://schemas.microsoft.com/office/powerpoint/2010/main" val="3705104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671E6-3F7D-46D2-9870-5C54F0CD6F5E}"/>
              </a:ext>
            </a:extLst>
          </p:cNvPr>
          <p:cNvSpPr>
            <a:spLocks noGrp="1"/>
          </p:cNvSpPr>
          <p:nvPr>
            <p:ph type="title"/>
          </p:nvPr>
        </p:nvSpPr>
        <p:spPr>
          <a:xfrm>
            <a:off x="471343" y="261940"/>
            <a:ext cx="6276213" cy="755650"/>
          </a:xfrm>
        </p:spPr>
        <p:txBody>
          <a:bodyPr/>
          <a:lstStyle/>
          <a:p>
            <a:r>
              <a:rPr lang="nl-NL" dirty="0"/>
              <a:t>Casus ‘Van onbewust onbekwaam naar bewust onbekwaam’</a:t>
            </a:r>
            <a:r>
              <a:rPr lang="nl-NL" dirty="0">
                <a:cs typeface="Arial"/>
              </a:rPr>
              <a:t> </a:t>
            </a:r>
            <a:r>
              <a:rPr lang="nl-NL" sz="2000" dirty="0">
                <a:cs typeface="Arial"/>
              </a:rPr>
              <a:t>(1 van 4)</a:t>
            </a:r>
          </a:p>
        </p:txBody>
      </p:sp>
      <p:sp>
        <p:nvSpPr>
          <p:cNvPr id="3" name="Tijdelijke aanduiding voor inhoud 2">
            <a:extLst>
              <a:ext uri="{FF2B5EF4-FFF2-40B4-BE49-F238E27FC236}">
                <a16:creationId xmlns:a16="http://schemas.microsoft.com/office/drawing/2014/main" id="{EA25EBBB-8FB0-4134-9C17-E62E67276FD3}"/>
              </a:ext>
            </a:extLst>
          </p:cNvPr>
          <p:cNvSpPr>
            <a:spLocks noGrp="1"/>
          </p:cNvSpPr>
          <p:nvPr>
            <p:ph idx="1"/>
          </p:nvPr>
        </p:nvSpPr>
        <p:spPr>
          <a:xfrm>
            <a:off x="292822" y="1625879"/>
            <a:ext cx="8063433" cy="4462463"/>
          </a:xfrm>
        </p:spPr>
        <p:txBody>
          <a:bodyPr/>
          <a:lstStyle/>
          <a:p>
            <a:pPr marL="0" indent="0">
              <a:lnSpc>
                <a:spcPts val="3200"/>
              </a:lnSpc>
              <a:buNone/>
            </a:pPr>
            <a:r>
              <a:rPr lang="nl-NL" sz="2000">
                <a:solidFill>
                  <a:schemeClr val="tx2"/>
                </a:solidFill>
              </a:rPr>
              <a:t>Francien (32 jaar) is ruim een jaar bekend met een </a:t>
            </a:r>
            <a:r>
              <a:rPr lang="nl-NL" sz="2000">
                <a:solidFill>
                  <a:srgbClr val="41C4ED"/>
                </a:solidFill>
              </a:rPr>
              <a:t>prognostisch ongunstig en uitgebreid gemetastaseerd mammacarcinoom</a:t>
            </a:r>
            <a:r>
              <a:rPr lang="nl-NL" sz="2000">
                <a:solidFill>
                  <a:schemeClr val="tx2"/>
                </a:solidFill>
              </a:rPr>
              <a:t>. Binnen een jaar progressie van ziekte onder eerste lijn chemotherapie, kreeg zij bij de </a:t>
            </a:r>
            <a:r>
              <a:rPr lang="nl-NL" sz="2000">
                <a:solidFill>
                  <a:schemeClr val="bg2"/>
                </a:solidFill>
              </a:rPr>
              <a:t>tweede lijn chemo </a:t>
            </a:r>
            <a:r>
              <a:rPr lang="nl-NL" sz="2000">
                <a:solidFill>
                  <a:schemeClr val="tx2"/>
                </a:solidFill>
              </a:rPr>
              <a:t>wat nogal wat </a:t>
            </a:r>
            <a:r>
              <a:rPr lang="nl-NL" sz="2000">
                <a:solidFill>
                  <a:srgbClr val="41C4ED"/>
                </a:solidFill>
              </a:rPr>
              <a:t>bijwerkingen</a:t>
            </a:r>
            <a:r>
              <a:rPr lang="nl-NL" sz="2000">
                <a:solidFill>
                  <a:schemeClr val="tx2"/>
                </a:solidFill>
              </a:rPr>
              <a:t>, waarvoor een </a:t>
            </a:r>
            <a:r>
              <a:rPr lang="nl-NL" sz="2000">
                <a:solidFill>
                  <a:srgbClr val="41C4ED"/>
                </a:solidFill>
              </a:rPr>
              <a:t>niet verwachte opname in het ziekenhuis </a:t>
            </a:r>
            <a:r>
              <a:rPr lang="nl-NL" sz="2000">
                <a:solidFill>
                  <a:schemeClr val="tx2"/>
                </a:solidFill>
              </a:rPr>
              <a:t>(zwarte ovaal) nodig was. </a:t>
            </a:r>
          </a:p>
          <a:p>
            <a:pPr marL="0" indent="0">
              <a:lnSpc>
                <a:spcPts val="3200"/>
              </a:lnSpc>
              <a:buNone/>
            </a:pPr>
            <a:r>
              <a:rPr lang="nl-NL" sz="2000">
                <a:solidFill>
                  <a:schemeClr val="tx2"/>
                </a:solidFill>
              </a:rPr>
              <a:t>Na behandeling werd Francien ontslagen uit het ziekenhuis en de </a:t>
            </a:r>
            <a:r>
              <a:rPr lang="nl-NL" sz="2000"/>
              <a:t>chemotherapie in aangepaste vorm werd gecontinueerd </a:t>
            </a:r>
            <a:r>
              <a:rPr lang="nl-NL" sz="2000">
                <a:solidFill>
                  <a:schemeClr val="tx2"/>
                </a:solidFill>
              </a:rPr>
              <a:t>(groene ovaal). Echter het ging snel </a:t>
            </a:r>
            <a:r>
              <a:rPr lang="nl-NL" sz="2000">
                <a:solidFill>
                  <a:schemeClr val="bg2"/>
                </a:solidFill>
              </a:rPr>
              <a:t>op</a:t>
            </a:r>
            <a:r>
              <a:rPr lang="nl-NL" sz="2000">
                <a:solidFill>
                  <a:srgbClr val="41C4ED"/>
                </a:solidFill>
              </a:rPr>
              <a:t>nieuw mis</a:t>
            </a:r>
            <a:r>
              <a:rPr lang="nl-NL" sz="2000">
                <a:solidFill>
                  <a:schemeClr val="tx2"/>
                </a:solidFill>
              </a:rPr>
              <a:t>. Met </a:t>
            </a:r>
            <a:r>
              <a:rPr lang="nl-NL" sz="2000">
                <a:solidFill>
                  <a:srgbClr val="41C4ED"/>
                </a:solidFill>
              </a:rPr>
              <a:t>hoge symptoomdruk </a:t>
            </a:r>
            <a:r>
              <a:rPr lang="nl-NL" sz="2000">
                <a:solidFill>
                  <a:schemeClr val="tx2"/>
                </a:solidFill>
              </a:rPr>
              <a:t>werd Francien </a:t>
            </a:r>
            <a:r>
              <a:rPr lang="nl-NL" sz="2000"/>
              <a:t>opnieuw in het </a:t>
            </a:r>
            <a:r>
              <a:rPr lang="nl-NL" sz="2000">
                <a:solidFill>
                  <a:srgbClr val="41C4ED"/>
                </a:solidFill>
              </a:rPr>
              <a:t>ziekenhuis opgenomen</a:t>
            </a:r>
            <a:r>
              <a:rPr lang="nl-NL" sz="2000">
                <a:solidFill>
                  <a:schemeClr val="tx2"/>
                </a:solidFill>
              </a:rPr>
              <a:t> (rode ovaal). </a:t>
            </a:r>
          </a:p>
          <a:p>
            <a:pPr marL="0" indent="0">
              <a:lnSpc>
                <a:spcPts val="3200"/>
              </a:lnSpc>
              <a:buNone/>
            </a:pPr>
            <a:r>
              <a:rPr lang="nl-NL" sz="2000">
                <a:solidFill>
                  <a:schemeClr val="tx2"/>
                </a:solidFill>
              </a:rPr>
              <a:t>Bij </a:t>
            </a:r>
            <a:r>
              <a:rPr lang="nl-NL" sz="2000"/>
              <a:t>opname </a:t>
            </a:r>
            <a:r>
              <a:rPr lang="nl-NL" sz="2000">
                <a:solidFill>
                  <a:schemeClr val="tx2"/>
                </a:solidFill>
              </a:rPr>
              <a:t>bleek zij nagenoeg in de </a:t>
            </a:r>
            <a:r>
              <a:rPr lang="nl-NL" sz="2000">
                <a:solidFill>
                  <a:srgbClr val="41C4ED"/>
                </a:solidFill>
              </a:rPr>
              <a:t>stervensfase </a:t>
            </a:r>
            <a:r>
              <a:rPr lang="nl-NL" sz="2000"/>
              <a:t>te zijn en </a:t>
            </a:r>
            <a:r>
              <a:rPr lang="nl-NL" sz="2000">
                <a:solidFill>
                  <a:srgbClr val="41C4ED"/>
                </a:solidFill>
              </a:rPr>
              <a:t>overleed binnen een week in het ziekenhuis </a:t>
            </a:r>
            <a:r>
              <a:rPr lang="nl-NL" sz="2000">
                <a:solidFill>
                  <a:schemeClr val="tx2"/>
                </a:solidFill>
              </a:rPr>
              <a:t>(oranje ovaal).   </a:t>
            </a:r>
            <a:endParaRPr lang="nl-NL" sz="2000">
              <a:solidFill>
                <a:schemeClr val="tx2"/>
              </a:solidFill>
              <a:cs typeface="Arial"/>
            </a:endParaRPr>
          </a:p>
          <a:p>
            <a:pPr marL="0" indent="0">
              <a:buNone/>
            </a:pPr>
            <a:endParaRPr lang="nl-NL">
              <a:cs typeface="Arial"/>
            </a:endParaRPr>
          </a:p>
        </p:txBody>
      </p:sp>
    </p:spTree>
    <p:extLst>
      <p:ext uri="{BB962C8B-B14F-4D97-AF65-F5344CB8AC3E}">
        <p14:creationId xmlns:p14="http://schemas.microsoft.com/office/powerpoint/2010/main" val="2123946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27CEB-B4FE-43EB-8331-75F524603167}"/>
              </a:ext>
            </a:extLst>
          </p:cNvPr>
          <p:cNvSpPr>
            <a:spLocks noGrp="1"/>
          </p:cNvSpPr>
          <p:nvPr>
            <p:ph type="title"/>
          </p:nvPr>
        </p:nvSpPr>
        <p:spPr/>
        <p:txBody>
          <a:bodyPr/>
          <a:lstStyle/>
          <a:p>
            <a:r>
              <a:rPr lang="nl-NL" dirty="0"/>
              <a:t>Vervolg casus Francien</a:t>
            </a:r>
            <a:r>
              <a:rPr lang="nl-NL" dirty="0">
                <a:cs typeface="Arial"/>
              </a:rPr>
              <a:t> </a:t>
            </a:r>
            <a:r>
              <a:rPr lang="nl-NL" sz="2000" dirty="0">
                <a:cs typeface="Arial"/>
              </a:rPr>
              <a:t>(2 van 4)</a:t>
            </a:r>
          </a:p>
        </p:txBody>
      </p:sp>
      <p:sp>
        <p:nvSpPr>
          <p:cNvPr id="3" name="Tijdelijke aanduiding voor inhoud 2">
            <a:extLst>
              <a:ext uri="{FF2B5EF4-FFF2-40B4-BE49-F238E27FC236}">
                <a16:creationId xmlns:a16="http://schemas.microsoft.com/office/drawing/2014/main" id="{20AAF524-7B72-4192-A20C-C24D09BE5B5E}"/>
              </a:ext>
            </a:extLst>
          </p:cNvPr>
          <p:cNvSpPr>
            <a:spLocks noGrp="1"/>
          </p:cNvSpPr>
          <p:nvPr>
            <p:ph idx="1"/>
          </p:nvPr>
        </p:nvSpPr>
        <p:spPr>
          <a:xfrm>
            <a:off x="292822" y="1625879"/>
            <a:ext cx="8033760" cy="4462463"/>
          </a:xfrm>
        </p:spPr>
        <p:txBody>
          <a:bodyPr/>
          <a:lstStyle/>
          <a:p>
            <a:pPr marL="0" indent="0">
              <a:lnSpc>
                <a:spcPts val="3200"/>
              </a:lnSpc>
              <a:spcBef>
                <a:spcPts val="1200"/>
              </a:spcBef>
              <a:buNone/>
            </a:pPr>
            <a:r>
              <a:rPr lang="nl-NL" sz="2000"/>
              <a:t>Francien had altijd gezegd dat </a:t>
            </a:r>
            <a:r>
              <a:rPr lang="nl-NL" sz="2000">
                <a:solidFill>
                  <a:srgbClr val="41C4ED"/>
                </a:solidFill>
              </a:rPr>
              <a:t>opgeven geen optie </a:t>
            </a:r>
            <a:r>
              <a:rPr lang="nl-NL" sz="2000"/>
              <a:t>was. Liever strijdend ten onder. ‘Ik kan nog lang genoeg dood zijn’. Haar partner Bob zag het gaandeweg genuanceerder. </a:t>
            </a:r>
            <a:r>
              <a:rPr lang="nl-NL" sz="2000">
                <a:solidFill>
                  <a:srgbClr val="41C4ED"/>
                </a:solidFill>
              </a:rPr>
              <a:t>Goed afscheid </a:t>
            </a:r>
            <a:r>
              <a:rPr lang="nl-NL" sz="2000">
                <a:solidFill>
                  <a:schemeClr val="tx2"/>
                </a:solidFill>
              </a:rPr>
              <a:t>nemen was toch ook een optie? </a:t>
            </a:r>
            <a:r>
              <a:rPr lang="nl-NL" sz="2000"/>
              <a:t>En </a:t>
            </a:r>
            <a:r>
              <a:rPr lang="nl-NL" sz="2000">
                <a:solidFill>
                  <a:schemeClr val="bg2"/>
                </a:solidFill>
              </a:rPr>
              <a:t>thuis kunnen sterven </a:t>
            </a:r>
            <a:r>
              <a:rPr lang="nl-NL" sz="2000"/>
              <a:t>toch ook? </a:t>
            </a:r>
            <a:r>
              <a:rPr lang="nl-NL" sz="2000">
                <a:solidFill>
                  <a:srgbClr val="41C4ED"/>
                </a:solidFill>
              </a:rPr>
              <a:t>Hierover praten met Francien was lastig.</a:t>
            </a:r>
            <a:r>
              <a:rPr lang="nl-NL" sz="2000"/>
              <a:t> Hoezo palliatieve zorg? </a:t>
            </a:r>
          </a:p>
          <a:p>
            <a:pPr marL="0" indent="0">
              <a:lnSpc>
                <a:spcPts val="3200"/>
              </a:lnSpc>
              <a:spcBef>
                <a:spcPts val="1200"/>
              </a:spcBef>
              <a:buNone/>
            </a:pPr>
            <a:r>
              <a:rPr lang="nl-NL" sz="2000"/>
              <a:t>Francien en Bob hielden elkaar min of meer in een wurggreep. De huisarts en medisch specialist zagen het ook wel, maar Francien </a:t>
            </a:r>
            <a:r>
              <a:rPr lang="nl-NL" sz="2000">
                <a:solidFill>
                  <a:srgbClr val="41C4ED"/>
                </a:solidFill>
              </a:rPr>
              <a:t>hoop ontnemen </a:t>
            </a:r>
            <a:r>
              <a:rPr lang="nl-NL" sz="2000"/>
              <a:t>was voor hen geen begaanbare weg. Toch in deze maar wat </a:t>
            </a:r>
            <a:r>
              <a:rPr lang="nl-NL" sz="2000">
                <a:solidFill>
                  <a:srgbClr val="41C4ED"/>
                </a:solidFill>
              </a:rPr>
              <a:t>afstand bewaren</a:t>
            </a:r>
            <a:r>
              <a:rPr lang="nl-NL" sz="2000"/>
              <a:t>. Het was niet anders. Het stel had geen kinderen.</a:t>
            </a:r>
          </a:p>
          <a:p>
            <a:endParaRPr lang="nl-NL"/>
          </a:p>
        </p:txBody>
      </p:sp>
    </p:spTree>
    <p:extLst>
      <p:ext uri="{BB962C8B-B14F-4D97-AF65-F5344CB8AC3E}">
        <p14:creationId xmlns:p14="http://schemas.microsoft.com/office/powerpoint/2010/main" val="1250605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1B96F-67C5-4FDA-A8E2-F88574E073F3}"/>
              </a:ext>
            </a:extLst>
          </p:cNvPr>
          <p:cNvSpPr>
            <a:spLocks noGrp="1"/>
          </p:cNvSpPr>
          <p:nvPr>
            <p:ph type="title"/>
          </p:nvPr>
        </p:nvSpPr>
        <p:spPr/>
        <p:txBody>
          <a:bodyPr/>
          <a:lstStyle/>
          <a:p>
            <a:r>
              <a:rPr lang="nl-NL" dirty="0"/>
              <a:t>Vervolg casus</a:t>
            </a:r>
            <a:r>
              <a:rPr lang="nl-NL" dirty="0">
                <a:cs typeface="Arial"/>
              </a:rPr>
              <a:t> Francien </a:t>
            </a:r>
            <a:r>
              <a:rPr lang="nl-NL" sz="2000" dirty="0">
                <a:cs typeface="Arial"/>
              </a:rPr>
              <a:t>(3 van 4)</a:t>
            </a:r>
          </a:p>
        </p:txBody>
      </p:sp>
      <p:sp>
        <p:nvSpPr>
          <p:cNvPr id="3" name="Tijdelijke aanduiding voor inhoud 2">
            <a:extLst>
              <a:ext uri="{FF2B5EF4-FFF2-40B4-BE49-F238E27FC236}">
                <a16:creationId xmlns:a16="http://schemas.microsoft.com/office/drawing/2014/main" id="{3463F08B-4E9D-42C0-B84C-A3910E59D261}"/>
              </a:ext>
            </a:extLst>
          </p:cNvPr>
          <p:cNvSpPr>
            <a:spLocks noGrp="1"/>
          </p:cNvSpPr>
          <p:nvPr>
            <p:ph idx="1"/>
          </p:nvPr>
        </p:nvSpPr>
        <p:spPr>
          <a:xfrm>
            <a:off x="292822" y="1625879"/>
            <a:ext cx="8077811" cy="4462463"/>
          </a:xfrm>
        </p:spPr>
        <p:txBody>
          <a:bodyPr/>
          <a:lstStyle/>
          <a:p>
            <a:pPr marL="0" indent="0">
              <a:lnSpc>
                <a:spcPts val="2800"/>
              </a:lnSpc>
              <a:buNone/>
            </a:pPr>
            <a:r>
              <a:rPr lang="nl-NL" sz="2000"/>
              <a:t>In het </a:t>
            </a:r>
            <a:r>
              <a:rPr lang="nl-NL" sz="2000">
                <a:solidFill>
                  <a:schemeClr val="bg2"/>
                </a:solidFill>
              </a:rPr>
              <a:t>nagesprek met de huisarts </a:t>
            </a:r>
            <a:r>
              <a:rPr lang="nl-NL" sz="2000"/>
              <a:t>had Bob het allemaal erg lastig gevonden. Iedereen was heel aardig geweest, maar toch. ‘</a:t>
            </a:r>
            <a:r>
              <a:rPr lang="nl-NL" sz="2000">
                <a:solidFill>
                  <a:srgbClr val="41C4ED"/>
                </a:solidFill>
              </a:rPr>
              <a:t>Hoe moet ik met deze wond nu verder?’</a:t>
            </a:r>
            <a:endParaRPr lang="nl-NL" sz="2000">
              <a:solidFill>
                <a:srgbClr val="41C4ED"/>
              </a:solidFill>
              <a:cs typeface="Arial"/>
            </a:endParaRPr>
          </a:p>
          <a:p>
            <a:pPr marL="0" indent="0">
              <a:buNone/>
            </a:pPr>
            <a:endParaRPr lang="nl-NL"/>
          </a:p>
        </p:txBody>
      </p:sp>
      <p:pic>
        <p:nvPicPr>
          <p:cNvPr id="4" name="Afbeelding 3">
            <a:extLst>
              <a:ext uri="{FF2B5EF4-FFF2-40B4-BE49-F238E27FC236}">
                <a16:creationId xmlns:a16="http://schemas.microsoft.com/office/drawing/2014/main" id="{0944F54A-EF8C-4CFC-8BF8-9206178B82F1}"/>
              </a:ext>
            </a:extLst>
          </p:cNvPr>
          <p:cNvPicPr>
            <a:picLocks noChangeAspect="1"/>
          </p:cNvPicPr>
          <p:nvPr/>
        </p:nvPicPr>
        <p:blipFill>
          <a:blip r:embed="rId3"/>
          <a:stretch>
            <a:fillRect/>
          </a:stretch>
        </p:blipFill>
        <p:spPr>
          <a:xfrm>
            <a:off x="368527" y="3044037"/>
            <a:ext cx="7683512" cy="3096969"/>
          </a:xfrm>
          <a:prstGeom prst="rect">
            <a:avLst/>
          </a:prstGeom>
        </p:spPr>
      </p:pic>
      <p:pic>
        <p:nvPicPr>
          <p:cNvPr id="5" name="Afbeelding 4">
            <a:extLst>
              <a:ext uri="{FF2B5EF4-FFF2-40B4-BE49-F238E27FC236}">
                <a16:creationId xmlns:a16="http://schemas.microsoft.com/office/drawing/2014/main" id="{886AB482-804D-4007-A1BF-F9A4C3944BEC}"/>
              </a:ext>
            </a:extLst>
          </p:cNvPr>
          <p:cNvPicPr>
            <a:picLocks noChangeAspect="1"/>
          </p:cNvPicPr>
          <p:nvPr/>
        </p:nvPicPr>
        <p:blipFill>
          <a:blip r:embed="rId4"/>
          <a:stretch>
            <a:fillRect/>
          </a:stretch>
        </p:blipFill>
        <p:spPr>
          <a:xfrm>
            <a:off x="368527" y="2724791"/>
            <a:ext cx="7272000" cy="319246"/>
          </a:xfrm>
          <a:prstGeom prst="rect">
            <a:avLst/>
          </a:prstGeom>
        </p:spPr>
      </p:pic>
    </p:spTree>
    <p:extLst>
      <p:ext uri="{BB962C8B-B14F-4D97-AF65-F5344CB8AC3E}">
        <p14:creationId xmlns:p14="http://schemas.microsoft.com/office/powerpoint/2010/main" val="3070625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AA249-A6FB-4EF5-9EE7-C983D3529245}"/>
              </a:ext>
            </a:extLst>
          </p:cNvPr>
          <p:cNvSpPr>
            <a:spLocks noGrp="1"/>
          </p:cNvSpPr>
          <p:nvPr>
            <p:ph type="title"/>
          </p:nvPr>
        </p:nvSpPr>
        <p:spPr/>
        <p:txBody>
          <a:bodyPr/>
          <a:lstStyle/>
          <a:p>
            <a:r>
              <a:rPr lang="nl-NL" dirty="0"/>
              <a:t>Casus Francien – vragen </a:t>
            </a:r>
            <a:r>
              <a:rPr lang="nl-NL" sz="2000" dirty="0"/>
              <a:t>(4 van 4)</a:t>
            </a:r>
          </a:p>
        </p:txBody>
      </p:sp>
      <p:sp>
        <p:nvSpPr>
          <p:cNvPr id="3" name="Tijdelijke aanduiding voor inhoud 2">
            <a:extLst>
              <a:ext uri="{FF2B5EF4-FFF2-40B4-BE49-F238E27FC236}">
                <a16:creationId xmlns:a16="http://schemas.microsoft.com/office/drawing/2014/main" id="{19686DEA-44EF-4F41-BAEF-5796582B8CDD}"/>
              </a:ext>
            </a:extLst>
          </p:cNvPr>
          <p:cNvSpPr>
            <a:spLocks noGrp="1"/>
          </p:cNvSpPr>
          <p:nvPr>
            <p:ph idx="1"/>
          </p:nvPr>
        </p:nvSpPr>
        <p:spPr>
          <a:xfrm>
            <a:off x="292822" y="1625879"/>
            <a:ext cx="8020301" cy="4462463"/>
          </a:xfrm>
        </p:spPr>
        <p:txBody>
          <a:bodyPr/>
          <a:lstStyle/>
          <a:p>
            <a:pPr>
              <a:buNone/>
            </a:pPr>
            <a:r>
              <a:rPr lang="nl-NL" dirty="0"/>
              <a:t>- Hoe kijk jij tegen deze casus aan?</a:t>
            </a:r>
          </a:p>
          <a:p>
            <a:pPr>
              <a:buFontTx/>
              <a:buChar char="-"/>
            </a:pPr>
            <a:r>
              <a:rPr lang="nl-NL" dirty="0"/>
              <a:t>Hoe had jij gehandeld als zorgverlener? </a:t>
            </a:r>
          </a:p>
          <a:p>
            <a:pPr marL="342900" indent="-342900">
              <a:buFontTx/>
              <a:buChar char="-"/>
            </a:pPr>
            <a:endParaRPr lang="nl-NL" dirty="0"/>
          </a:p>
          <a:p>
            <a:pPr>
              <a:buFontTx/>
              <a:buChar char="-"/>
            </a:pPr>
            <a:r>
              <a:rPr lang="nl-NL" dirty="0"/>
              <a:t>Zou jij iemand uit een het palliatief team of een specialist palliatieve zorg hebben geraadpleegd?</a:t>
            </a:r>
          </a:p>
          <a:p>
            <a:pPr>
              <a:buFontTx/>
              <a:buChar char="-"/>
            </a:pPr>
            <a:r>
              <a:rPr lang="nl-NL" dirty="0"/>
              <a:t>Zo ja, op welk moment?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934935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1DAEF-DAAB-4EEF-8AB9-9A7F05B6B97D}"/>
              </a:ext>
            </a:extLst>
          </p:cNvPr>
          <p:cNvSpPr>
            <a:spLocks noGrp="1"/>
          </p:cNvSpPr>
          <p:nvPr>
            <p:ph type="title"/>
          </p:nvPr>
        </p:nvSpPr>
        <p:spPr/>
        <p:txBody>
          <a:bodyPr/>
          <a:lstStyle/>
          <a:p>
            <a:r>
              <a:rPr lang="nl-NL"/>
              <a:t>Theoretische achtergrond casus</a:t>
            </a:r>
          </a:p>
        </p:txBody>
      </p:sp>
      <p:pic>
        <p:nvPicPr>
          <p:cNvPr id="4" name="Tijdelijke aanduiding voor inhoud 3">
            <a:extLst>
              <a:ext uri="{FF2B5EF4-FFF2-40B4-BE49-F238E27FC236}">
                <a16:creationId xmlns:a16="http://schemas.microsoft.com/office/drawing/2014/main" id="{FC00BCEC-DD8D-4AD7-A548-DAE6A07D5F08}"/>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6583" y="1617385"/>
            <a:ext cx="5216653" cy="4707215"/>
          </a:xfrm>
          <a:prstGeom prst="rect">
            <a:avLst/>
          </a:prstGeom>
          <a:noFill/>
          <a:ln>
            <a:noFill/>
          </a:ln>
        </p:spPr>
      </p:pic>
      <p:sp>
        <p:nvSpPr>
          <p:cNvPr id="6" name="Tekstvak 5">
            <a:extLst>
              <a:ext uri="{FF2B5EF4-FFF2-40B4-BE49-F238E27FC236}">
                <a16:creationId xmlns:a16="http://schemas.microsoft.com/office/drawing/2014/main" id="{968C455D-6979-4961-87B5-8EAEFFD576FA}"/>
              </a:ext>
            </a:extLst>
          </p:cNvPr>
          <p:cNvSpPr txBox="1"/>
          <p:nvPr/>
        </p:nvSpPr>
        <p:spPr>
          <a:xfrm>
            <a:off x="568171" y="6324600"/>
            <a:ext cx="8176333" cy="230832"/>
          </a:xfrm>
          <a:prstGeom prst="rect">
            <a:avLst/>
          </a:prstGeom>
          <a:noFill/>
        </p:spPr>
        <p:txBody>
          <a:bodyPr wrap="square" rtlCol="0">
            <a:spAutoFit/>
          </a:bodyPr>
          <a:lstStyle/>
          <a:p>
            <a:r>
              <a:rPr lang="fr-FR" sz="900">
                <a:solidFill>
                  <a:srgbClr val="000000"/>
                </a:solidFill>
              </a:rPr>
              <a:t>Bron: Hui D et al. </a:t>
            </a:r>
            <a:r>
              <a:rPr lang="fr-FR" sz="900" err="1">
                <a:solidFill>
                  <a:srgbClr val="000000"/>
                </a:solidFill>
              </a:rPr>
              <a:t>Referral</a:t>
            </a:r>
            <a:r>
              <a:rPr lang="fr-FR" sz="900">
                <a:solidFill>
                  <a:srgbClr val="000000"/>
                </a:solidFill>
              </a:rPr>
              <a:t> </a:t>
            </a:r>
            <a:r>
              <a:rPr lang="fr-FR" sz="900" err="1">
                <a:solidFill>
                  <a:srgbClr val="000000"/>
                </a:solidFill>
              </a:rPr>
              <a:t>criteria</a:t>
            </a:r>
            <a:r>
              <a:rPr lang="fr-FR" sz="900">
                <a:solidFill>
                  <a:srgbClr val="000000"/>
                </a:solidFill>
              </a:rPr>
              <a:t> for </a:t>
            </a:r>
            <a:r>
              <a:rPr lang="fr-FR" sz="900" err="1">
                <a:solidFill>
                  <a:srgbClr val="000000"/>
                </a:solidFill>
              </a:rPr>
              <a:t>outpatient</a:t>
            </a:r>
            <a:r>
              <a:rPr lang="fr-FR" sz="900">
                <a:solidFill>
                  <a:srgbClr val="000000"/>
                </a:solidFill>
              </a:rPr>
              <a:t> </a:t>
            </a:r>
            <a:r>
              <a:rPr lang="fr-FR" sz="900" err="1">
                <a:solidFill>
                  <a:srgbClr val="000000"/>
                </a:solidFill>
              </a:rPr>
              <a:t>specialty</a:t>
            </a:r>
            <a:r>
              <a:rPr lang="fr-FR" sz="900">
                <a:solidFill>
                  <a:srgbClr val="000000"/>
                </a:solidFill>
              </a:rPr>
              <a:t> palliative cancer care: an international consensus. Lancet </a:t>
            </a:r>
            <a:r>
              <a:rPr lang="fr-FR" sz="900" err="1">
                <a:solidFill>
                  <a:srgbClr val="000000"/>
                </a:solidFill>
              </a:rPr>
              <a:t>Oncol</a:t>
            </a:r>
            <a:r>
              <a:rPr lang="fr-FR" sz="900">
                <a:solidFill>
                  <a:srgbClr val="000000"/>
                </a:solidFill>
              </a:rPr>
              <a:t> 2016</a:t>
            </a:r>
            <a:endParaRPr lang="nl-NL" sz="900">
              <a:solidFill>
                <a:srgbClr val="000000"/>
              </a:solidFill>
            </a:endParaRPr>
          </a:p>
        </p:txBody>
      </p:sp>
      <p:sp>
        <p:nvSpPr>
          <p:cNvPr id="7" name="Tekstvak 6">
            <a:extLst>
              <a:ext uri="{FF2B5EF4-FFF2-40B4-BE49-F238E27FC236}">
                <a16:creationId xmlns:a16="http://schemas.microsoft.com/office/drawing/2014/main" id="{6F5E7524-EFCE-4753-A6FE-041AD1E03C91}"/>
              </a:ext>
            </a:extLst>
          </p:cNvPr>
          <p:cNvSpPr txBox="1"/>
          <p:nvPr/>
        </p:nvSpPr>
        <p:spPr>
          <a:xfrm>
            <a:off x="249517" y="1876282"/>
            <a:ext cx="2188883" cy="1972335"/>
          </a:xfrm>
          <a:prstGeom prst="rect">
            <a:avLst/>
          </a:prstGeom>
          <a:noFill/>
        </p:spPr>
        <p:txBody>
          <a:bodyPr wrap="square" rtlCol="0">
            <a:spAutoFit/>
          </a:bodyPr>
          <a:lstStyle/>
          <a:p>
            <a:pPr>
              <a:lnSpc>
                <a:spcPts val="3000"/>
              </a:lnSpc>
            </a:pPr>
            <a:r>
              <a:rPr lang="nl-NL">
                <a:solidFill>
                  <a:schemeClr val="tx2"/>
                </a:solidFill>
              </a:rPr>
              <a:t>In deze tabel staan 4 à 5 redenen om gespecialiseerde palliatieve zorg te consulteren.</a:t>
            </a:r>
          </a:p>
        </p:txBody>
      </p:sp>
    </p:spTree>
    <p:extLst>
      <p:ext uri="{BB962C8B-B14F-4D97-AF65-F5344CB8AC3E}">
        <p14:creationId xmlns:p14="http://schemas.microsoft.com/office/powerpoint/2010/main" val="3001298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EB7B0-B343-45B6-814F-5C5C497AE12F}"/>
              </a:ext>
            </a:extLst>
          </p:cNvPr>
          <p:cNvSpPr>
            <a:spLocks noGrp="1"/>
          </p:cNvSpPr>
          <p:nvPr>
            <p:ph type="ctrTitle"/>
          </p:nvPr>
        </p:nvSpPr>
        <p:spPr/>
        <p:txBody>
          <a:bodyPr/>
          <a:lstStyle/>
          <a:p>
            <a:r>
              <a:rPr lang="nl-NL"/>
              <a:t>Meetinstrumenten in de palliatieve zorg</a:t>
            </a:r>
          </a:p>
        </p:txBody>
      </p:sp>
      <p:sp>
        <p:nvSpPr>
          <p:cNvPr id="3" name="Ondertitel 2">
            <a:extLst>
              <a:ext uri="{FF2B5EF4-FFF2-40B4-BE49-F238E27FC236}">
                <a16:creationId xmlns:a16="http://schemas.microsoft.com/office/drawing/2014/main" id="{32596BFF-4161-40FB-84BD-A801D6E64F26}"/>
              </a:ext>
            </a:extLst>
          </p:cNvPr>
          <p:cNvSpPr>
            <a:spLocks noGrp="1"/>
          </p:cNvSpPr>
          <p:nvPr>
            <p:ph type="subTitle" idx="1"/>
          </p:nvPr>
        </p:nvSpPr>
        <p:spPr/>
        <p:txBody>
          <a:bodyPr/>
          <a:lstStyle/>
          <a:p>
            <a:pPr lvl="0"/>
            <a:r>
              <a:rPr lang="nl-NL">
                <a:solidFill>
                  <a:srgbClr val="FFFFFF"/>
                </a:solidFill>
              </a:rPr>
              <a:t>Onderdeel van de workshop Introductie palliatieve zorg</a:t>
            </a:r>
          </a:p>
          <a:p>
            <a:endParaRPr lang="nl-NL"/>
          </a:p>
        </p:txBody>
      </p:sp>
      <p:sp>
        <p:nvSpPr>
          <p:cNvPr id="4" name="Tijdelijke aanduiding voor tekst 3">
            <a:extLst>
              <a:ext uri="{FF2B5EF4-FFF2-40B4-BE49-F238E27FC236}">
                <a16:creationId xmlns:a16="http://schemas.microsoft.com/office/drawing/2014/main" id="{A3A8A261-47DD-4B11-8869-E10C682888DA}"/>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62C93334-92DA-4916-AD07-374815D1CA16}"/>
              </a:ext>
            </a:extLst>
          </p:cNvPr>
          <p:cNvPicPr>
            <a:picLocks noChangeAspect="1"/>
          </p:cNvPicPr>
          <p:nvPr/>
        </p:nvPicPr>
        <p:blipFill>
          <a:blip r:embed="rId3"/>
          <a:stretch>
            <a:fillRect/>
          </a:stretch>
        </p:blipFill>
        <p:spPr>
          <a:xfrm>
            <a:off x="5072713" y="3549691"/>
            <a:ext cx="2885741" cy="2467881"/>
          </a:xfrm>
          <a:prstGeom prst="rect">
            <a:avLst/>
          </a:prstGeom>
        </p:spPr>
      </p:pic>
    </p:spTree>
    <p:extLst>
      <p:ext uri="{BB962C8B-B14F-4D97-AF65-F5344CB8AC3E}">
        <p14:creationId xmlns:p14="http://schemas.microsoft.com/office/powerpoint/2010/main" val="3649429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8506D-3619-4D40-A6CE-90551DFFAADF}"/>
              </a:ext>
            </a:extLst>
          </p:cNvPr>
          <p:cNvSpPr>
            <a:spLocks noGrp="1"/>
          </p:cNvSpPr>
          <p:nvPr>
            <p:ph type="title"/>
          </p:nvPr>
        </p:nvSpPr>
        <p:spPr/>
        <p:txBody>
          <a:bodyPr/>
          <a:lstStyle/>
          <a:p>
            <a:r>
              <a:rPr lang="nl-NL"/>
              <a:t>Programma meetinstrumenten in de palliatieve zorg</a:t>
            </a:r>
          </a:p>
        </p:txBody>
      </p:sp>
      <p:sp>
        <p:nvSpPr>
          <p:cNvPr id="3" name="Tijdelijke aanduiding voor inhoud 2">
            <a:extLst>
              <a:ext uri="{FF2B5EF4-FFF2-40B4-BE49-F238E27FC236}">
                <a16:creationId xmlns:a16="http://schemas.microsoft.com/office/drawing/2014/main" id="{8EBC4323-87EC-427F-8251-7536A6F10C9F}"/>
              </a:ext>
            </a:extLst>
          </p:cNvPr>
          <p:cNvSpPr>
            <a:spLocks noGrp="1"/>
          </p:cNvSpPr>
          <p:nvPr>
            <p:ph idx="1"/>
          </p:nvPr>
        </p:nvSpPr>
        <p:spPr>
          <a:xfrm>
            <a:off x="292822" y="1625879"/>
            <a:ext cx="8092188" cy="4620613"/>
          </a:xfrm>
        </p:spPr>
        <p:txBody>
          <a:bodyPr/>
          <a:lstStyle/>
          <a:p>
            <a:pPr marL="342900" indent="-342900"/>
            <a:r>
              <a:rPr lang="nl-NL" dirty="0"/>
              <a:t>Doel handreiking meetinstrumenten</a:t>
            </a:r>
          </a:p>
          <a:p>
            <a:pPr marL="342900" indent="-342900"/>
            <a:r>
              <a:rPr lang="nl-NL" dirty="0"/>
              <a:t>Definitie meetinstrumenten in de palliatieve zorg</a:t>
            </a:r>
          </a:p>
          <a:p>
            <a:pPr marL="342900" indent="-342900"/>
            <a:r>
              <a:rPr lang="nl-NL" dirty="0"/>
              <a:t>Wanneer welk instrument?  </a:t>
            </a:r>
            <a:endParaRPr lang="nl-NL" dirty="0">
              <a:cs typeface="Arial"/>
            </a:endParaRPr>
          </a:p>
          <a:p>
            <a:pPr marL="423545" lvl="1" indent="-251460">
              <a:buFontTx/>
              <a:buChar char="-"/>
            </a:pPr>
            <a:r>
              <a:rPr lang="nl-NL" dirty="0"/>
              <a:t>Overzicht meetinstrumenten in de palliatieve zorg</a:t>
            </a:r>
          </a:p>
          <a:p>
            <a:pPr marL="423545" lvl="1" indent="-251460">
              <a:buFontTx/>
              <a:buChar char="-"/>
            </a:pPr>
            <a:r>
              <a:rPr lang="nl-NL" dirty="0"/>
              <a:t>Bespreken wanneer inzetten meetinstrument aan de hand van casus Hans</a:t>
            </a:r>
            <a:endParaRPr lang="nl-NL" dirty="0">
              <a:cs typeface="Arial"/>
            </a:endParaRPr>
          </a:p>
          <a:p>
            <a:pPr marL="342900" indent="-342900"/>
            <a:r>
              <a:rPr lang="nl-NL" dirty="0"/>
              <a:t>Evaluatie workshop</a:t>
            </a:r>
          </a:p>
          <a:p>
            <a:pPr marL="342900" indent="-342900"/>
            <a:endParaRPr lang="nl-NL" dirty="0"/>
          </a:p>
        </p:txBody>
      </p:sp>
    </p:spTree>
    <p:extLst>
      <p:ext uri="{BB962C8B-B14F-4D97-AF65-F5344CB8AC3E}">
        <p14:creationId xmlns:p14="http://schemas.microsoft.com/office/powerpoint/2010/main" val="1397382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2D7FD-02A8-44FE-80FB-52CD1F24C967}"/>
              </a:ext>
            </a:extLst>
          </p:cNvPr>
          <p:cNvSpPr>
            <a:spLocks noGrp="1"/>
          </p:cNvSpPr>
          <p:nvPr>
            <p:ph type="title"/>
          </p:nvPr>
        </p:nvSpPr>
        <p:spPr/>
        <p:txBody>
          <a:bodyPr/>
          <a:lstStyle/>
          <a:p>
            <a:r>
              <a:rPr lang="nl-NL"/>
              <a:t>Doel</a:t>
            </a:r>
            <a:r>
              <a:rPr lang="nl-NL">
                <a:cs typeface="Arial"/>
              </a:rPr>
              <a:t> handreiking meetinstrumenten in de palliatieve zorg</a:t>
            </a:r>
            <a:endParaRPr lang="nl-NL"/>
          </a:p>
        </p:txBody>
      </p:sp>
      <p:sp>
        <p:nvSpPr>
          <p:cNvPr id="3" name="Tijdelijke aanduiding voor inhoud 2">
            <a:extLst>
              <a:ext uri="{FF2B5EF4-FFF2-40B4-BE49-F238E27FC236}">
                <a16:creationId xmlns:a16="http://schemas.microsoft.com/office/drawing/2014/main" id="{A4A0A45B-DE87-494D-96A7-B2CD0BC64253}"/>
              </a:ext>
            </a:extLst>
          </p:cNvPr>
          <p:cNvSpPr>
            <a:spLocks noGrp="1"/>
          </p:cNvSpPr>
          <p:nvPr>
            <p:ph idx="1"/>
          </p:nvPr>
        </p:nvSpPr>
        <p:spPr>
          <a:xfrm>
            <a:off x="292821" y="1625879"/>
            <a:ext cx="8230103" cy="4462463"/>
          </a:xfrm>
        </p:spPr>
        <p:txBody>
          <a:bodyPr/>
          <a:lstStyle/>
          <a:p>
            <a:pPr marL="0" lvl="0" indent="0">
              <a:buNone/>
            </a:pPr>
            <a:r>
              <a:rPr lang="nl-NL"/>
              <a:t>Meetinstrumenten in de palliatieve zorg biedt het inzetten van:</a:t>
            </a:r>
          </a:p>
          <a:p>
            <a:pPr marL="342900" lvl="0" indent="-342900"/>
            <a:r>
              <a:rPr lang="nl-NL"/>
              <a:t>de juiste meetinstrumenten</a:t>
            </a:r>
          </a:p>
          <a:p>
            <a:pPr marL="342900" lvl="0" indent="-342900"/>
            <a:r>
              <a:rPr lang="nl-NL"/>
              <a:t>op de juiste manier</a:t>
            </a:r>
          </a:p>
          <a:p>
            <a:pPr marL="342900" lvl="0" indent="-342900"/>
            <a:r>
              <a:rPr lang="nl-NL"/>
              <a:t>op het juiste moment</a:t>
            </a:r>
          </a:p>
          <a:p>
            <a:pPr marL="342900" lvl="0" indent="-342900"/>
            <a:r>
              <a:rPr lang="nl-NL"/>
              <a:t>bij de juiste patiënt</a:t>
            </a:r>
          </a:p>
          <a:p>
            <a:pPr marL="342900" lvl="0" indent="-342900"/>
            <a:endParaRPr lang="nl-NL"/>
          </a:p>
          <a:p>
            <a:pPr marL="342900" lvl="0" indent="-342900"/>
            <a:r>
              <a:rPr lang="nl-NL"/>
              <a:t>het helpt zorgverleners bij het geven van goede zorg</a:t>
            </a:r>
            <a:endParaRPr lang="nl-NL">
              <a:cs typeface="Arial"/>
            </a:endParaRPr>
          </a:p>
          <a:p>
            <a:pPr marL="0" indent="0">
              <a:buNone/>
            </a:pPr>
            <a:endParaRPr lang="nl-NL"/>
          </a:p>
        </p:txBody>
      </p:sp>
      <p:pic>
        <p:nvPicPr>
          <p:cNvPr id="5" name="Afbeelding 4">
            <a:extLst>
              <a:ext uri="{FF2B5EF4-FFF2-40B4-BE49-F238E27FC236}">
                <a16:creationId xmlns:a16="http://schemas.microsoft.com/office/drawing/2014/main" id="{3DE031CB-F783-4F2C-9988-41DD308A3473}"/>
              </a:ext>
            </a:extLst>
          </p:cNvPr>
          <p:cNvPicPr>
            <a:picLocks noChangeAspect="1"/>
          </p:cNvPicPr>
          <p:nvPr/>
        </p:nvPicPr>
        <p:blipFill>
          <a:blip r:embed="rId3"/>
          <a:stretch>
            <a:fillRect/>
          </a:stretch>
        </p:blipFill>
        <p:spPr>
          <a:xfrm>
            <a:off x="5928153" y="2257805"/>
            <a:ext cx="2594772" cy="2342390"/>
          </a:xfrm>
          <a:prstGeom prst="rect">
            <a:avLst/>
          </a:prstGeom>
        </p:spPr>
      </p:pic>
    </p:spTree>
    <p:extLst>
      <p:ext uri="{BB962C8B-B14F-4D97-AF65-F5344CB8AC3E}">
        <p14:creationId xmlns:p14="http://schemas.microsoft.com/office/powerpoint/2010/main" val="2874312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2EC5A-A195-48C1-A764-3E593C78A7EF}"/>
              </a:ext>
            </a:extLst>
          </p:cNvPr>
          <p:cNvSpPr>
            <a:spLocks noGrp="1"/>
          </p:cNvSpPr>
          <p:nvPr>
            <p:ph type="title"/>
          </p:nvPr>
        </p:nvSpPr>
        <p:spPr/>
        <p:txBody>
          <a:bodyPr/>
          <a:lstStyle/>
          <a:p>
            <a:r>
              <a:rPr lang="nl-NL"/>
              <a:t>Definitie meetinstrumenten in de palliatieve zorg</a:t>
            </a:r>
          </a:p>
        </p:txBody>
      </p:sp>
      <p:sp>
        <p:nvSpPr>
          <p:cNvPr id="3" name="Tijdelijke aanduiding voor inhoud 2">
            <a:extLst>
              <a:ext uri="{FF2B5EF4-FFF2-40B4-BE49-F238E27FC236}">
                <a16:creationId xmlns:a16="http://schemas.microsoft.com/office/drawing/2014/main" id="{E1DA8E67-A66C-4062-BBE5-E0FECFE57AD3}"/>
              </a:ext>
            </a:extLst>
          </p:cNvPr>
          <p:cNvSpPr>
            <a:spLocks noGrp="1"/>
          </p:cNvSpPr>
          <p:nvPr>
            <p:ph idx="1"/>
          </p:nvPr>
        </p:nvSpPr>
        <p:spPr>
          <a:xfrm>
            <a:off x="292822" y="1625879"/>
            <a:ext cx="8221584" cy="4462463"/>
          </a:xfrm>
        </p:spPr>
        <p:txBody>
          <a:bodyPr/>
          <a:lstStyle/>
          <a:p>
            <a:pPr marL="0" lvl="0" indent="0">
              <a:buNone/>
            </a:pPr>
            <a:r>
              <a:rPr lang="nl-NL"/>
              <a:t>Meetinstrumenten in de palliatieve zorg zijn </a:t>
            </a:r>
            <a:r>
              <a:rPr lang="nl-NL">
                <a:solidFill>
                  <a:srgbClr val="41C4ED"/>
                </a:solidFill>
              </a:rPr>
              <a:t>gestructureerd </a:t>
            </a:r>
            <a:r>
              <a:rPr lang="nl-NL"/>
              <a:t>vormgegeven </a:t>
            </a:r>
            <a:r>
              <a:rPr lang="nl-NL">
                <a:solidFill>
                  <a:srgbClr val="41C4ED"/>
                </a:solidFill>
              </a:rPr>
              <a:t>hulpmiddelen</a:t>
            </a:r>
            <a:r>
              <a:rPr lang="nl-NL"/>
              <a:t>, gebaseerd op uitkomsten van wetenschappelijk onderzoek, die zowel de patiënt als de als de zorgverleners helpen </a:t>
            </a:r>
            <a:r>
              <a:rPr lang="nl-NL">
                <a:solidFill>
                  <a:srgbClr val="41C4ED"/>
                </a:solidFill>
              </a:rPr>
              <a:t>inzicht te vergroten </a:t>
            </a:r>
            <a:r>
              <a:rPr lang="nl-NL"/>
              <a:t>in de </a:t>
            </a:r>
            <a:r>
              <a:rPr lang="nl-NL">
                <a:solidFill>
                  <a:srgbClr val="41C4ED"/>
                </a:solidFill>
              </a:rPr>
              <a:t>problematiek </a:t>
            </a:r>
            <a:r>
              <a:rPr lang="nl-NL"/>
              <a:t>van de patiënt en/of diens naasten, ter </a:t>
            </a:r>
            <a:r>
              <a:rPr lang="nl-NL">
                <a:solidFill>
                  <a:srgbClr val="41C4ED"/>
                </a:solidFill>
              </a:rPr>
              <a:t>ondersteuning</a:t>
            </a:r>
            <a:r>
              <a:rPr lang="nl-NL"/>
              <a:t> van de besluitvorming rond de </a:t>
            </a:r>
            <a:r>
              <a:rPr lang="nl-NL">
                <a:solidFill>
                  <a:srgbClr val="41C4ED"/>
                </a:solidFill>
              </a:rPr>
              <a:t>inzet van interventies </a:t>
            </a:r>
            <a:r>
              <a:rPr lang="nl-NL"/>
              <a:t>(dan wel het nalaten daarvan) en de </a:t>
            </a:r>
            <a:r>
              <a:rPr lang="nl-NL">
                <a:solidFill>
                  <a:srgbClr val="41C4ED"/>
                </a:solidFill>
              </a:rPr>
              <a:t>evaluatie</a:t>
            </a:r>
            <a:r>
              <a:rPr lang="nl-NL"/>
              <a:t> van uitkomsten.</a:t>
            </a:r>
          </a:p>
          <a:p>
            <a:pPr marL="143510" indent="-179705"/>
            <a:endParaRPr lang="nl-NL">
              <a:cs typeface="Arial"/>
            </a:endParaRPr>
          </a:p>
          <a:p>
            <a:pPr marL="0" lvl="0" indent="0">
              <a:buNone/>
            </a:pPr>
            <a:r>
              <a:rPr lang="nl-NL" sz="900">
                <a:latin typeface="+mj-lt"/>
              </a:rPr>
              <a:t>bron: Kwaliteitskader palliatieve zorg Nederland. IKNL/Palliactief, 2017</a:t>
            </a:r>
            <a:endParaRPr lang="nl-NL" sz="900">
              <a:latin typeface="+mj-lt"/>
              <a:cs typeface="Arial"/>
            </a:endParaRPr>
          </a:p>
          <a:p>
            <a:pPr marL="143510" indent="-179705"/>
            <a:endParaRPr lang="nl-NL">
              <a:cs typeface="Arial"/>
            </a:endParaRPr>
          </a:p>
        </p:txBody>
      </p:sp>
    </p:spTree>
    <p:extLst>
      <p:ext uri="{BB962C8B-B14F-4D97-AF65-F5344CB8AC3E}">
        <p14:creationId xmlns:p14="http://schemas.microsoft.com/office/powerpoint/2010/main" val="96752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D22FF-9752-44F5-9DBB-B0C8D107B35C}"/>
              </a:ext>
            </a:extLst>
          </p:cNvPr>
          <p:cNvSpPr>
            <a:spLocks noGrp="1"/>
          </p:cNvSpPr>
          <p:nvPr>
            <p:ph type="title"/>
          </p:nvPr>
        </p:nvSpPr>
        <p:spPr/>
        <p:txBody>
          <a:bodyPr/>
          <a:lstStyle/>
          <a:p>
            <a:r>
              <a:rPr lang="nl-NL"/>
              <a:t>Definitie palliatieve zorg in Kwaliteitskader palliatieve zorg Nederland</a:t>
            </a:r>
          </a:p>
        </p:txBody>
      </p:sp>
      <p:sp>
        <p:nvSpPr>
          <p:cNvPr id="3" name="Tijdelijke aanduiding voor inhoud 2">
            <a:extLst>
              <a:ext uri="{FF2B5EF4-FFF2-40B4-BE49-F238E27FC236}">
                <a16:creationId xmlns:a16="http://schemas.microsoft.com/office/drawing/2014/main" id="{6E0B1DF9-E67A-4CEB-8DB3-7AF522F2509B}"/>
              </a:ext>
            </a:extLst>
          </p:cNvPr>
          <p:cNvSpPr>
            <a:spLocks noGrp="1"/>
          </p:cNvSpPr>
          <p:nvPr>
            <p:ph idx="1"/>
          </p:nvPr>
        </p:nvSpPr>
        <p:spPr>
          <a:xfrm>
            <a:off x="292821" y="1625879"/>
            <a:ext cx="8227723" cy="4805066"/>
          </a:xfrm>
        </p:spPr>
        <p:txBody>
          <a:bodyPr/>
          <a:lstStyle/>
          <a:p>
            <a:pPr marL="0" indent="0">
              <a:buNone/>
            </a:pPr>
            <a:r>
              <a:rPr lang="nl-NL"/>
              <a:t>Palliatieve zorg is zorg die de </a:t>
            </a:r>
            <a:r>
              <a:rPr lang="nl-NL">
                <a:solidFill>
                  <a:schemeClr val="bg2"/>
                </a:solidFill>
              </a:rPr>
              <a:t>kwaliteit van het leven verbetert</a:t>
            </a:r>
            <a:r>
              <a:rPr lang="nl-NL"/>
              <a:t> van patiënten en hun naasten die te maken hebben met een </a:t>
            </a:r>
            <a:r>
              <a:rPr lang="nl-NL">
                <a:solidFill>
                  <a:schemeClr val="bg2"/>
                </a:solidFill>
              </a:rPr>
              <a:t>levensbedreigende</a:t>
            </a:r>
            <a:r>
              <a:rPr lang="nl-NL"/>
              <a:t> aandoening of </a:t>
            </a:r>
            <a:r>
              <a:rPr lang="nl-NL">
                <a:solidFill>
                  <a:schemeClr val="bg2"/>
                </a:solidFill>
              </a:rPr>
              <a:t>kwetsbaarheid</a:t>
            </a:r>
            <a:r>
              <a:rPr lang="nl-NL"/>
              <a:t>, door het voorkomen en verlichten van lijden, door middel van </a:t>
            </a:r>
            <a:r>
              <a:rPr lang="nl-NL">
                <a:solidFill>
                  <a:schemeClr val="bg2"/>
                </a:solidFill>
              </a:rPr>
              <a:t>vroegtijdige signalering</a:t>
            </a:r>
            <a:r>
              <a:rPr lang="nl-NL"/>
              <a:t> en zorgvuldige beoordeling en behandeling van problemen van </a:t>
            </a:r>
            <a:r>
              <a:rPr lang="nl-NL">
                <a:solidFill>
                  <a:schemeClr val="bg2"/>
                </a:solidFill>
              </a:rPr>
              <a:t>fysieke, psychische, sociale </a:t>
            </a:r>
            <a:r>
              <a:rPr lang="nl-NL"/>
              <a:t>en </a:t>
            </a:r>
            <a:r>
              <a:rPr lang="nl-NL">
                <a:solidFill>
                  <a:schemeClr val="bg2"/>
                </a:solidFill>
              </a:rPr>
              <a:t>spirituele</a:t>
            </a:r>
            <a:r>
              <a:rPr lang="nl-NL"/>
              <a:t> aard. Gedurende het beloop van de ziekte of kwetsbaarheid heeft palliatieve zorg oog voor het </a:t>
            </a:r>
            <a:r>
              <a:rPr lang="nl-NL">
                <a:solidFill>
                  <a:schemeClr val="bg2"/>
                </a:solidFill>
              </a:rPr>
              <a:t>behoud van autonomie, toegang tot informatie en keuzemogelijkheden</a:t>
            </a:r>
            <a:endParaRPr lang="nl-NL">
              <a:solidFill>
                <a:schemeClr val="bg2"/>
              </a:solidFill>
              <a:cs typeface="Arial"/>
            </a:endParaRPr>
          </a:p>
          <a:p>
            <a:pPr marL="0" indent="0">
              <a:lnSpc>
                <a:spcPts val="2500"/>
              </a:lnSpc>
              <a:buNone/>
            </a:pPr>
            <a:r>
              <a:rPr lang="nl-NL" sz="900"/>
              <a:t>bron: Kwaliteitskader palliatieve zorg Nederland. IKNL/Palliactief, 2017</a:t>
            </a:r>
            <a:endParaRPr lang="nl-NL" sz="900">
              <a:cs typeface="Arial"/>
            </a:endParaRPr>
          </a:p>
          <a:p>
            <a:pPr marL="0" indent="0">
              <a:buNone/>
            </a:pPr>
            <a:endParaRPr lang="en-US" sz="2000"/>
          </a:p>
        </p:txBody>
      </p:sp>
    </p:spTree>
    <p:extLst>
      <p:ext uri="{BB962C8B-B14F-4D97-AF65-F5344CB8AC3E}">
        <p14:creationId xmlns:p14="http://schemas.microsoft.com/office/powerpoint/2010/main" val="3424093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627D9-2753-4917-B29B-C58C0A2EF927}"/>
              </a:ext>
            </a:extLst>
          </p:cNvPr>
          <p:cNvSpPr>
            <a:spLocks noGrp="1"/>
          </p:cNvSpPr>
          <p:nvPr>
            <p:ph type="title"/>
          </p:nvPr>
        </p:nvSpPr>
        <p:spPr>
          <a:xfrm>
            <a:off x="471342" y="261940"/>
            <a:ext cx="6428221" cy="755650"/>
          </a:xfrm>
        </p:spPr>
        <p:txBody>
          <a:bodyPr/>
          <a:lstStyle/>
          <a:p>
            <a:r>
              <a:rPr lang="nl-NL"/>
              <a:t>Vragen over inzetten van meetinstrumenten</a:t>
            </a:r>
          </a:p>
        </p:txBody>
      </p:sp>
      <p:sp>
        <p:nvSpPr>
          <p:cNvPr id="3" name="Tijdelijke aanduiding voor inhoud 2">
            <a:extLst>
              <a:ext uri="{FF2B5EF4-FFF2-40B4-BE49-F238E27FC236}">
                <a16:creationId xmlns:a16="http://schemas.microsoft.com/office/drawing/2014/main" id="{5B90369E-6D89-4737-B66D-EE31601E6A0B}"/>
              </a:ext>
            </a:extLst>
          </p:cNvPr>
          <p:cNvSpPr>
            <a:spLocks noGrp="1"/>
          </p:cNvSpPr>
          <p:nvPr>
            <p:ph idx="1"/>
          </p:nvPr>
        </p:nvSpPr>
        <p:spPr>
          <a:xfrm>
            <a:off x="292821" y="1625879"/>
            <a:ext cx="7894575" cy="4462463"/>
          </a:xfrm>
        </p:spPr>
        <p:txBody>
          <a:bodyPr/>
          <a:lstStyle/>
          <a:p>
            <a:pPr marL="143510" lvl="0" indent="-179705"/>
            <a:r>
              <a:rPr lang="nl-NL"/>
              <a:t>Heb</a:t>
            </a:r>
            <a:r>
              <a:rPr lang="en-US"/>
              <a:t> </a:t>
            </a:r>
            <a:r>
              <a:rPr lang="nl-NL"/>
              <a:t>je</a:t>
            </a:r>
            <a:r>
              <a:rPr lang="en-US"/>
              <a:t> </a:t>
            </a:r>
            <a:r>
              <a:rPr lang="nl-NL"/>
              <a:t>ervaring</a:t>
            </a:r>
            <a:r>
              <a:rPr lang="en-US"/>
              <a:t> met het </a:t>
            </a:r>
            <a:r>
              <a:rPr lang="nl-NL"/>
              <a:t>inzetten</a:t>
            </a:r>
            <a:r>
              <a:rPr lang="en-US"/>
              <a:t> van </a:t>
            </a:r>
            <a:r>
              <a:rPr lang="nl-NL"/>
              <a:t>meetinstrumenten</a:t>
            </a:r>
            <a:r>
              <a:rPr lang="en-US"/>
              <a:t> in de </a:t>
            </a:r>
            <a:r>
              <a:rPr lang="nl-NL"/>
              <a:t>palliatieve</a:t>
            </a:r>
            <a:r>
              <a:rPr lang="en-US"/>
              <a:t> </a:t>
            </a:r>
            <a:r>
              <a:rPr lang="nl-NL"/>
              <a:t>zorg?</a:t>
            </a:r>
          </a:p>
          <a:p>
            <a:pPr marL="0" lvl="0" indent="0">
              <a:buNone/>
            </a:pPr>
            <a:endParaRPr lang="en-US"/>
          </a:p>
          <a:p>
            <a:pPr marL="143510" lvl="0" indent="-179705"/>
            <a:r>
              <a:rPr lang="nl-NL"/>
              <a:t>Maak jij gebruik van (gevalideerde) meetinstrumenten</a:t>
            </a:r>
            <a:r>
              <a:rPr lang="en-US"/>
              <a:t>?</a:t>
            </a:r>
            <a:endParaRPr lang="nl-NL"/>
          </a:p>
          <a:p>
            <a:pPr marL="143510" lvl="0" indent="-179705"/>
            <a:endParaRPr lang="en-US"/>
          </a:p>
          <a:p>
            <a:pPr marL="143510" lvl="0" indent="-179705"/>
            <a:r>
              <a:rPr lang="nl-NL"/>
              <a:t>Op basis waarvan maak je een keuze voor een meetinstrument?</a:t>
            </a:r>
            <a:endParaRPr lang="nl-NL">
              <a:cs typeface="Arial"/>
            </a:endParaRPr>
          </a:p>
          <a:p>
            <a:pPr marL="423373" lvl="1" indent="-179705"/>
            <a:r>
              <a:rPr lang="nl-NL">
                <a:cs typeface="Arial"/>
              </a:rPr>
              <a:t>Op welke meetniveaus?</a:t>
            </a:r>
          </a:p>
          <a:p>
            <a:endParaRPr lang="nl-NL"/>
          </a:p>
        </p:txBody>
      </p:sp>
    </p:spTree>
    <p:extLst>
      <p:ext uri="{BB962C8B-B14F-4D97-AF65-F5344CB8AC3E}">
        <p14:creationId xmlns:p14="http://schemas.microsoft.com/office/powerpoint/2010/main" val="1399131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F058C-2F6E-44D4-B74D-D35963F049A4}"/>
              </a:ext>
            </a:extLst>
          </p:cNvPr>
          <p:cNvSpPr>
            <a:spLocks noGrp="1"/>
          </p:cNvSpPr>
          <p:nvPr>
            <p:ph type="title"/>
          </p:nvPr>
        </p:nvSpPr>
        <p:spPr/>
        <p:txBody>
          <a:bodyPr/>
          <a:lstStyle/>
          <a:p>
            <a:r>
              <a:rPr lang="nl-NL"/>
              <a:t>Wanneer welk instrument?</a:t>
            </a:r>
          </a:p>
        </p:txBody>
      </p:sp>
      <p:pic>
        <p:nvPicPr>
          <p:cNvPr id="7" name="Tijdelijke aanduiding voor inhoud 6">
            <a:extLst>
              <a:ext uri="{FF2B5EF4-FFF2-40B4-BE49-F238E27FC236}">
                <a16:creationId xmlns:a16="http://schemas.microsoft.com/office/drawing/2014/main" id="{9F4FAACF-E664-4C6D-B440-98FCB61660C3}"/>
              </a:ext>
            </a:extLst>
          </p:cNvPr>
          <p:cNvPicPr>
            <a:picLocks noGrp="1" noChangeAspect="1"/>
          </p:cNvPicPr>
          <p:nvPr>
            <p:ph idx="1"/>
          </p:nvPr>
        </p:nvPicPr>
        <p:blipFill>
          <a:blip r:embed="rId3"/>
          <a:stretch>
            <a:fillRect/>
          </a:stretch>
        </p:blipFill>
        <p:spPr>
          <a:xfrm>
            <a:off x="2057359" y="1605476"/>
            <a:ext cx="5883150" cy="4456562"/>
          </a:xfrm>
          <a:prstGeom prst="rect">
            <a:avLst/>
          </a:prstGeom>
        </p:spPr>
      </p:pic>
      <p:sp>
        <p:nvSpPr>
          <p:cNvPr id="3" name="Tekstvak 2">
            <a:extLst>
              <a:ext uri="{FF2B5EF4-FFF2-40B4-BE49-F238E27FC236}">
                <a16:creationId xmlns:a16="http://schemas.microsoft.com/office/drawing/2014/main" id="{4E64E73E-4686-47E9-AB3F-286574C9877B}"/>
              </a:ext>
            </a:extLst>
          </p:cNvPr>
          <p:cNvSpPr txBox="1"/>
          <p:nvPr/>
        </p:nvSpPr>
        <p:spPr>
          <a:xfrm>
            <a:off x="690663" y="5963055"/>
            <a:ext cx="3638145" cy="230832"/>
          </a:xfrm>
          <a:prstGeom prst="rect">
            <a:avLst/>
          </a:prstGeom>
          <a:noFill/>
        </p:spPr>
        <p:txBody>
          <a:bodyPr wrap="square" rtlCol="0" anchor="t">
            <a:spAutoFit/>
          </a:bodyPr>
          <a:lstStyle/>
          <a:p>
            <a:r>
              <a:rPr lang="nl-NL" sz="900">
                <a:solidFill>
                  <a:schemeClr val="tx2"/>
                </a:solidFill>
              </a:rPr>
              <a:t>bron: Meetinstrumenten in de palliatieve zorg. IKNL 2018 </a:t>
            </a:r>
            <a:endParaRPr lang="nl-NL" sz="900">
              <a:solidFill>
                <a:schemeClr val="tx2"/>
              </a:solidFill>
              <a:cs typeface="Arial"/>
            </a:endParaRPr>
          </a:p>
        </p:txBody>
      </p:sp>
    </p:spTree>
    <p:extLst>
      <p:ext uri="{BB962C8B-B14F-4D97-AF65-F5344CB8AC3E}">
        <p14:creationId xmlns:p14="http://schemas.microsoft.com/office/powerpoint/2010/main" val="2914440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B9E81-A8C2-4CC9-8DC2-12930CC2331E}"/>
              </a:ext>
            </a:extLst>
          </p:cNvPr>
          <p:cNvSpPr>
            <a:spLocks noGrp="1"/>
          </p:cNvSpPr>
          <p:nvPr>
            <p:ph type="title"/>
          </p:nvPr>
        </p:nvSpPr>
        <p:spPr/>
        <p:txBody>
          <a:bodyPr/>
          <a:lstStyle/>
          <a:p>
            <a:r>
              <a:rPr lang="nl-NL">
                <a:cs typeface="Arial"/>
              </a:rPr>
              <a:t>Overzicht meetinstrumenten in de palliatieve zorg</a:t>
            </a:r>
            <a:endParaRPr lang="nl-NL"/>
          </a:p>
        </p:txBody>
      </p:sp>
      <p:pic>
        <p:nvPicPr>
          <p:cNvPr id="5" name="Picture 2">
            <a:extLst>
              <a:ext uri="{FF2B5EF4-FFF2-40B4-BE49-F238E27FC236}">
                <a16:creationId xmlns:a16="http://schemas.microsoft.com/office/drawing/2014/main" id="{6AB878F9-8F13-4680-B50A-C7EE569AC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120" y="3245909"/>
            <a:ext cx="19716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Tijdelijke aanduiding voor inhoud 6">
            <a:extLst>
              <a:ext uri="{FF2B5EF4-FFF2-40B4-BE49-F238E27FC236}">
                <a16:creationId xmlns:a16="http://schemas.microsoft.com/office/drawing/2014/main" id="{B6325BFD-CBB5-4164-A93A-C3A0DCED3AF0}"/>
              </a:ext>
            </a:extLst>
          </p:cNvPr>
          <p:cNvPicPr>
            <a:picLocks noGrp="1" noChangeAspect="1"/>
          </p:cNvPicPr>
          <p:nvPr>
            <p:ph idx="1"/>
          </p:nvPr>
        </p:nvPicPr>
        <p:blipFill>
          <a:blip r:embed="rId4"/>
          <a:stretch>
            <a:fillRect/>
          </a:stretch>
        </p:blipFill>
        <p:spPr>
          <a:xfrm>
            <a:off x="471343" y="1744869"/>
            <a:ext cx="5011263" cy="4462463"/>
          </a:xfrm>
          <a:prstGeom prst="rect">
            <a:avLst/>
          </a:prstGeom>
        </p:spPr>
      </p:pic>
      <p:sp>
        <p:nvSpPr>
          <p:cNvPr id="8" name="Tekstvak 7">
            <a:extLst>
              <a:ext uri="{FF2B5EF4-FFF2-40B4-BE49-F238E27FC236}">
                <a16:creationId xmlns:a16="http://schemas.microsoft.com/office/drawing/2014/main" id="{EFBE71D5-AB96-486F-8FC0-8E11FEC23005}"/>
              </a:ext>
            </a:extLst>
          </p:cNvPr>
          <p:cNvSpPr txBox="1"/>
          <p:nvPr/>
        </p:nvSpPr>
        <p:spPr>
          <a:xfrm>
            <a:off x="675860" y="6256545"/>
            <a:ext cx="3828045" cy="230832"/>
          </a:xfrm>
          <a:prstGeom prst="rect">
            <a:avLst/>
          </a:prstGeom>
          <a:noFill/>
        </p:spPr>
        <p:txBody>
          <a:bodyPr wrap="square" rtlCol="0">
            <a:spAutoFit/>
          </a:bodyPr>
          <a:lstStyle/>
          <a:p>
            <a:r>
              <a:rPr lang="nl-NL" sz="900">
                <a:solidFill>
                  <a:schemeClr val="tx2"/>
                </a:solidFill>
              </a:rPr>
              <a:t>Bron: Meetinstrumenten in de palliatieve zorg, IKNL 2018</a:t>
            </a:r>
          </a:p>
        </p:txBody>
      </p:sp>
    </p:spTree>
    <p:extLst>
      <p:ext uri="{BB962C8B-B14F-4D97-AF65-F5344CB8AC3E}">
        <p14:creationId xmlns:p14="http://schemas.microsoft.com/office/powerpoint/2010/main" val="4101104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42DA2-F6A7-4B36-B6ED-F6716795F31F}"/>
              </a:ext>
            </a:extLst>
          </p:cNvPr>
          <p:cNvSpPr>
            <a:spLocks noGrp="1"/>
          </p:cNvSpPr>
          <p:nvPr>
            <p:ph type="title"/>
          </p:nvPr>
        </p:nvSpPr>
        <p:spPr/>
        <p:txBody>
          <a:bodyPr/>
          <a:lstStyle/>
          <a:p>
            <a:r>
              <a:rPr lang="nl-NL"/>
              <a:t>Voorbeeld meetinstrumenten </a:t>
            </a:r>
            <a:endParaRPr lang="nl-NL">
              <a:cs typeface="Arial"/>
            </a:endParaRPr>
          </a:p>
        </p:txBody>
      </p:sp>
      <p:sp>
        <p:nvSpPr>
          <p:cNvPr id="3" name="Tijdelijke aanduiding voor inhoud 2">
            <a:extLst>
              <a:ext uri="{FF2B5EF4-FFF2-40B4-BE49-F238E27FC236}">
                <a16:creationId xmlns:a16="http://schemas.microsoft.com/office/drawing/2014/main" id="{102C1C2B-797B-4D47-BF1A-95057A3F28F9}"/>
              </a:ext>
            </a:extLst>
          </p:cNvPr>
          <p:cNvSpPr>
            <a:spLocks noGrp="1"/>
          </p:cNvSpPr>
          <p:nvPr>
            <p:ph idx="1"/>
          </p:nvPr>
        </p:nvSpPr>
        <p:spPr>
          <a:xfrm>
            <a:off x="292821" y="1625879"/>
            <a:ext cx="8172305" cy="4462463"/>
          </a:xfrm>
        </p:spPr>
        <p:txBody>
          <a:bodyPr/>
          <a:lstStyle/>
          <a:p>
            <a:pPr marL="0" indent="0">
              <a:buNone/>
            </a:pPr>
            <a:r>
              <a:rPr lang="nl-NL" dirty="0"/>
              <a:t>Meetinstrumenten:</a:t>
            </a:r>
          </a:p>
          <a:p>
            <a:pPr marL="342900" indent="-342900"/>
            <a:r>
              <a:rPr lang="nl-NL" dirty="0" err="1"/>
              <a:t>CaReQol</a:t>
            </a:r>
            <a:r>
              <a:rPr lang="nl-NL" dirty="0"/>
              <a:t> CHF (Care </a:t>
            </a:r>
            <a:r>
              <a:rPr lang="nl-NL" dirty="0" err="1"/>
              <a:t>Related</a:t>
            </a:r>
            <a:r>
              <a:rPr lang="nl-NL" dirty="0"/>
              <a:t> </a:t>
            </a:r>
            <a:r>
              <a:rPr lang="nl-NL" dirty="0" err="1"/>
              <a:t>Quality</a:t>
            </a:r>
            <a:r>
              <a:rPr lang="nl-NL" dirty="0"/>
              <a:t> of life voor Chronisch Hartfalen)</a:t>
            </a:r>
          </a:p>
          <a:p>
            <a:pPr marL="342900" indent="-342900"/>
            <a:r>
              <a:rPr lang="nl-NL" dirty="0"/>
              <a:t>HADS (</a:t>
            </a:r>
            <a:r>
              <a:rPr lang="nl-NL" dirty="0" err="1"/>
              <a:t>Hospital</a:t>
            </a:r>
            <a:r>
              <a:rPr lang="nl-NL" dirty="0"/>
              <a:t> </a:t>
            </a:r>
            <a:r>
              <a:rPr lang="nl-NL" dirty="0" err="1"/>
              <a:t>Anxiety</a:t>
            </a:r>
            <a:r>
              <a:rPr lang="nl-NL" dirty="0"/>
              <a:t> </a:t>
            </a:r>
            <a:r>
              <a:rPr lang="nl-NL" dirty="0" err="1"/>
              <a:t>and</a:t>
            </a:r>
            <a:r>
              <a:rPr lang="nl-NL" dirty="0"/>
              <a:t> </a:t>
            </a:r>
            <a:r>
              <a:rPr lang="nl-NL" dirty="0" err="1"/>
              <a:t>Depression</a:t>
            </a:r>
            <a:r>
              <a:rPr lang="nl-NL" dirty="0"/>
              <a:t> </a:t>
            </a:r>
            <a:r>
              <a:rPr lang="nl-NL" dirty="0" err="1"/>
              <a:t>Scale</a:t>
            </a:r>
            <a:r>
              <a:rPr lang="nl-NL" dirty="0"/>
              <a:t>)</a:t>
            </a:r>
          </a:p>
          <a:p>
            <a:pPr marL="342900" indent="-342900"/>
            <a:endParaRPr lang="nl-NL" dirty="0"/>
          </a:p>
          <a:p>
            <a:pPr marL="622763" lvl="1" indent="-342900"/>
            <a:r>
              <a:rPr lang="nl-NL" dirty="0"/>
              <a:t>Ken je deze twee meetinstrumenten?</a:t>
            </a:r>
          </a:p>
          <a:p>
            <a:pPr marL="622763" lvl="1" indent="-342900"/>
            <a:r>
              <a:rPr lang="nl-NL" dirty="0"/>
              <a:t>Gebruik je ze binnen de palliatieve zorg? Zo ja, hoe en wanneer?</a:t>
            </a:r>
          </a:p>
          <a:p>
            <a:pPr marL="622763" lvl="1" indent="-342900"/>
            <a:r>
              <a:rPr lang="nl-NL" dirty="0"/>
              <a:t>Zijn er (gevalideerde) meetinstrumenten die binnen je organisatie niet of nauwelijks gebruikt?</a:t>
            </a:r>
          </a:p>
        </p:txBody>
      </p:sp>
    </p:spTree>
    <p:extLst>
      <p:ext uri="{BB962C8B-B14F-4D97-AF65-F5344CB8AC3E}">
        <p14:creationId xmlns:p14="http://schemas.microsoft.com/office/powerpoint/2010/main" val="2157999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F2A8E-598A-43D0-B4F0-1D76A71BCBE4}"/>
              </a:ext>
            </a:extLst>
          </p:cNvPr>
          <p:cNvSpPr>
            <a:spLocks noGrp="1"/>
          </p:cNvSpPr>
          <p:nvPr>
            <p:ph type="title"/>
          </p:nvPr>
        </p:nvSpPr>
        <p:spPr/>
        <p:txBody>
          <a:bodyPr/>
          <a:lstStyle/>
          <a:p>
            <a:r>
              <a:rPr lang="nl-NL" dirty="0"/>
              <a:t>Casus Hans </a:t>
            </a:r>
            <a:r>
              <a:rPr lang="nl-NL" i="1" dirty="0"/>
              <a:t>‘</a:t>
            </a:r>
            <a:r>
              <a:rPr lang="nl-NL" dirty="0"/>
              <a:t>Meten is weten’ </a:t>
            </a:r>
            <a:r>
              <a:rPr lang="nl-NL" sz="1800" dirty="0"/>
              <a:t>(1 van 3)</a:t>
            </a:r>
          </a:p>
        </p:txBody>
      </p:sp>
      <p:sp>
        <p:nvSpPr>
          <p:cNvPr id="3" name="Tijdelijke aanduiding voor inhoud 2">
            <a:extLst>
              <a:ext uri="{FF2B5EF4-FFF2-40B4-BE49-F238E27FC236}">
                <a16:creationId xmlns:a16="http://schemas.microsoft.com/office/drawing/2014/main" id="{3F6F679D-9B88-4A66-95A1-F2BCE9CDCA3F}"/>
              </a:ext>
            </a:extLst>
          </p:cNvPr>
          <p:cNvSpPr>
            <a:spLocks noGrp="1"/>
          </p:cNvSpPr>
          <p:nvPr>
            <p:ph idx="1"/>
          </p:nvPr>
        </p:nvSpPr>
        <p:spPr>
          <a:xfrm>
            <a:off x="292821" y="1625879"/>
            <a:ext cx="8019905" cy="4462463"/>
          </a:xfrm>
        </p:spPr>
        <p:txBody>
          <a:bodyPr/>
          <a:lstStyle/>
          <a:p>
            <a:pPr marL="0" indent="0">
              <a:lnSpc>
                <a:spcPts val="2800"/>
              </a:lnSpc>
              <a:buNone/>
            </a:pPr>
            <a:r>
              <a:rPr lang="nl-NL" sz="1800" dirty="0">
                <a:solidFill>
                  <a:schemeClr val="tx2"/>
                </a:solidFill>
              </a:rPr>
              <a:t>Hans, 65 jaar. Forse roker. Gescheiden. Woont al enige jaren samen met Riet, 58 jaar. Hans heeft twee volwassen kinderen, Riet één. Er zijn vier kleinkinderen. </a:t>
            </a:r>
          </a:p>
          <a:p>
            <a:pPr marL="0" indent="0">
              <a:lnSpc>
                <a:spcPts val="2800"/>
              </a:lnSpc>
              <a:buNone/>
            </a:pPr>
            <a:r>
              <a:rPr lang="nl-NL" sz="1800" dirty="0">
                <a:solidFill>
                  <a:schemeClr val="tx2"/>
                </a:solidFill>
              </a:rPr>
              <a:t>Hans is nu negen maanden bekend met een </a:t>
            </a:r>
            <a:r>
              <a:rPr lang="nl-NL" sz="1800" dirty="0">
                <a:solidFill>
                  <a:srgbClr val="41C4ED"/>
                </a:solidFill>
              </a:rPr>
              <a:t>uitgezaaid niet-kleincellig longcarcinoom </a:t>
            </a:r>
            <a:r>
              <a:rPr lang="nl-NL" sz="1800" dirty="0">
                <a:solidFill>
                  <a:schemeClr val="tx2"/>
                </a:solidFill>
              </a:rPr>
              <a:t>bij een al vele jaren bestaande </a:t>
            </a:r>
            <a:r>
              <a:rPr lang="nl-NL" sz="1800" dirty="0">
                <a:solidFill>
                  <a:srgbClr val="41C4ED"/>
                </a:solidFill>
              </a:rPr>
              <a:t>COPD</a:t>
            </a:r>
            <a:r>
              <a:rPr lang="nl-NL" sz="1800" dirty="0">
                <a:solidFill>
                  <a:schemeClr val="tx2"/>
                </a:solidFill>
              </a:rPr>
              <a:t> waarvoor diverse </a:t>
            </a:r>
            <a:r>
              <a:rPr lang="nl-NL" sz="1800" dirty="0" err="1">
                <a:solidFill>
                  <a:schemeClr val="tx2"/>
                </a:solidFill>
              </a:rPr>
              <a:t>ademverruimende</a:t>
            </a:r>
            <a:r>
              <a:rPr lang="nl-NL" sz="1800" dirty="0">
                <a:solidFill>
                  <a:schemeClr val="tx2"/>
                </a:solidFill>
              </a:rPr>
              <a:t> </a:t>
            </a:r>
            <a:r>
              <a:rPr lang="nl-NL" sz="1800" dirty="0" err="1">
                <a:solidFill>
                  <a:schemeClr val="tx2"/>
                </a:solidFill>
              </a:rPr>
              <a:t>pff’s</a:t>
            </a:r>
            <a:r>
              <a:rPr lang="nl-NL" sz="1800" dirty="0">
                <a:solidFill>
                  <a:schemeClr val="tx2"/>
                </a:solidFill>
              </a:rPr>
              <a:t>. </a:t>
            </a:r>
            <a:r>
              <a:rPr lang="nl-NL" sz="1800" dirty="0">
                <a:solidFill>
                  <a:schemeClr val="bg2"/>
                </a:solidFill>
              </a:rPr>
              <a:t>Palliatieve chemotherapie </a:t>
            </a:r>
            <a:r>
              <a:rPr lang="nl-NL" sz="1800" dirty="0">
                <a:solidFill>
                  <a:schemeClr val="tx2"/>
                </a:solidFill>
              </a:rPr>
              <a:t>was niet succesvol. Heeft inmiddels afscheid genomen van het ziekenhuis. Wordt nu thuis </a:t>
            </a:r>
            <a:r>
              <a:rPr lang="nl-NL" sz="1800" dirty="0">
                <a:solidFill>
                  <a:srgbClr val="41C4ED"/>
                </a:solidFill>
              </a:rPr>
              <a:t>symptoomgericht begeleid door de huisarts</a:t>
            </a:r>
            <a:r>
              <a:rPr lang="nl-NL" sz="1800" dirty="0">
                <a:solidFill>
                  <a:schemeClr val="tx2"/>
                </a:solidFill>
              </a:rPr>
              <a:t>. De huisarts komt wekelijks langs. Wegens pijnen op de borst gepaard met gevoelens van benauwdheid gebruikt Hans paracetamol in combinatie met kortwerkende morfine. Dit helpt wel wat. Het lijkt in algemene zin de klachten te bagatelliseren. Maar </a:t>
            </a:r>
            <a:r>
              <a:rPr lang="nl-NL" sz="1800" dirty="0">
                <a:solidFill>
                  <a:srgbClr val="41C4ED"/>
                </a:solidFill>
              </a:rPr>
              <a:t>functioneel</a:t>
            </a:r>
            <a:r>
              <a:rPr lang="nl-NL" sz="1800" dirty="0">
                <a:solidFill>
                  <a:schemeClr val="tx2"/>
                </a:solidFill>
              </a:rPr>
              <a:t> is hij toch wel </a:t>
            </a:r>
            <a:r>
              <a:rPr lang="nl-NL" sz="1800" dirty="0">
                <a:solidFill>
                  <a:srgbClr val="41C4ED"/>
                </a:solidFill>
              </a:rPr>
              <a:t>achteruit</a:t>
            </a:r>
            <a:r>
              <a:rPr lang="nl-NL" sz="1800" dirty="0">
                <a:solidFill>
                  <a:schemeClr val="tx2"/>
                </a:solidFill>
              </a:rPr>
              <a:t> aan het gaan. </a:t>
            </a:r>
            <a:endParaRPr lang="nl-NL" sz="1200" dirty="0">
              <a:solidFill>
                <a:schemeClr val="tx2"/>
              </a:solidFill>
            </a:endParaRPr>
          </a:p>
        </p:txBody>
      </p:sp>
    </p:spTree>
    <p:extLst>
      <p:ext uri="{BB962C8B-B14F-4D97-AF65-F5344CB8AC3E}">
        <p14:creationId xmlns:p14="http://schemas.microsoft.com/office/powerpoint/2010/main" val="668552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B15E8-B78A-43A9-814A-C91D739152B8}"/>
              </a:ext>
            </a:extLst>
          </p:cNvPr>
          <p:cNvSpPr>
            <a:spLocks noGrp="1"/>
          </p:cNvSpPr>
          <p:nvPr>
            <p:ph type="title"/>
          </p:nvPr>
        </p:nvSpPr>
        <p:spPr/>
        <p:txBody>
          <a:bodyPr/>
          <a:lstStyle/>
          <a:p>
            <a:r>
              <a:rPr lang="nl-NL" dirty="0"/>
              <a:t>Vervolg casus Hans </a:t>
            </a:r>
            <a:r>
              <a:rPr lang="nl-NL" sz="1800" dirty="0"/>
              <a:t>(2 van 3) </a:t>
            </a:r>
          </a:p>
        </p:txBody>
      </p:sp>
      <p:sp>
        <p:nvSpPr>
          <p:cNvPr id="3" name="Tijdelijke aanduiding voor inhoud 2">
            <a:extLst>
              <a:ext uri="{FF2B5EF4-FFF2-40B4-BE49-F238E27FC236}">
                <a16:creationId xmlns:a16="http://schemas.microsoft.com/office/drawing/2014/main" id="{76795D15-C27F-4F3E-973F-04B1471EC198}"/>
              </a:ext>
            </a:extLst>
          </p:cNvPr>
          <p:cNvSpPr>
            <a:spLocks noGrp="1"/>
          </p:cNvSpPr>
          <p:nvPr>
            <p:ph idx="1"/>
          </p:nvPr>
        </p:nvSpPr>
        <p:spPr>
          <a:xfrm>
            <a:off x="292822" y="1625879"/>
            <a:ext cx="8155142" cy="4462463"/>
          </a:xfrm>
        </p:spPr>
        <p:txBody>
          <a:bodyPr/>
          <a:lstStyle/>
          <a:p>
            <a:pPr marL="0" indent="0">
              <a:lnSpc>
                <a:spcPts val="2800"/>
              </a:lnSpc>
              <a:buNone/>
            </a:pPr>
            <a:r>
              <a:rPr lang="nl-NL" sz="1800" dirty="0"/>
              <a:t>Hans </a:t>
            </a:r>
            <a:r>
              <a:rPr lang="nl-NL" sz="1800" dirty="0">
                <a:solidFill>
                  <a:srgbClr val="00B0F0"/>
                </a:solidFill>
              </a:rPr>
              <a:t>praat ook niet makkelijk </a:t>
            </a:r>
            <a:r>
              <a:rPr lang="nl-NL" sz="1800" dirty="0"/>
              <a:t>over zijn ziekte en het ziekzijn. Hij vindt zichzelf </a:t>
            </a:r>
            <a:r>
              <a:rPr lang="nl-NL" sz="1800" dirty="0">
                <a:solidFill>
                  <a:srgbClr val="00B0F0"/>
                </a:solidFill>
              </a:rPr>
              <a:t>niet depressief</a:t>
            </a:r>
            <a:r>
              <a:rPr lang="nl-NL" sz="1800" dirty="0"/>
              <a:t>, </a:t>
            </a:r>
            <a:r>
              <a:rPr lang="nl-NL" sz="1800" dirty="0">
                <a:solidFill>
                  <a:srgbClr val="00B0F0"/>
                </a:solidFill>
              </a:rPr>
              <a:t>wel onrustig en zoekend</a:t>
            </a:r>
            <a:r>
              <a:rPr lang="nl-NL" sz="1800" dirty="0"/>
              <a:t>. Riet maakt zich zorgen over de relatie met Hans en over ‘hoe het straks moet’. Zij heeft haar eerste man ook al aan kanker verloren. Morgen komt de huisarts weer langs. </a:t>
            </a:r>
          </a:p>
          <a:p>
            <a:pPr marL="0" indent="0">
              <a:lnSpc>
                <a:spcPts val="2800"/>
              </a:lnSpc>
              <a:buNone/>
            </a:pPr>
            <a:endParaRPr lang="nl-NL" sz="1800" dirty="0"/>
          </a:p>
          <a:p>
            <a:pPr marL="0" indent="0">
              <a:lnSpc>
                <a:spcPts val="2800"/>
              </a:lnSpc>
              <a:buNone/>
            </a:pPr>
            <a:r>
              <a:rPr lang="nl-NL" sz="1800" dirty="0"/>
              <a:t>Achtergrond informatie huisarts</a:t>
            </a:r>
          </a:p>
          <a:p>
            <a:pPr marL="0" indent="0">
              <a:lnSpc>
                <a:spcPts val="2800"/>
              </a:lnSpc>
              <a:buNone/>
            </a:pPr>
            <a:r>
              <a:rPr lang="nl-NL" sz="1800" dirty="0"/>
              <a:t>Naar aanleiding van het vorige huisbezoek heeft de huisarts de volgende notities gemaakt: Hans lijkt de situatie te bagatelliseren, toont </a:t>
            </a:r>
            <a:r>
              <a:rPr lang="nl-NL" sz="1800" dirty="0">
                <a:solidFill>
                  <a:srgbClr val="41C4ED"/>
                </a:solidFill>
              </a:rPr>
              <a:t>vermijdgedrag,</a:t>
            </a:r>
            <a:r>
              <a:rPr lang="nl-NL" sz="1800" dirty="0"/>
              <a:t> is misschien toch </a:t>
            </a:r>
            <a:r>
              <a:rPr lang="nl-NL" sz="1800" dirty="0">
                <a:solidFill>
                  <a:srgbClr val="41C4ED"/>
                </a:solidFill>
              </a:rPr>
              <a:t>wat depressief </a:t>
            </a:r>
            <a:r>
              <a:rPr lang="nl-NL" sz="1800" dirty="0"/>
              <a:t>en</a:t>
            </a:r>
            <a:r>
              <a:rPr lang="nl-NL" sz="1800" dirty="0">
                <a:solidFill>
                  <a:srgbClr val="41C4ED"/>
                </a:solidFill>
              </a:rPr>
              <a:t> </a:t>
            </a:r>
            <a:r>
              <a:rPr lang="nl-NL" sz="1800" dirty="0"/>
              <a:t>zoekende. Riet lijkt de situatie beter in te schatten, heeft zorgen over de nabije toekomst en verdriet. Bij een volgend bezoek de situatie toch wat beter in kaart brengen. </a:t>
            </a:r>
          </a:p>
          <a:p>
            <a:pPr marL="0" indent="0">
              <a:buNone/>
            </a:pPr>
            <a:endParaRPr lang="nl-NL" dirty="0"/>
          </a:p>
        </p:txBody>
      </p:sp>
    </p:spTree>
    <p:extLst>
      <p:ext uri="{BB962C8B-B14F-4D97-AF65-F5344CB8AC3E}">
        <p14:creationId xmlns:p14="http://schemas.microsoft.com/office/powerpoint/2010/main" val="3439774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8E969-B645-4C9A-9181-C048C598C1F9}"/>
              </a:ext>
            </a:extLst>
          </p:cNvPr>
          <p:cNvSpPr>
            <a:spLocks noGrp="1"/>
          </p:cNvSpPr>
          <p:nvPr>
            <p:ph type="title"/>
          </p:nvPr>
        </p:nvSpPr>
        <p:spPr/>
        <p:txBody>
          <a:bodyPr/>
          <a:lstStyle/>
          <a:p>
            <a:r>
              <a:rPr lang="nl-NL" dirty="0"/>
              <a:t>Casus Hans – vragen </a:t>
            </a:r>
            <a:r>
              <a:rPr lang="nl-NL" sz="1800" dirty="0"/>
              <a:t>(3 van 3)</a:t>
            </a:r>
          </a:p>
        </p:txBody>
      </p:sp>
      <p:sp>
        <p:nvSpPr>
          <p:cNvPr id="3" name="Tijdelijke aanduiding voor inhoud 2">
            <a:extLst>
              <a:ext uri="{FF2B5EF4-FFF2-40B4-BE49-F238E27FC236}">
                <a16:creationId xmlns:a16="http://schemas.microsoft.com/office/drawing/2014/main" id="{A4C3E3C5-3959-4469-AB83-8E25D1C61401}"/>
              </a:ext>
            </a:extLst>
          </p:cNvPr>
          <p:cNvSpPr>
            <a:spLocks noGrp="1"/>
          </p:cNvSpPr>
          <p:nvPr>
            <p:ph idx="1"/>
          </p:nvPr>
        </p:nvSpPr>
        <p:spPr>
          <a:xfrm>
            <a:off x="292821" y="1625879"/>
            <a:ext cx="8061469" cy="4462463"/>
          </a:xfrm>
        </p:spPr>
        <p:txBody>
          <a:bodyPr/>
          <a:lstStyle/>
          <a:p>
            <a:pPr marL="457200" indent="-457200">
              <a:buFont typeface="+mj-lt"/>
              <a:buAutoNum type="arabicPeriod"/>
            </a:pPr>
            <a:r>
              <a:rPr lang="nl-NL" dirty="0"/>
              <a:t>Welke meetinstrument(en) komen bij deze casus in aanmerking</a:t>
            </a:r>
          </a:p>
          <a:p>
            <a:pPr marL="457200" indent="-457200">
              <a:buFont typeface="+mj-lt"/>
              <a:buAutoNum type="arabicPeriod"/>
            </a:pPr>
            <a:r>
              <a:rPr lang="nl-NL" dirty="0"/>
              <a:t>Waarom deze keuze?</a:t>
            </a:r>
          </a:p>
          <a:p>
            <a:pPr marL="457200" indent="-457200">
              <a:buFont typeface="+mj-lt"/>
              <a:buAutoNum type="arabicPeriod"/>
            </a:pPr>
            <a:r>
              <a:rPr lang="nl-NL" dirty="0"/>
              <a:t>Op welk moment zet je het instrument in?</a:t>
            </a:r>
          </a:p>
          <a:p>
            <a:pPr marL="457200" indent="-457200">
              <a:buFont typeface="+mj-lt"/>
              <a:buAutoNum type="arabicPeriod"/>
            </a:pPr>
            <a:r>
              <a:rPr lang="nl-NL" dirty="0"/>
              <a:t>Wie bepaalt wanneer een meetinstrument wordt ingezet?</a:t>
            </a:r>
          </a:p>
          <a:p>
            <a:pPr marL="457200" indent="-457200">
              <a:buFont typeface="+mj-lt"/>
              <a:buAutoNum type="arabicPeriod"/>
            </a:pPr>
            <a:r>
              <a:rPr lang="nl-NL" dirty="0"/>
              <a:t>Hoe zorg jij of als team dat dit ook daadwerkelijk gebeurt?</a:t>
            </a:r>
          </a:p>
          <a:p>
            <a:pPr marL="457200" indent="-457200">
              <a:buFont typeface="+mj-lt"/>
              <a:buAutoNum type="arabicPeriod"/>
            </a:pPr>
            <a:r>
              <a:rPr lang="nl-NL" dirty="0"/>
              <a:t>Wat wordt er met het resultaat van het meetinstrument gedaan?</a:t>
            </a:r>
          </a:p>
          <a:p>
            <a:pPr marL="0" indent="0">
              <a:buNone/>
            </a:pPr>
            <a:endParaRPr lang="nl-NL" dirty="0"/>
          </a:p>
        </p:txBody>
      </p:sp>
    </p:spTree>
    <p:extLst>
      <p:ext uri="{BB962C8B-B14F-4D97-AF65-F5344CB8AC3E}">
        <p14:creationId xmlns:p14="http://schemas.microsoft.com/office/powerpoint/2010/main" val="1098067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D11E9-CBAF-4C6B-8FA3-DF2BAF37D62A}"/>
              </a:ext>
            </a:extLst>
          </p:cNvPr>
          <p:cNvSpPr>
            <a:spLocks noGrp="1"/>
          </p:cNvSpPr>
          <p:nvPr>
            <p:ph type="title"/>
          </p:nvPr>
        </p:nvSpPr>
        <p:spPr/>
        <p:txBody>
          <a:bodyPr/>
          <a:lstStyle/>
          <a:p>
            <a:r>
              <a:rPr lang="nl-NL"/>
              <a:t>Plenaire terugkoppeling casus Hans</a:t>
            </a:r>
          </a:p>
        </p:txBody>
      </p:sp>
      <p:sp>
        <p:nvSpPr>
          <p:cNvPr id="3" name="Tijdelijke aanduiding voor inhoud 2">
            <a:extLst>
              <a:ext uri="{FF2B5EF4-FFF2-40B4-BE49-F238E27FC236}">
                <a16:creationId xmlns:a16="http://schemas.microsoft.com/office/drawing/2014/main" id="{8D781C02-4D8B-4F4F-A5D2-038FD0D43217}"/>
              </a:ext>
            </a:extLst>
          </p:cNvPr>
          <p:cNvSpPr>
            <a:spLocks noGrp="1"/>
          </p:cNvSpPr>
          <p:nvPr>
            <p:ph idx="1"/>
          </p:nvPr>
        </p:nvSpPr>
        <p:spPr>
          <a:xfrm>
            <a:off x="292821" y="1625879"/>
            <a:ext cx="8061469" cy="4462463"/>
          </a:xfrm>
        </p:spPr>
        <p:txBody>
          <a:bodyPr/>
          <a:lstStyle/>
          <a:p>
            <a:pPr marL="143510" indent="-179705"/>
            <a:r>
              <a:rPr lang="en-US">
                <a:cs typeface="Arial"/>
              </a:rPr>
              <a:t>W</a:t>
            </a:r>
            <a:r>
              <a:rPr lang="nl-NL">
                <a:cs typeface="Arial"/>
              </a:rPr>
              <a:t>as er sprake van een verschil met betrekking tot de inzet / keuze van de meetinstrumenten?</a:t>
            </a:r>
          </a:p>
          <a:p>
            <a:pPr marL="143510" indent="-179705"/>
            <a:endParaRPr lang="nl-NL">
              <a:cs typeface="Arial"/>
            </a:endParaRPr>
          </a:p>
          <a:p>
            <a:pPr marL="143510" indent="-179705"/>
            <a:r>
              <a:rPr lang="nl-NL">
                <a:cs typeface="Arial"/>
              </a:rPr>
              <a:t>Zo ja, waar heeft dit mee te maken?</a:t>
            </a:r>
          </a:p>
          <a:p>
            <a:pPr marL="143510" indent="-179705"/>
            <a:endParaRPr lang="en-US">
              <a:cs typeface="Arial"/>
            </a:endParaRPr>
          </a:p>
          <a:p>
            <a:pPr marL="143510" indent="-179705"/>
            <a:r>
              <a:rPr lang="en-US">
                <a:cs typeface="Arial"/>
              </a:rPr>
              <a:t>In </a:t>
            </a:r>
            <a:r>
              <a:rPr lang="en-US" err="1">
                <a:cs typeface="Arial"/>
              </a:rPr>
              <a:t>hoeverre</a:t>
            </a:r>
            <a:r>
              <a:rPr lang="en-US">
                <a:cs typeface="Arial"/>
              </a:rPr>
              <a:t> is </a:t>
            </a:r>
            <a:r>
              <a:rPr lang="nl-NL">
                <a:cs typeface="Arial"/>
              </a:rPr>
              <a:t>er</a:t>
            </a:r>
            <a:r>
              <a:rPr lang="en-US">
                <a:cs typeface="Arial"/>
              </a:rPr>
              <a:t> </a:t>
            </a:r>
            <a:r>
              <a:rPr lang="nl-NL">
                <a:cs typeface="Arial"/>
              </a:rPr>
              <a:t>gebruik gemaakt van de vier meetniveaus</a:t>
            </a:r>
            <a:r>
              <a:rPr lang="en-US">
                <a:cs typeface="Arial"/>
              </a:rPr>
              <a:t>?</a:t>
            </a:r>
            <a:endParaRPr lang="nl-NL">
              <a:cs typeface="Arial"/>
            </a:endParaRPr>
          </a:p>
          <a:p>
            <a:pPr marL="143510" indent="-179705"/>
            <a:endParaRPr lang="nl-NL">
              <a:cs typeface="Arial"/>
            </a:endParaRPr>
          </a:p>
          <a:p>
            <a:pPr marL="143510" indent="-179705"/>
            <a:endParaRPr lang="nl-NL">
              <a:cs typeface="Arial"/>
            </a:endParaRPr>
          </a:p>
        </p:txBody>
      </p:sp>
    </p:spTree>
    <p:extLst>
      <p:ext uri="{BB962C8B-B14F-4D97-AF65-F5344CB8AC3E}">
        <p14:creationId xmlns:p14="http://schemas.microsoft.com/office/powerpoint/2010/main" val="3450677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676E-EB6C-47DC-9982-9EBCCAEBEDF5}"/>
              </a:ext>
            </a:extLst>
          </p:cNvPr>
          <p:cNvSpPr>
            <a:spLocks noGrp="1"/>
          </p:cNvSpPr>
          <p:nvPr>
            <p:ph type="title"/>
          </p:nvPr>
        </p:nvSpPr>
        <p:spPr/>
        <p:txBody>
          <a:bodyPr/>
          <a:lstStyle/>
          <a:p>
            <a:r>
              <a:rPr lang="nl-NL"/>
              <a:t>Meetinstrumenten uit casus (1 van 2)</a:t>
            </a:r>
          </a:p>
        </p:txBody>
      </p:sp>
      <p:sp>
        <p:nvSpPr>
          <p:cNvPr id="5" name="Tijdelijke aanduiding voor inhoud 4">
            <a:extLst>
              <a:ext uri="{FF2B5EF4-FFF2-40B4-BE49-F238E27FC236}">
                <a16:creationId xmlns:a16="http://schemas.microsoft.com/office/drawing/2014/main" id="{E697AC21-B44B-4FC0-9874-0DAF3B116344}"/>
              </a:ext>
            </a:extLst>
          </p:cNvPr>
          <p:cNvSpPr>
            <a:spLocks noGrp="1"/>
          </p:cNvSpPr>
          <p:nvPr>
            <p:ph idx="1"/>
          </p:nvPr>
        </p:nvSpPr>
        <p:spPr/>
        <p:txBody>
          <a:bodyPr/>
          <a:lstStyle/>
          <a:p>
            <a:r>
              <a:rPr lang="nl-NL">
                <a:hlinkClick r:id="rId3"/>
              </a:rPr>
              <a:t>Lastmeter</a:t>
            </a:r>
            <a:endParaRPr lang="nl-NL"/>
          </a:p>
          <a:p>
            <a:pPr marL="0" indent="0">
              <a:buNone/>
            </a:pPr>
            <a:endParaRPr lang="nl-NL">
              <a:hlinkClick r:id="rId4"/>
            </a:endParaRPr>
          </a:p>
          <a:p>
            <a:r>
              <a:rPr lang="nl-NL"/>
              <a:t>Utrecht Symptoom Dagboek </a:t>
            </a:r>
            <a:r>
              <a:rPr lang="nl-NL">
                <a:hlinkClick r:id="rId4"/>
              </a:rPr>
              <a:t>USD</a:t>
            </a:r>
            <a:r>
              <a:rPr lang="nl-NL"/>
              <a:t>:</a:t>
            </a:r>
          </a:p>
          <a:p>
            <a:r>
              <a:rPr lang="nl-NL" sz="2000"/>
              <a:t>Toelichting bij casus: symptoomlast blijkt bv. niet &gt; 3. Verder verdiepen lijkt niet per se noodzakelijk. Misschien op termijn meer aandacht voor benauwdheid.</a:t>
            </a:r>
          </a:p>
          <a:p>
            <a:pPr marL="0" indent="0">
              <a:buNone/>
            </a:pPr>
            <a:endParaRPr lang="nl-NL"/>
          </a:p>
          <a:p>
            <a:endParaRPr lang="nl-NL"/>
          </a:p>
        </p:txBody>
      </p:sp>
    </p:spTree>
    <p:extLst>
      <p:ext uri="{BB962C8B-B14F-4D97-AF65-F5344CB8AC3E}">
        <p14:creationId xmlns:p14="http://schemas.microsoft.com/office/powerpoint/2010/main" val="2001060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25FB1-3505-4363-A51B-8647A88253F6}"/>
              </a:ext>
            </a:extLst>
          </p:cNvPr>
          <p:cNvSpPr>
            <a:spLocks noGrp="1"/>
          </p:cNvSpPr>
          <p:nvPr>
            <p:ph type="title"/>
          </p:nvPr>
        </p:nvSpPr>
        <p:spPr/>
        <p:txBody>
          <a:bodyPr/>
          <a:lstStyle/>
          <a:p>
            <a:r>
              <a:rPr lang="nl-NL"/>
              <a:t>Vervolg theoretische achtergrond casus </a:t>
            </a:r>
            <a:br>
              <a:rPr lang="nl-NL"/>
            </a:br>
            <a:r>
              <a:rPr lang="nl-NL"/>
              <a:t>(2 van 2)</a:t>
            </a:r>
          </a:p>
        </p:txBody>
      </p:sp>
      <p:sp>
        <p:nvSpPr>
          <p:cNvPr id="3" name="Tijdelijke aanduiding voor inhoud 2">
            <a:extLst>
              <a:ext uri="{FF2B5EF4-FFF2-40B4-BE49-F238E27FC236}">
                <a16:creationId xmlns:a16="http://schemas.microsoft.com/office/drawing/2014/main" id="{4DBF6FA7-777F-49E3-B050-D2EEFCC68149}"/>
              </a:ext>
            </a:extLst>
          </p:cNvPr>
          <p:cNvSpPr>
            <a:spLocks noGrp="1"/>
          </p:cNvSpPr>
          <p:nvPr>
            <p:ph idx="1"/>
          </p:nvPr>
        </p:nvSpPr>
        <p:spPr/>
        <p:txBody>
          <a:bodyPr/>
          <a:lstStyle/>
          <a:p>
            <a:pPr lvl="0"/>
            <a:r>
              <a:rPr lang="nl-NL">
                <a:hlinkClick r:id="rId3"/>
              </a:rPr>
              <a:t>HADS</a:t>
            </a:r>
            <a:r>
              <a:rPr lang="nl-NL"/>
              <a:t> </a:t>
            </a:r>
          </a:p>
          <a:p>
            <a:pPr lvl="0"/>
            <a:r>
              <a:rPr lang="nl-NL" sz="2000"/>
              <a:t>Toelichting casus: bv. score angst en depressie &gt; 8. M.a.w. nu verder diagnosticeren via DSM 5 classificatie en behandelplan opstellen. Deze laatste twee handelingen vallen buiten de scope van de </a:t>
            </a:r>
            <a:r>
              <a:rPr lang="nl-NL" sz="2000" err="1"/>
              <a:t>ebL</a:t>
            </a:r>
            <a:r>
              <a:rPr lang="nl-NL" sz="2000"/>
              <a:t> module / workshop. Misschien wel aardig om aan de deelnemers te vragen hoe zij naar deze stappen kijken en wat zij zouden doen.</a:t>
            </a:r>
          </a:p>
          <a:p>
            <a:pPr lvl="0"/>
            <a:endParaRPr lang="nl-NL"/>
          </a:p>
          <a:p>
            <a:endParaRPr lang="nl-NL"/>
          </a:p>
        </p:txBody>
      </p:sp>
    </p:spTree>
    <p:extLst>
      <p:ext uri="{BB962C8B-B14F-4D97-AF65-F5344CB8AC3E}">
        <p14:creationId xmlns:p14="http://schemas.microsoft.com/office/powerpoint/2010/main" val="19578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ED7121A-7AA2-4E96-9D73-B795ACDF4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99" y="2077132"/>
            <a:ext cx="4032366" cy="3609486"/>
          </a:xfrm>
          <a:prstGeom prst="rect">
            <a:avLst/>
          </a:prstGeom>
        </p:spPr>
      </p:pic>
      <p:sp>
        <p:nvSpPr>
          <p:cNvPr id="7" name="Tijdelijke aanduiding voor tekst 6">
            <a:extLst>
              <a:ext uri="{FF2B5EF4-FFF2-40B4-BE49-F238E27FC236}">
                <a16:creationId xmlns:a16="http://schemas.microsoft.com/office/drawing/2014/main" id="{6A43AFF7-0754-457F-A124-302C7AE24EFF}"/>
              </a:ext>
            </a:extLst>
          </p:cNvPr>
          <p:cNvSpPr>
            <a:spLocks noGrp="1"/>
          </p:cNvSpPr>
          <p:nvPr>
            <p:ph type="body" sz="quarter" idx="16"/>
          </p:nvPr>
        </p:nvSpPr>
        <p:spPr/>
        <p:txBody>
          <a:bodyPr/>
          <a:lstStyle/>
          <a:p>
            <a:r>
              <a:rPr lang="en-US" dirty="0" err="1"/>
              <a:t>Kerncijfers</a:t>
            </a:r>
            <a:r>
              <a:rPr lang="en-US" dirty="0"/>
              <a:t> </a:t>
            </a:r>
            <a:r>
              <a:rPr lang="en-US" dirty="0" err="1"/>
              <a:t>palliatieve</a:t>
            </a:r>
            <a:r>
              <a:rPr lang="en-US" dirty="0"/>
              <a:t> </a:t>
            </a:r>
            <a:r>
              <a:rPr lang="en-US" dirty="0" err="1"/>
              <a:t>zorg</a:t>
            </a:r>
            <a:r>
              <a:rPr lang="en-US" dirty="0"/>
              <a:t>, 2019</a:t>
            </a:r>
            <a:endParaRPr lang="nl-NL" dirty="0"/>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2390503" y="1830404"/>
            <a:ext cx="1987534" cy="259352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sz="1500" dirty="0"/>
              <a:t>	</a:t>
            </a:r>
            <a:r>
              <a:rPr lang="nl-NL" dirty="0"/>
              <a:t>Bron CBS</a:t>
            </a:r>
            <a:r>
              <a:rPr lang="nl-NL" baseline="30000" dirty="0"/>
              <a:t>1</a:t>
            </a:r>
          </a:p>
        </p:txBody>
      </p:sp>
      <p:sp>
        <p:nvSpPr>
          <p:cNvPr id="12" name="Tijdelijke aanduiding voor tekst 11">
            <a:extLst>
              <a:ext uri="{FF2B5EF4-FFF2-40B4-BE49-F238E27FC236}">
                <a16:creationId xmlns:a16="http://schemas.microsoft.com/office/drawing/2014/main" id="{3A9D7625-B723-4CE1-873C-18A49CCDB37B}"/>
              </a:ext>
            </a:extLst>
          </p:cNvPr>
          <p:cNvSpPr>
            <a:spLocks noGrp="1"/>
          </p:cNvSpPr>
          <p:nvPr>
            <p:ph type="body" sz="quarter" idx="17"/>
          </p:nvPr>
        </p:nvSpPr>
        <p:spPr>
          <a:xfrm>
            <a:off x="540000" y="360699"/>
            <a:ext cx="5898122" cy="1090416"/>
          </a:xfrm>
        </p:spPr>
        <p:txBody>
          <a:bodyPr/>
          <a:lstStyle/>
          <a:p>
            <a:r>
              <a:rPr lang="nl-NL" sz="2500" b="0" dirty="0">
                <a:solidFill>
                  <a:srgbClr val="006D8C"/>
                </a:solidFill>
                <a:latin typeface="Arial"/>
                <a:ea typeface="+mj-ea"/>
                <a:cs typeface="+mj-cs"/>
              </a:rPr>
              <a:t>Kerncijfers palliatieve zorg </a:t>
            </a:r>
            <a:endParaRPr lang="nl-NL" dirty="0">
              <a:latin typeface="Arial" panose="020B0604020202020204" pitchFamily="34" charset="0"/>
              <a:cs typeface="Arial" panose="020B0604020202020204" pitchFamily="34" charset="0"/>
            </a:endParaRPr>
          </a:p>
          <a:p>
            <a:endParaRPr lang="nl-NL" dirty="0"/>
          </a:p>
          <a:p>
            <a:endParaRPr lang="nl-NL" dirty="0"/>
          </a:p>
          <a:p>
            <a:pPr>
              <a:lnSpc>
                <a:spcPts val="2500"/>
              </a:lnSpc>
            </a:pPr>
            <a:r>
              <a:rPr lang="nl-NL" dirty="0"/>
              <a:t>Figuur 3 Aantal verwachte overlijdens in 2017</a:t>
            </a:r>
          </a:p>
          <a:p>
            <a:endParaRPr lang="nl-NL" dirty="0"/>
          </a:p>
        </p:txBody>
      </p:sp>
    </p:spTree>
    <p:extLst>
      <p:ext uri="{BB962C8B-B14F-4D97-AF65-F5344CB8AC3E}">
        <p14:creationId xmlns:p14="http://schemas.microsoft.com/office/powerpoint/2010/main" val="2012705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47F68-C30B-4605-AF67-9B810862D056}"/>
              </a:ext>
            </a:extLst>
          </p:cNvPr>
          <p:cNvSpPr>
            <a:spLocks noGrp="1"/>
          </p:cNvSpPr>
          <p:nvPr>
            <p:ph type="title"/>
          </p:nvPr>
        </p:nvSpPr>
        <p:spPr/>
        <p:txBody>
          <a:bodyPr/>
          <a:lstStyle/>
          <a:p>
            <a:r>
              <a:rPr lang="nl-NL">
                <a:cs typeface="Arial"/>
              </a:rPr>
              <a:t>Evaluatie workshop </a:t>
            </a:r>
          </a:p>
        </p:txBody>
      </p:sp>
      <p:sp>
        <p:nvSpPr>
          <p:cNvPr id="3" name="Tijdelijke aanduiding voor inhoud 2">
            <a:extLst>
              <a:ext uri="{FF2B5EF4-FFF2-40B4-BE49-F238E27FC236}">
                <a16:creationId xmlns:a16="http://schemas.microsoft.com/office/drawing/2014/main" id="{2AC0BA6D-01C0-4D53-8985-AFE1B7740A38}"/>
              </a:ext>
            </a:extLst>
          </p:cNvPr>
          <p:cNvSpPr>
            <a:spLocks noGrp="1"/>
          </p:cNvSpPr>
          <p:nvPr>
            <p:ph idx="1"/>
          </p:nvPr>
        </p:nvSpPr>
        <p:spPr>
          <a:xfrm>
            <a:off x="292822" y="1625879"/>
            <a:ext cx="8207207" cy="4462463"/>
          </a:xfrm>
        </p:spPr>
        <p:txBody>
          <a:bodyPr/>
          <a:lstStyle/>
          <a:p>
            <a:pPr marL="143510" indent="-179705"/>
            <a:r>
              <a:rPr lang="nl-NL"/>
              <a:t>Welke aspecten/leerpunten zijn je specifiek bijgebleven?​</a:t>
            </a:r>
          </a:p>
          <a:p>
            <a:pPr marL="0" indent="0">
              <a:buNone/>
            </a:pPr>
            <a:endParaRPr lang="nl-NL"/>
          </a:p>
          <a:p>
            <a:pPr marL="143510" indent="-179705"/>
            <a:r>
              <a:rPr lang="nl-NL"/>
              <a:t>Wat is er nodig om elkaar in het team en jezelf scherp te houden? ​</a:t>
            </a:r>
            <a:endParaRPr lang="nl-NL">
              <a:cs typeface="Arial"/>
            </a:endParaRPr>
          </a:p>
          <a:p>
            <a:pPr marL="0" indent="0">
              <a:buNone/>
            </a:pPr>
            <a:endParaRPr lang="nl-NL"/>
          </a:p>
        </p:txBody>
      </p:sp>
      <p:pic>
        <p:nvPicPr>
          <p:cNvPr id="4" name="Afbeelding 3">
            <a:extLst>
              <a:ext uri="{FF2B5EF4-FFF2-40B4-BE49-F238E27FC236}">
                <a16:creationId xmlns:a16="http://schemas.microsoft.com/office/drawing/2014/main" id="{85119E11-B87E-4999-AAA0-7C3496B0BAC1}"/>
              </a:ext>
            </a:extLst>
          </p:cNvPr>
          <p:cNvPicPr>
            <a:picLocks noChangeAspect="1"/>
          </p:cNvPicPr>
          <p:nvPr/>
        </p:nvPicPr>
        <p:blipFill>
          <a:blip r:embed="rId3"/>
          <a:stretch>
            <a:fillRect/>
          </a:stretch>
        </p:blipFill>
        <p:spPr>
          <a:xfrm>
            <a:off x="5421463" y="3857110"/>
            <a:ext cx="2249619" cy="1780186"/>
          </a:xfrm>
          <a:prstGeom prst="rect">
            <a:avLst/>
          </a:prstGeom>
        </p:spPr>
      </p:pic>
    </p:spTree>
    <p:extLst>
      <p:ext uri="{BB962C8B-B14F-4D97-AF65-F5344CB8AC3E}">
        <p14:creationId xmlns:p14="http://schemas.microsoft.com/office/powerpoint/2010/main" val="2537243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14E5C-6CD4-4A41-9D12-E9E5F8620372}"/>
              </a:ext>
            </a:extLst>
          </p:cNvPr>
          <p:cNvSpPr>
            <a:spLocks noGrp="1"/>
          </p:cNvSpPr>
          <p:nvPr>
            <p:ph type="title"/>
          </p:nvPr>
        </p:nvSpPr>
        <p:spPr/>
        <p:txBody>
          <a:bodyPr/>
          <a:lstStyle/>
          <a:p>
            <a:r>
              <a:rPr lang="nl-NL">
                <a:cs typeface="Arial"/>
              </a:rPr>
              <a:t>Bronvermelding workshop Introductie palliatieve zorg</a:t>
            </a:r>
            <a:endParaRPr lang="nl-NL"/>
          </a:p>
        </p:txBody>
      </p:sp>
      <p:sp>
        <p:nvSpPr>
          <p:cNvPr id="3" name="Tijdelijke aanduiding voor inhoud 2">
            <a:extLst>
              <a:ext uri="{FF2B5EF4-FFF2-40B4-BE49-F238E27FC236}">
                <a16:creationId xmlns:a16="http://schemas.microsoft.com/office/drawing/2014/main" id="{29E09909-57C8-436A-835A-C79C6E3D61E9}"/>
              </a:ext>
            </a:extLst>
          </p:cNvPr>
          <p:cNvSpPr>
            <a:spLocks noGrp="1"/>
          </p:cNvSpPr>
          <p:nvPr>
            <p:ph idx="1"/>
          </p:nvPr>
        </p:nvSpPr>
        <p:spPr>
          <a:xfrm>
            <a:off x="292822" y="1625879"/>
            <a:ext cx="8129302" cy="4462463"/>
          </a:xfrm>
        </p:spPr>
        <p:txBody>
          <a:bodyPr/>
          <a:lstStyle/>
          <a:p>
            <a:pPr marL="172720" indent="-172720">
              <a:lnSpc>
                <a:spcPts val="1500"/>
              </a:lnSpc>
              <a:spcBef>
                <a:spcPts val="0"/>
              </a:spcBef>
              <a:buFont typeface="Arial" panose="020B0604020202020204" pitchFamily="34" charset="0"/>
              <a:buChar char="•"/>
            </a:pPr>
            <a:r>
              <a:rPr lang="en-US" sz="1200" kern="1200" dirty="0">
                <a:solidFill>
                  <a:schemeClr val="tx2"/>
                </a:solidFill>
                <a:latin typeface="Arial" charset="0"/>
              </a:rPr>
              <a:t>De Lima L et al.; IAHPC list of essential practices in palliative care. </a:t>
            </a:r>
            <a:r>
              <a:rPr lang="en-US" sz="1200" i="1" kern="1200" dirty="0">
                <a:solidFill>
                  <a:schemeClr val="tx2"/>
                </a:solidFill>
                <a:latin typeface="Arial" charset="0"/>
              </a:rPr>
              <a:t>Journal Pain </a:t>
            </a:r>
            <a:r>
              <a:rPr lang="en-US" sz="1200" i="1" kern="1200" dirty="0" err="1">
                <a:solidFill>
                  <a:schemeClr val="tx2"/>
                </a:solidFill>
                <a:latin typeface="Arial" charset="0"/>
              </a:rPr>
              <a:t>Palliat</a:t>
            </a:r>
            <a:r>
              <a:rPr lang="en-US" sz="1200" i="1" kern="1200" dirty="0">
                <a:solidFill>
                  <a:schemeClr val="tx2"/>
                </a:solidFill>
                <a:latin typeface="Arial" charset="0"/>
              </a:rPr>
              <a:t> Care </a:t>
            </a:r>
            <a:r>
              <a:rPr lang="en-US" sz="1200" i="1" kern="1200" dirty="0" err="1">
                <a:solidFill>
                  <a:schemeClr val="tx2"/>
                </a:solidFill>
                <a:latin typeface="Arial" charset="0"/>
              </a:rPr>
              <a:t>Pharmacother</a:t>
            </a:r>
            <a:r>
              <a:rPr lang="en-US" sz="1200" kern="1200" dirty="0">
                <a:solidFill>
                  <a:schemeClr val="tx2"/>
                </a:solidFill>
                <a:latin typeface="Arial" charset="0"/>
              </a:rPr>
              <a:t> 2012, Jun;26(2):118-22</a:t>
            </a:r>
          </a:p>
          <a:p>
            <a:pPr marL="172720" indent="-172720">
              <a:lnSpc>
                <a:spcPts val="1500"/>
              </a:lnSpc>
              <a:spcBef>
                <a:spcPts val="0"/>
              </a:spcBef>
              <a:buFont typeface="Arial" panose="020B0604020202020204" pitchFamily="34" charset="0"/>
              <a:buChar char="•"/>
            </a:pPr>
            <a:r>
              <a:rPr lang="nl-NL" sz="1200" kern="1200" dirty="0">
                <a:solidFill>
                  <a:schemeClr val="tx2"/>
                </a:solidFill>
                <a:latin typeface="Arial" charset="0"/>
              </a:rPr>
              <a:t>Desmedt MS et al.; </a:t>
            </a:r>
            <a:r>
              <a:rPr lang="nl-NL" sz="1200" kern="1200" dirty="0" err="1">
                <a:solidFill>
                  <a:schemeClr val="tx2"/>
                </a:solidFill>
                <a:latin typeface="Arial" charset="0"/>
              </a:rPr>
              <a:t>Palliative</a:t>
            </a:r>
            <a:r>
              <a:rPr lang="nl-NL" sz="1200" kern="1200" dirty="0">
                <a:solidFill>
                  <a:schemeClr val="tx2"/>
                </a:solidFill>
                <a:latin typeface="Arial" charset="0"/>
              </a:rPr>
              <a:t> </a:t>
            </a:r>
            <a:r>
              <a:rPr lang="nl-NL" sz="1200" kern="1200" dirty="0" err="1">
                <a:solidFill>
                  <a:schemeClr val="tx2"/>
                </a:solidFill>
                <a:latin typeface="Arial" charset="0"/>
              </a:rPr>
              <a:t>inpatients</a:t>
            </a:r>
            <a:r>
              <a:rPr lang="nl-NL" sz="1200" kern="1200" dirty="0">
                <a:solidFill>
                  <a:schemeClr val="tx2"/>
                </a:solidFill>
                <a:latin typeface="Arial" charset="0"/>
              </a:rPr>
              <a:t> in </a:t>
            </a:r>
            <a:r>
              <a:rPr lang="nl-NL" sz="1200" kern="1200" dirty="0" err="1">
                <a:solidFill>
                  <a:schemeClr val="tx2"/>
                </a:solidFill>
                <a:latin typeface="Arial" charset="0"/>
              </a:rPr>
              <a:t>general</a:t>
            </a:r>
            <a:r>
              <a:rPr lang="nl-NL" sz="1200" kern="1200" dirty="0">
                <a:solidFill>
                  <a:schemeClr val="tx2"/>
                </a:solidFill>
                <a:latin typeface="Arial" charset="0"/>
              </a:rPr>
              <a:t> </a:t>
            </a:r>
            <a:r>
              <a:rPr lang="nl-NL" sz="1200" kern="1200" dirty="0" err="1">
                <a:solidFill>
                  <a:schemeClr val="tx2"/>
                </a:solidFill>
                <a:latin typeface="Arial" charset="0"/>
              </a:rPr>
              <a:t>hospitals</a:t>
            </a:r>
            <a:r>
              <a:rPr lang="nl-NL" sz="1200" kern="1200" dirty="0">
                <a:solidFill>
                  <a:schemeClr val="tx2"/>
                </a:solidFill>
                <a:latin typeface="Arial" charset="0"/>
              </a:rPr>
              <a:t>: a </a:t>
            </a:r>
            <a:r>
              <a:rPr lang="nl-NL" sz="1200" kern="1200" dirty="0" err="1">
                <a:solidFill>
                  <a:schemeClr val="tx2"/>
                </a:solidFill>
                <a:latin typeface="Arial" charset="0"/>
              </a:rPr>
              <a:t>one</a:t>
            </a:r>
            <a:r>
              <a:rPr lang="nl-NL" sz="1200" kern="1200" dirty="0">
                <a:solidFill>
                  <a:schemeClr val="tx2"/>
                </a:solidFill>
                <a:latin typeface="Arial" charset="0"/>
              </a:rPr>
              <a:t> </a:t>
            </a:r>
            <a:r>
              <a:rPr lang="nl-NL" sz="1200" kern="1200" dirty="0" err="1">
                <a:solidFill>
                  <a:schemeClr val="tx2"/>
                </a:solidFill>
                <a:latin typeface="Arial" charset="0"/>
              </a:rPr>
              <a:t>day</a:t>
            </a:r>
            <a:r>
              <a:rPr lang="nl-NL" sz="1200" kern="1200" dirty="0">
                <a:solidFill>
                  <a:schemeClr val="tx2"/>
                </a:solidFill>
                <a:latin typeface="Arial" charset="0"/>
              </a:rPr>
              <a:t> </a:t>
            </a:r>
            <a:r>
              <a:rPr lang="nl-NL" sz="1200" kern="1200" dirty="0" err="1">
                <a:solidFill>
                  <a:schemeClr val="tx2"/>
                </a:solidFill>
                <a:latin typeface="Arial" charset="0"/>
              </a:rPr>
              <a:t>observational</a:t>
            </a:r>
            <a:r>
              <a:rPr lang="nl-NL" sz="1200" kern="1200" dirty="0">
                <a:solidFill>
                  <a:schemeClr val="tx2"/>
                </a:solidFill>
                <a:latin typeface="Arial" charset="0"/>
              </a:rPr>
              <a:t> </a:t>
            </a:r>
            <a:r>
              <a:rPr lang="nl-NL" sz="1200" kern="1200" dirty="0" err="1">
                <a:solidFill>
                  <a:schemeClr val="tx2"/>
                </a:solidFill>
                <a:latin typeface="Arial" charset="0"/>
              </a:rPr>
              <a:t>study</a:t>
            </a:r>
            <a:r>
              <a:rPr lang="nl-NL" sz="1200" kern="1200" dirty="0">
                <a:solidFill>
                  <a:schemeClr val="tx2"/>
                </a:solidFill>
                <a:latin typeface="Arial" charset="0"/>
              </a:rPr>
              <a:t> in Belgium. </a:t>
            </a:r>
            <a:r>
              <a:rPr lang="nl-NL" sz="1200" i="1" kern="1200" dirty="0">
                <a:solidFill>
                  <a:schemeClr val="tx2"/>
                </a:solidFill>
                <a:latin typeface="Arial" charset="0"/>
              </a:rPr>
              <a:t>BMC </a:t>
            </a:r>
            <a:r>
              <a:rPr lang="nl-NL" sz="1200" i="1" kern="1200" dirty="0" err="1">
                <a:solidFill>
                  <a:schemeClr val="tx2"/>
                </a:solidFill>
                <a:latin typeface="Arial" charset="0"/>
              </a:rPr>
              <a:t>Palliative</a:t>
            </a:r>
            <a:r>
              <a:rPr lang="nl-NL" sz="1200" i="1" kern="1200" dirty="0">
                <a:solidFill>
                  <a:schemeClr val="tx2"/>
                </a:solidFill>
                <a:latin typeface="Arial" charset="0"/>
              </a:rPr>
              <a:t> Care</a:t>
            </a:r>
            <a:r>
              <a:rPr lang="nl-NL" sz="1200" kern="1200" dirty="0">
                <a:solidFill>
                  <a:schemeClr val="tx2"/>
                </a:solidFill>
                <a:latin typeface="Arial" charset="0"/>
              </a:rPr>
              <a:t>, 2011.</a:t>
            </a:r>
          </a:p>
          <a:p>
            <a:pPr marL="172720" lvl="0" indent="-172720">
              <a:lnSpc>
                <a:spcPts val="1500"/>
              </a:lnSpc>
              <a:spcBef>
                <a:spcPts val="0"/>
              </a:spcBef>
              <a:buFont typeface="Arial" panose="020B0604020202020204" pitchFamily="34" charset="0"/>
              <a:buChar char="•"/>
            </a:pPr>
            <a:r>
              <a:rPr lang="nl-NL" sz="1200" kern="1200" dirty="0" err="1">
                <a:solidFill>
                  <a:schemeClr val="tx2"/>
                </a:solidFill>
                <a:latin typeface="Arial" charset="0"/>
                <a:cs typeface="Arial"/>
              </a:rPr>
              <a:t>Glare</a:t>
            </a:r>
            <a:r>
              <a:rPr lang="nl-NL" sz="1200" kern="1200" dirty="0">
                <a:solidFill>
                  <a:schemeClr val="tx2"/>
                </a:solidFill>
                <a:latin typeface="Arial" charset="0"/>
                <a:cs typeface="Arial"/>
              </a:rPr>
              <a:t> PA et al.;</a:t>
            </a:r>
            <a:r>
              <a:rPr lang="en-US" sz="1200" kern="1200" dirty="0">
                <a:solidFill>
                  <a:schemeClr val="tx2"/>
                </a:solidFill>
                <a:latin typeface="Arial" charset="0"/>
                <a:cs typeface="Arial"/>
              </a:rPr>
              <a:t> Palliative Care in the Outpatient Oncology Setting: Evaluation of a Practical Set of Referral Criteria. </a:t>
            </a:r>
            <a:r>
              <a:rPr lang="en-US" sz="1200" i="1" kern="1200" dirty="0">
                <a:solidFill>
                  <a:schemeClr val="tx2"/>
                </a:solidFill>
                <a:latin typeface="Arial" charset="0"/>
                <a:cs typeface="Arial"/>
              </a:rPr>
              <a:t>Journal of Oncology Practice.</a:t>
            </a:r>
            <a:r>
              <a:rPr lang="en-US" sz="1200" kern="1200" dirty="0">
                <a:solidFill>
                  <a:schemeClr val="tx2"/>
                </a:solidFill>
                <a:latin typeface="Arial" charset="0"/>
                <a:cs typeface="Arial"/>
              </a:rPr>
              <a:t> 2011, Nov; 7(6): 366–370.</a:t>
            </a:r>
            <a:endParaRPr lang="nl-NL" sz="1200" kern="1200" dirty="0">
              <a:solidFill>
                <a:schemeClr val="tx2"/>
              </a:solidFill>
              <a:latin typeface="Arial" charset="0"/>
              <a:cs typeface="Arial"/>
            </a:endParaRPr>
          </a:p>
          <a:p>
            <a:pPr marL="172720" indent="-172720">
              <a:lnSpc>
                <a:spcPts val="1500"/>
              </a:lnSpc>
              <a:spcBef>
                <a:spcPts val="0"/>
              </a:spcBef>
              <a:buFont typeface="Arial" panose="020B0604020202020204" pitchFamily="34" charset="0"/>
              <a:buChar char="•"/>
            </a:pPr>
            <a:r>
              <a:rPr lang="fr-FR" sz="1200" kern="1200" dirty="0">
                <a:latin typeface="Arial" charset="0"/>
              </a:rPr>
              <a:t>Hui D et al. </a:t>
            </a:r>
            <a:r>
              <a:rPr lang="fr-FR" sz="1200" kern="1200" dirty="0" err="1">
                <a:latin typeface="Arial" charset="0"/>
              </a:rPr>
              <a:t>Referral</a:t>
            </a:r>
            <a:r>
              <a:rPr lang="fr-FR" sz="1200" kern="1200" dirty="0">
                <a:latin typeface="Arial" charset="0"/>
              </a:rPr>
              <a:t> </a:t>
            </a:r>
            <a:r>
              <a:rPr lang="fr-FR" sz="1200" kern="1200" dirty="0" err="1">
                <a:latin typeface="Arial" charset="0"/>
              </a:rPr>
              <a:t>criteria</a:t>
            </a:r>
            <a:r>
              <a:rPr lang="fr-FR" sz="1200" kern="1200" dirty="0">
                <a:latin typeface="Arial" charset="0"/>
              </a:rPr>
              <a:t> for </a:t>
            </a:r>
            <a:r>
              <a:rPr lang="fr-FR" sz="1200" kern="1200" dirty="0" err="1">
                <a:latin typeface="Arial" charset="0"/>
              </a:rPr>
              <a:t>outpatient</a:t>
            </a:r>
            <a:r>
              <a:rPr lang="fr-FR" sz="1200" kern="1200" dirty="0">
                <a:latin typeface="Arial" charset="0"/>
              </a:rPr>
              <a:t> </a:t>
            </a:r>
            <a:r>
              <a:rPr lang="fr-FR" sz="1200" kern="1200" dirty="0" err="1">
                <a:latin typeface="Arial" charset="0"/>
              </a:rPr>
              <a:t>specialty</a:t>
            </a:r>
            <a:r>
              <a:rPr lang="fr-FR" sz="1200" kern="1200" dirty="0">
                <a:latin typeface="Arial" charset="0"/>
              </a:rPr>
              <a:t> palliative cancer care: an international consensus. </a:t>
            </a:r>
            <a:r>
              <a:rPr lang="fr-FR" sz="1200" i="1" kern="1200" dirty="0">
                <a:latin typeface="Arial" charset="0"/>
              </a:rPr>
              <a:t>Lancet </a:t>
            </a:r>
            <a:r>
              <a:rPr lang="fr-FR" sz="1200" i="1" kern="1200" dirty="0" err="1">
                <a:latin typeface="Arial" charset="0"/>
              </a:rPr>
              <a:t>Oncol</a:t>
            </a:r>
            <a:r>
              <a:rPr lang="fr-FR" sz="1200" i="1" kern="1200" dirty="0">
                <a:latin typeface="Arial" charset="0"/>
              </a:rPr>
              <a:t> </a:t>
            </a:r>
            <a:r>
              <a:rPr lang="fr-FR" sz="1200" kern="1200" dirty="0">
                <a:latin typeface="Arial" charset="0"/>
              </a:rPr>
              <a:t>2016</a:t>
            </a:r>
          </a:p>
          <a:p>
            <a:pPr marL="172720" indent="-172720">
              <a:lnSpc>
                <a:spcPts val="1500"/>
              </a:lnSpc>
              <a:spcBef>
                <a:spcPts val="0"/>
              </a:spcBef>
              <a:buFont typeface="Arial" panose="020B0604020202020204" pitchFamily="34" charset="0"/>
              <a:buChar char="•"/>
            </a:pPr>
            <a:r>
              <a:rPr lang="nl-NL" sz="1200" kern="1200" dirty="0">
                <a:latin typeface="Arial" charset="0"/>
              </a:rPr>
              <a:t>Janssen Daisy JA, Beuken van den –van Everdingen Marieke HJ, Schols MGA; </a:t>
            </a:r>
            <a:r>
              <a:rPr lang="fr-FR" sz="1200" kern="1200" dirty="0" err="1">
                <a:latin typeface="Arial" charset="0"/>
              </a:rPr>
              <a:t>Verrast</a:t>
            </a:r>
            <a:r>
              <a:rPr lang="fr-FR" sz="1200" kern="1200" dirty="0">
                <a:latin typeface="Arial" charset="0"/>
              </a:rPr>
              <a:t> </a:t>
            </a:r>
            <a:r>
              <a:rPr lang="fr-FR" sz="1200" kern="1200" dirty="0" err="1">
                <a:latin typeface="Arial" charset="0"/>
              </a:rPr>
              <a:t>door</a:t>
            </a:r>
            <a:r>
              <a:rPr lang="fr-FR" sz="1200" kern="1200" dirty="0">
                <a:latin typeface="Arial" charset="0"/>
              </a:rPr>
              <a:t> de ‘surprise question’. </a:t>
            </a:r>
            <a:r>
              <a:rPr lang="fr-FR" sz="1200" i="1" kern="1200" dirty="0" err="1">
                <a:latin typeface="Arial" charset="0"/>
              </a:rPr>
              <a:t>NVtG</a:t>
            </a:r>
            <a:r>
              <a:rPr lang="fr-FR" sz="1200" kern="1200" dirty="0">
                <a:latin typeface="Arial" charset="0"/>
              </a:rPr>
              <a:t>, 05-03-2015 </a:t>
            </a:r>
          </a:p>
          <a:p>
            <a:pPr marL="172720" indent="-172720">
              <a:lnSpc>
                <a:spcPts val="1500"/>
              </a:lnSpc>
              <a:spcBef>
                <a:spcPts val="0"/>
              </a:spcBef>
              <a:buFont typeface="Arial" panose="020B0604020202020204" pitchFamily="34" charset="0"/>
              <a:buChar char="•"/>
            </a:pPr>
            <a:r>
              <a:rPr lang="nl-NL" sz="1200" dirty="0">
                <a:latin typeface="Arial" panose="020B0604020202020204" pitchFamily="34" charset="0"/>
              </a:rPr>
              <a:t>Kwaliteitskader palliatieve zorg Nederland. </a:t>
            </a:r>
            <a:r>
              <a:rPr lang="nl-NL" sz="1200" i="1" dirty="0">
                <a:latin typeface="Arial" panose="020B0604020202020204" pitchFamily="34" charset="0"/>
              </a:rPr>
              <a:t>IKNL/Palliactief </a:t>
            </a:r>
            <a:r>
              <a:rPr lang="nl-NL" sz="1200" dirty="0">
                <a:latin typeface="Arial" panose="020B0604020202020204" pitchFamily="34" charset="0"/>
              </a:rPr>
              <a:t>2017, </a:t>
            </a:r>
            <a:r>
              <a:rPr lang="nl-NL" sz="1200" dirty="0">
                <a:latin typeface="Arial" panose="020B0604020202020204" pitchFamily="34" charset="0"/>
                <a:hlinkClick r:id="rId3"/>
              </a:rPr>
              <a:t>www.pallialine.nl</a:t>
            </a:r>
            <a:endParaRPr lang="nl-NL" sz="1200" dirty="0">
              <a:latin typeface="Arial" panose="020B0604020202020204" pitchFamily="34" charset="0"/>
              <a:cs typeface="Arial"/>
            </a:endParaRPr>
          </a:p>
          <a:p>
            <a:pPr marL="172720" indent="-172720">
              <a:lnSpc>
                <a:spcPts val="1500"/>
              </a:lnSpc>
              <a:spcBef>
                <a:spcPts val="0"/>
              </a:spcBef>
              <a:buFont typeface="Arial" panose="020B0604020202020204" pitchFamily="34" charset="0"/>
              <a:buChar char="•"/>
            </a:pPr>
            <a:r>
              <a:rPr lang="nl-NL" sz="1200" kern="1200" dirty="0">
                <a:latin typeface="Arial" charset="0"/>
              </a:rPr>
              <a:t>Meetinstrumenten in de palliatieve zorg. </a:t>
            </a:r>
            <a:r>
              <a:rPr lang="nl-NL" sz="1200" i="1" kern="1200" dirty="0">
                <a:latin typeface="Arial" charset="0"/>
              </a:rPr>
              <a:t>IKNL</a:t>
            </a:r>
            <a:r>
              <a:rPr lang="nl-NL" sz="1200" kern="1200" dirty="0">
                <a:latin typeface="Arial" charset="0"/>
              </a:rPr>
              <a:t>, 2018, </a:t>
            </a:r>
            <a:r>
              <a:rPr lang="nl-NL" sz="1200" kern="1200" dirty="0">
                <a:latin typeface="Arial" charset="0"/>
                <a:hlinkClick r:id="rId3"/>
              </a:rPr>
              <a:t>www.pallialine.nl</a:t>
            </a:r>
            <a:endParaRPr lang="nl-NL" sz="1200" kern="1200" dirty="0">
              <a:latin typeface="Arial" charset="0"/>
            </a:endParaRPr>
          </a:p>
          <a:p>
            <a:pPr marL="172720" indent="-172720">
              <a:lnSpc>
                <a:spcPts val="1500"/>
              </a:lnSpc>
              <a:spcBef>
                <a:spcPts val="0"/>
              </a:spcBef>
              <a:buFont typeface="Arial" panose="020B0604020202020204" pitchFamily="34" charset="0"/>
              <a:buChar char="•"/>
            </a:pPr>
            <a:r>
              <a:rPr lang="nl-NL" sz="1200" kern="1200" dirty="0" err="1">
                <a:latin typeface="Arial" charset="0"/>
              </a:rPr>
              <a:t>Mistiaen</a:t>
            </a:r>
            <a:r>
              <a:rPr lang="nl-NL" sz="1200" kern="1200" dirty="0">
                <a:latin typeface="Arial" charset="0"/>
              </a:rPr>
              <a:t> P et al. Kennissynthese nieuwe model palliatieve zorg. </a:t>
            </a:r>
            <a:r>
              <a:rPr lang="nl-NL" sz="1200" i="1" kern="1200" dirty="0">
                <a:latin typeface="Arial" charset="0"/>
              </a:rPr>
              <a:t>NIVEL</a:t>
            </a:r>
            <a:r>
              <a:rPr lang="nl-NL" sz="1200" kern="1200" dirty="0">
                <a:latin typeface="Arial" charset="0"/>
              </a:rPr>
              <a:t> 2012</a:t>
            </a:r>
          </a:p>
          <a:p>
            <a:pPr marL="172720" indent="-172720">
              <a:lnSpc>
                <a:spcPts val="1500"/>
              </a:lnSpc>
              <a:spcBef>
                <a:spcPts val="0"/>
              </a:spcBef>
              <a:buFont typeface="Arial" panose="020B0604020202020204" pitchFamily="34" charset="0"/>
              <a:buChar char="•"/>
            </a:pPr>
            <a:r>
              <a:rPr lang="nl-NL" sz="1200" dirty="0"/>
              <a:t>PZNL. Kerncijfers palliatieve zorg, 2019 (www.palliaweb.nl)</a:t>
            </a:r>
            <a:endParaRPr lang="nl-NL" sz="1200" kern="1200" dirty="0">
              <a:latin typeface="Arial" charset="0"/>
            </a:endParaRPr>
          </a:p>
          <a:p>
            <a:pPr marL="172720" indent="-172720">
              <a:lnSpc>
                <a:spcPts val="1500"/>
              </a:lnSpc>
              <a:spcBef>
                <a:spcPts val="0"/>
              </a:spcBef>
              <a:buFont typeface="Arial" panose="020B0604020202020204" pitchFamily="34" charset="0"/>
              <a:buChar char="•"/>
            </a:pPr>
            <a:r>
              <a:rPr lang="fr-FR" sz="1200" kern="1200" dirty="0" err="1">
                <a:latin typeface="Arial" charset="0"/>
              </a:rPr>
              <a:t>Quill</a:t>
            </a:r>
            <a:r>
              <a:rPr lang="fr-FR" sz="1200" kern="1200" dirty="0">
                <a:latin typeface="Arial" charset="0"/>
              </a:rPr>
              <a:t> TE et al. </a:t>
            </a:r>
            <a:r>
              <a:rPr lang="fr-FR" sz="1200" kern="1200" dirty="0" err="1">
                <a:latin typeface="Arial" charset="0"/>
              </a:rPr>
              <a:t>Generalist</a:t>
            </a:r>
            <a:r>
              <a:rPr lang="fr-FR" sz="1200" kern="1200" dirty="0">
                <a:latin typeface="Arial" charset="0"/>
              </a:rPr>
              <a:t> plus </a:t>
            </a:r>
            <a:r>
              <a:rPr lang="fr-FR" sz="1200" kern="1200" dirty="0" err="1">
                <a:latin typeface="Arial" charset="0"/>
              </a:rPr>
              <a:t>specialist</a:t>
            </a:r>
            <a:r>
              <a:rPr lang="fr-FR" sz="1200" kern="1200" dirty="0">
                <a:latin typeface="Arial" charset="0"/>
              </a:rPr>
              <a:t> palliative care-</a:t>
            </a:r>
            <a:r>
              <a:rPr lang="fr-FR" sz="1200" kern="1200" dirty="0" err="1">
                <a:latin typeface="Arial" charset="0"/>
              </a:rPr>
              <a:t>creating</a:t>
            </a:r>
            <a:r>
              <a:rPr lang="fr-FR" sz="1200" kern="1200" dirty="0">
                <a:latin typeface="Arial" charset="0"/>
              </a:rPr>
              <a:t> a more </a:t>
            </a:r>
            <a:r>
              <a:rPr lang="fr-FR" sz="1200" kern="1200" dirty="0" err="1">
                <a:latin typeface="Arial" charset="0"/>
              </a:rPr>
              <a:t>sustainable</a:t>
            </a:r>
            <a:r>
              <a:rPr lang="fr-FR" sz="1200" kern="1200" dirty="0">
                <a:latin typeface="Arial" charset="0"/>
              </a:rPr>
              <a:t> model. </a:t>
            </a:r>
            <a:r>
              <a:rPr lang="fr-FR" sz="1200" i="1" kern="1200" dirty="0">
                <a:latin typeface="Arial" charset="0"/>
              </a:rPr>
              <a:t>NEJM</a:t>
            </a:r>
            <a:r>
              <a:rPr lang="fr-FR" sz="1200" kern="1200" dirty="0">
                <a:latin typeface="Arial" charset="0"/>
              </a:rPr>
              <a:t> 2013, March: 368:1173-1175 </a:t>
            </a:r>
          </a:p>
          <a:p>
            <a:pPr marL="172720" indent="-172720">
              <a:lnSpc>
                <a:spcPts val="1500"/>
              </a:lnSpc>
              <a:spcBef>
                <a:spcPts val="0"/>
              </a:spcBef>
              <a:buFont typeface="Arial" panose="020B0604020202020204" pitchFamily="34" charset="0"/>
              <a:buChar char="•"/>
            </a:pPr>
            <a:r>
              <a:rPr lang="fr-FR" sz="1200" kern="1200" dirty="0">
                <a:latin typeface="Arial" charset="0"/>
              </a:rPr>
              <a:t>The </a:t>
            </a:r>
            <a:r>
              <a:rPr lang="fr-FR" sz="1200" kern="1200" dirty="0" err="1">
                <a:latin typeface="Arial" charset="0"/>
              </a:rPr>
              <a:t>university</a:t>
            </a:r>
            <a:r>
              <a:rPr lang="fr-FR" sz="1200" kern="1200" dirty="0">
                <a:latin typeface="Arial" charset="0"/>
              </a:rPr>
              <a:t> of Edinburgh; SPICT-NL </a:t>
            </a:r>
            <a:r>
              <a:rPr lang="nl-NL" sz="1200" kern="1200" dirty="0">
                <a:latin typeface="Arial" charset="0"/>
              </a:rPr>
              <a:t>Ondersteunende en Palliatieve Zorg Indicatoren Tool. </a:t>
            </a:r>
            <a:r>
              <a:rPr lang="nl-NL" sz="1200" i="1" kern="1200" dirty="0">
                <a:latin typeface="Arial" charset="0"/>
              </a:rPr>
              <a:t>SPICT-NL </a:t>
            </a:r>
            <a:r>
              <a:rPr lang="nl-NL" sz="1200" i="1" kern="1200" dirty="0" err="1">
                <a:latin typeface="Arial" charset="0"/>
              </a:rPr>
              <a:t>tm</a:t>
            </a:r>
            <a:r>
              <a:rPr lang="nl-NL" sz="1200" i="1" kern="1200" dirty="0">
                <a:latin typeface="Arial" charset="0"/>
              </a:rPr>
              <a:t> , </a:t>
            </a:r>
            <a:r>
              <a:rPr lang="nl-NL" sz="1200" kern="1200" dirty="0" err="1">
                <a:latin typeface="Arial" charset="0"/>
              </a:rPr>
              <a:t>July</a:t>
            </a:r>
            <a:r>
              <a:rPr lang="nl-NL" sz="1200" kern="1200" dirty="0">
                <a:latin typeface="Arial" charset="0"/>
              </a:rPr>
              <a:t> 2017, </a:t>
            </a:r>
            <a:r>
              <a:rPr lang="nl-NL" sz="1200" kern="1200" dirty="0">
                <a:latin typeface="Arial" charset="0"/>
                <a:hlinkClick r:id="rId4"/>
              </a:rPr>
              <a:t>www spict.org </a:t>
            </a:r>
            <a:endParaRPr lang="nl-NL" sz="1200" kern="1200" dirty="0">
              <a:latin typeface="Arial" charset="0"/>
            </a:endParaRPr>
          </a:p>
          <a:p>
            <a:pPr marL="172720" indent="-172720">
              <a:lnSpc>
                <a:spcPts val="1500"/>
              </a:lnSpc>
              <a:spcBef>
                <a:spcPts val="0"/>
              </a:spcBef>
              <a:buFont typeface="Arial" panose="020B0604020202020204" pitchFamily="34" charset="0"/>
              <a:buChar char="•"/>
            </a:pPr>
            <a:r>
              <a:rPr lang="nl-NL" sz="1200" kern="1200" dirty="0">
                <a:solidFill>
                  <a:schemeClr val="tx2"/>
                </a:solidFill>
                <a:latin typeface="Arial" charset="0"/>
              </a:rPr>
              <a:t>‘uwmeningoverpalliatievezorg.nl’, niet gepubliceerde data van </a:t>
            </a:r>
            <a:r>
              <a:rPr lang="nl-NL" sz="1200" kern="1200" dirty="0" err="1">
                <a:solidFill>
                  <a:schemeClr val="tx2"/>
                </a:solidFill>
                <a:latin typeface="Arial" charset="0"/>
              </a:rPr>
              <a:t>ZonMw</a:t>
            </a:r>
            <a:r>
              <a:rPr lang="nl-NL" sz="1200" kern="1200" dirty="0">
                <a:solidFill>
                  <a:schemeClr val="tx2"/>
                </a:solidFill>
                <a:latin typeface="Arial" charset="0"/>
              </a:rPr>
              <a:t>-project</a:t>
            </a:r>
            <a:endParaRPr lang="nl-NL" sz="1200" kern="1200" dirty="0">
              <a:solidFill>
                <a:schemeClr val="tx2"/>
              </a:solidFill>
              <a:latin typeface="Arial" charset="0"/>
              <a:cs typeface="Arial"/>
            </a:endParaRPr>
          </a:p>
          <a:p>
            <a:pPr marL="172720" indent="-172720">
              <a:lnSpc>
                <a:spcPts val="1500"/>
              </a:lnSpc>
              <a:spcBef>
                <a:spcPts val="0"/>
              </a:spcBef>
              <a:buFont typeface="Arial" panose="020B0604020202020204" pitchFamily="34" charset="0"/>
              <a:buChar char="•"/>
            </a:pPr>
            <a:endParaRPr lang="nl-NL" sz="1200" kern="1200" dirty="0">
              <a:solidFill>
                <a:srgbClr val="FF0000"/>
              </a:solidFill>
              <a:latin typeface="Arial" charset="0"/>
              <a:cs typeface="Arial"/>
            </a:endParaRPr>
          </a:p>
          <a:p>
            <a:pPr marL="172720" indent="-172720">
              <a:lnSpc>
                <a:spcPts val="1500"/>
              </a:lnSpc>
              <a:spcBef>
                <a:spcPts val="0"/>
              </a:spcBef>
              <a:buFont typeface="Arial" panose="020B0604020202020204" pitchFamily="34" charset="0"/>
              <a:buChar char="•"/>
            </a:pPr>
            <a:endParaRPr lang="nl-NL" sz="1200" kern="1200" dirty="0">
              <a:latin typeface="Arial" charset="0"/>
            </a:endParaRPr>
          </a:p>
        </p:txBody>
      </p:sp>
    </p:spTree>
    <p:extLst>
      <p:ext uri="{BB962C8B-B14F-4D97-AF65-F5344CB8AC3E}">
        <p14:creationId xmlns:p14="http://schemas.microsoft.com/office/powerpoint/2010/main" val="741483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80F84-DA3E-422E-B529-13F059760EA4}"/>
              </a:ext>
            </a:extLst>
          </p:cNvPr>
          <p:cNvSpPr>
            <a:spLocks noGrp="1"/>
          </p:cNvSpPr>
          <p:nvPr>
            <p:ph type="title"/>
          </p:nvPr>
        </p:nvSpPr>
        <p:spPr/>
        <p:txBody>
          <a:bodyPr/>
          <a:lstStyle/>
          <a:p>
            <a:r>
              <a:rPr lang="en-US" dirty="0" err="1"/>
              <a:t>Einddia</a:t>
            </a:r>
            <a:endParaRPr lang="nl-NL" dirty="0"/>
          </a:p>
        </p:txBody>
      </p:sp>
      <p:sp>
        <p:nvSpPr>
          <p:cNvPr id="7" name="Tijdelijke aanduiding voor inhoud 6">
            <a:extLst>
              <a:ext uri="{FF2B5EF4-FFF2-40B4-BE49-F238E27FC236}">
                <a16:creationId xmlns:a16="http://schemas.microsoft.com/office/drawing/2014/main" id="{4D0591AE-C197-4CC8-9805-0833644EAEC5}"/>
              </a:ext>
            </a:extLst>
          </p:cNvPr>
          <p:cNvSpPr>
            <a:spLocks noGrp="1"/>
          </p:cNvSpPr>
          <p:nvPr>
            <p:ph idx="1"/>
          </p:nvPr>
        </p:nvSpPr>
        <p:spPr>
          <a:xfrm>
            <a:off x="292821" y="1625879"/>
            <a:ext cx="8184751" cy="4462463"/>
          </a:xfrm>
        </p:spPr>
        <p:txBody>
          <a:bodyPr/>
          <a:lstStyle/>
          <a:p>
            <a:pPr marL="143510" indent="-179705"/>
            <a:r>
              <a:rPr lang="nl-NL" dirty="0">
                <a:latin typeface="Arial" panose="020B0604020202020204" pitchFamily="34" charset="0"/>
              </a:rPr>
              <a:t>Deze workshop is onderdeel van de b-learning palliatieve zorg. </a:t>
            </a:r>
            <a:endParaRPr lang="nl-NL" sz="2000" dirty="0">
              <a:cs typeface="Arial"/>
            </a:endParaRPr>
          </a:p>
        </p:txBody>
      </p:sp>
    </p:spTree>
    <p:extLst>
      <p:ext uri="{BB962C8B-B14F-4D97-AF65-F5344CB8AC3E}">
        <p14:creationId xmlns:p14="http://schemas.microsoft.com/office/powerpoint/2010/main" val="52863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D7E89-E2C8-4E84-9E4E-60BAF179CDEA}"/>
              </a:ext>
            </a:extLst>
          </p:cNvPr>
          <p:cNvSpPr>
            <a:spLocks noGrp="1"/>
          </p:cNvSpPr>
          <p:nvPr>
            <p:ph type="title"/>
          </p:nvPr>
        </p:nvSpPr>
        <p:spPr/>
        <p:txBody>
          <a:bodyPr/>
          <a:lstStyle/>
          <a:p>
            <a:r>
              <a:rPr lang="nl-NL"/>
              <a:t>Kenmerken palliatieve zorg in kwaliteitskader palliatieve zorg Nederland</a:t>
            </a:r>
          </a:p>
        </p:txBody>
      </p:sp>
      <p:sp>
        <p:nvSpPr>
          <p:cNvPr id="3" name="Tijdelijke aanduiding voor inhoud 2">
            <a:extLst>
              <a:ext uri="{FF2B5EF4-FFF2-40B4-BE49-F238E27FC236}">
                <a16:creationId xmlns:a16="http://schemas.microsoft.com/office/drawing/2014/main" id="{FEA3D4F4-B198-4320-A186-705836197A82}"/>
              </a:ext>
            </a:extLst>
          </p:cNvPr>
          <p:cNvSpPr>
            <a:spLocks noGrp="1"/>
          </p:cNvSpPr>
          <p:nvPr>
            <p:ph idx="1"/>
          </p:nvPr>
        </p:nvSpPr>
        <p:spPr>
          <a:xfrm>
            <a:off x="292822" y="1625879"/>
            <a:ext cx="8120943" cy="4970181"/>
          </a:xfrm>
        </p:spPr>
        <p:txBody>
          <a:bodyPr/>
          <a:lstStyle/>
          <a:p>
            <a:pPr marL="171450" indent="-171450">
              <a:lnSpc>
                <a:spcPts val="3000"/>
              </a:lnSpc>
            </a:pPr>
            <a:r>
              <a:rPr lang="nl-NL" sz="2000" dirty="0"/>
              <a:t>De zorg kan </a:t>
            </a:r>
            <a:r>
              <a:rPr lang="nl-NL" sz="2000" dirty="0">
                <a:solidFill>
                  <a:schemeClr val="bg2"/>
                </a:solidFill>
              </a:rPr>
              <a:t>gelijktijdig met ziektegerichte behandeling</a:t>
            </a:r>
            <a:r>
              <a:rPr lang="nl-NL" sz="2000" dirty="0"/>
              <a:t> worden verleend.</a:t>
            </a:r>
            <a:endParaRPr lang="nl-NL" sz="2000" dirty="0">
              <a:cs typeface="Arial"/>
            </a:endParaRPr>
          </a:p>
          <a:p>
            <a:pPr marL="171450" indent="-171450">
              <a:lnSpc>
                <a:spcPts val="3000"/>
              </a:lnSpc>
            </a:pPr>
            <a:r>
              <a:rPr lang="nl-NL" sz="2000" dirty="0"/>
              <a:t>Generalistische zorgverleners en waar nodig specialistische zorgverleners en vrijwilligers werken samen als een</a:t>
            </a:r>
            <a:r>
              <a:rPr lang="nl-NL" sz="2000" dirty="0">
                <a:solidFill>
                  <a:schemeClr val="bg2"/>
                </a:solidFill>
              </a:rPr>
              <a:t> interdisciplinair team</a:t>
            </a:r>
            <a:r>
              <a:rPr lang="nl-NL" sz="2000" dirty="0"/>
              <a:t> in nauwe samenwerking met de patiënt en diens naasten en </a:t>
            </a:r>
            <a:r>
              <a:rPr lang="nl-NL" sz="2000" dirty="0">
                <a:solidFill>
                  <a:schemeClr val="bg2"/>
                </a:solidFill>
              </a:rPr>
              <a:t>stemmen de behandeling af op door de patiënt </a:t>
            </a:r>
            <a:r>
              <a:rPr lang="nl-NL" sz="2000" dirty="0">
                <a:solidFill>
                  <a:schemeClr val="tx2"/>
                </a:solidFill>
              </a:rPr>
              <a:t>gestelde waarden, wensen en behoeften.</a:t>
            </a:r>
            <a:endParaRPr lang="nl-NL" sz="2000" dirty="0">
              <a:solidFill>
                <a:schemeClr val="tx2"/>
              </a:solidFill>
              <a:cs typeface="Arial"/>
            </a:endParaRPr>
          </a:p>
          <a:p>
            <a:pPr marL="171450" indent="-171450">
              <a:lnSpc>
                <a:spcPts val="3000"/>
              </a:lnSpc>
            </a:pPr>
            <a:r>
              <a:rPr lang="nl-NL" sz="2000" dirty="0"/>
              <a:t>De </a:t>
            </a:r>
            <a:r>
              <a:rPr lang="nl-NL" sz="2000" dirty="0">
                <a:solidFill>
                  <a:schemeClr val="bg2"/>
                </a:solidFill>
              </a:rPr>
              <a:t>centrale zorgverlener </a:t>
            </a:r>
            <a:r>
              <a:rPr lang="nl-NL" sz="2000" dirty="0"/>
              <a:t>coördineert de zorg ten behoeve van de continuïteit.</a:t>
            </a:r>
            <a:endParaRPr lang="nl-NL" sz="2000" dirty="0">
              <a:cs typeface="Arial"/>
            </a:endParaRPr>
          </a:p>
          <a:p>
            <a:pPr marL="171450" indent="-171450">
              <a:lnSpc>
                <a:spcPts val="3000"/>
              </a:lnSpc>
            </a:pPr>
            <a:r>
              <a:rPr lang="nl-NL" sz="2000" dirty="0"/>
              <a:t>De </a:t>
            </a:r>
            <a:r>
              <a:rPr lang="nl-NL" sz="2000" dirty="0">
                <a:solidFill>
                  <a:schemeClr val="bg2"/>
                </a:solidFill>
              </a:rPr>
              <a:t>wensen van de patiënt en diens naasten</a:t>
            </a:r>
            <a:r>
              <a:rPr lang="nl-NL" sz="2000" dirty="0"/>
              <a:t> omtrent waardigheid worden gedurende het beloop van de ziekte of kwetsbaarheid, tijdens het stervensproces en na de dood erkend en gesteund.</a:t>
            </a:r>
            <a:endParaRPr lang="nl-NL" sz="2000" dirty="0">
              <a:cs typeface="Arial"/>
            </a:endParaRPr>
          </a:p>
          <a:p>
            <a:pPr marL="0" indent="0">
              <a:lnSpc>
                <a:spcPts val="2500"/>
              </a:lnSpc>
              <a:buNone/>
            </a:pPr>
            <a:r>
              <a:rPr lang="nl-NL" sz="900" dirty="0"/>
              <a:t>bron: Kwaliteitskader palliatieve zorg Nederland. IKNL/Palliactief, 2017</a:t>
            </a:r>
            <a:endParaRPr lang="nl-NL" sz="900" dirty="0">
              <a:cs typeface="Arial"/>
            </a:endParaRPr>
          </a:p>
          <a:p>
            <a:pPr marL="0" indent="0">
              <a:buNone/>
            </a:pPr>
            <a:endParaRPr lang="nl-NL" sz="1600" dirty="0"/>
          </a:p>
          <a:p>
            <a:pPr marL="143510" indent="-179705"/>
            <a:endParaRPr lang="nl-NL" dirty="0">
              <a:cs typeface="Arial"/>
            </a:endParaRPr>
          </a:p>
        </p:txBody>
      </p:sp>
    </p:spTree>
    <p:extLst>
      <p:ext uri="{BB962C8B-B14F-4D97-AF65-F5344CB8AC3E}">
        <p14:creationId xmlns:p14="http://schemas.microsoft.com/office/powerpoint/2010/main" val="130097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4" name="Toelichting met afgeronde rechthoek 3"/>
          <p:cNvSpPr/>
          <p:nvPr/>
        </p:nvSpPr>
        <p:spPr>
          <a:xfrm>
            <a:off x="6028455" y="1268760"/>
            <a:ext cx="2891635" cy="1128191"/>
          </a:xfrm>
          <a:prstGeom prst="wedgeRoundRectCallout">
            <a:avLst>
              <a:gd name="adj1" fmla="val -58241"/>
              <a:gd name="adj2" fmla="val 28192"/>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sterven op mijn plek van voorkeur met voor mij passende zorg’</a:t>
            </a:r>
          </a:p>
        </p:txBody>
      </p:sp>
      <p:sp>
        <p:nvSpPr>
          <p:cNvPr id="6" name="Toelichting met afgeronde rechthoek 5"/>
          <p:cNvSpPr/>
          <p:nvPr/>
        </p:nvSpPr>
        <p:spPr>
          <a:xfrm>
            <a:off x="6028455" y="4293095"/>
            <a:ext cx="2891635" cy="1080121"/>
          </a:xfrm>
          <a:prstGeom prst="wedgeRoundRectCallout">
            <a:avLst>
              <a:gd name="adj1" fmla="val -58562"/>
              <a:gd name="adj2" fmla="val -3259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goede kwaliteit van zorg ontvangen verleend door deskundige en evenwichtige zorgverleners’</a:t>
            </a:r>
          </a:p>
        </p:txBody>
      </p:sp>
      <p:sp>
        <p:nvSpPr>
          <p:cNvPr id="7" name="Toelichting met afgeronde rechthoek 6"/>
          <p:cNvSpPr/>
          <p:nvPr/>
        </p:nvSpPr>
        <p:spPr>
          <a:xfrm>
            <a:off x="611560" y="1257942"/>
            <a:ext cx="3960440" cy="1224136"/>
          </a:xfrm>
          <a:prstGeom prst="wedgeRoundRectCallout">
            <a:avLst>
              <a:gd name="adj1" fmla="val 52970"/>
              <a:gd name="adj2" fmla="val 29968"/>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de juiste zorgverleners op het juiste moment op de hoogte zijn van mijn waarden, wensen en behoeften’</a:t>
            </a:r>
          </a:p>
        </p:txBody>
      </p:sp>
      <p:sp>
        <p:nvSpPr>
          <p:cNvPr id="8" name="Toelichting met afgeronde rechthoek 7"/>
          <p:cNvSpPr/>
          <p:nvPr/>
        </p:nvSpPr>
        <p:spPr>
          <a:xfrm>
            <a:off x="6028456" y="2651896"/>
            <a:ext cx="2891635" cy="1325790"/>
          </a:xfrm>
          <a:prstGeom prst="wedgeRoundRectCallout">
            <a:avLst>
              <a:gd name="adj1" fmla="val -58685"/>
              <a:gd name="adj2" fmla="val -21570"/>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zo lang mogelijk betrokken worden bij - en regie hebben over - belangrijke beslissingen m.b.t. mijn ziekte en zorg’</a:t>
            </a:r>
          </a:p>
        </p:txBody>
      </p:sp>
      <p:sp>
        <p:nvSpPr>
          <p:cNvPr id="10" name="Toelichting met afgeronde rechthoek 9"/>
          <p:cNvSpPr/>
          <p:nvPr/>
        </p:nvSpPr>
        <p:spPr>
          <a:xfrm>
            <a:off x="611560" y="5539289"/>
            <a:ext cx="2952328" cy="864097"/>
          </a:xfrm>
          <a:prstGeom prst="wedgeRoundRectCallout">
            <a:avLst>
              <a:gd name="adj1" fmla="val 31069"/>
              <a:gd name="adj2" fmla="val -66436"/>
              <a:gd name="adj3" fmla="val 16667"/>
            </a:avLst>
          </a:prstGeom>
          <a:noFill/>
          <a:ln w="3175">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indien nodig, kunnen beschikken over passende extra ondersteuning en diensten’</a:t>
            </a:r>
          </a:p>
        </p:txBody>
      </p:sp>
      <p:sp>
        <p:nvSpPr>
          <p:cNvPr id="11" name="Toelichting met afgeronde rechthoek 10"/>
          <p:cNvSpPr/>
          <p:nvPr/>
        </p:nvSpPr>
        <p:spPr>
          <a:xfrm>
            <a:off x="611560" y="3966868"/>
            <a:ext cx="2663298" cy="1323522"/>
          </a:xfrm>
          <a:prstGeom prst="wedgeRoundRectCallout">
            <a:avLst>
              <a:gd name="adj1" fmla="val 57143"/>
              <a:gd name="adj2" fmla="val -23483"/>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rekenen op passende ondersteuning bij klachten op lichamelijk, emotioneel, sociaal en geestelijk gebied’</a:t>
            </a:r>
          </a:p>
        </p:txBody>
      </p:sp>
      <p:sp>
        <p:nvSpPr>
          <p:cNvPr id="12" name="Toelichting met afgeronde rechthoek 11"/>
          <p:cNvSpPr/>
          <p:nvPr/>
        </p:nvSpPr>
        <p:spPr>
          <a:xfrm>
            <a:off x="611560" y="2626094"/>
            <a:ext cx="3095345" cy="1151112"/>
          </a:xfrm>
          <a:prstGeom prst="wedgeRoundRectCallout">
            <a:avLst>
              <a:gd name="adj1" fmla="val 56605"/>
              <a:gd name="adj2" fmla="val -1910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voor mij belangrijke personen ondersteund en betrokken worden bij mijn zorg’</a:t>
            </a:r>
          </a:p>
        </p:txBody>
      </p:sp>
      <p:sp>
        <p:nvSpPr>
          <p:cNvPr id="13" name="Rechthoek 12"/>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4"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Wensen en doelen van de patiënt en </a:t>
            </a:r>
          </a:p>
          <a:p>
            <a:pPr lvl="0" fontAlgn="auto">
              <a:spcAft>
                <a:spcPts val="0"/>
              </a:spcAf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diens naasten </a:t>
            </a:r>
            <a:r>
              <a:rPr lang="nl-NL" sz="2500" dirty="0">
                <a:solidFill>
                  <a:srgbClr val="464653"/>
                </a:solidFill>
                <a:latin typeface="Arial" panose="020B0604020202020204" pitchFamily="34" charset="0"/>
                <a:cs typeface="Arial" panose="020B0604020202020204" pitchFamily="34" charset="0"/>
              </a:rPr>
              <a:t>(1 van 2)</a:t>
            </a:r>
            <a:endParaRPr kumimoji="0" lang="nl-NL" sz="2500" b="1" i="0" u="none" strike="noStrike" kern="1200" cap="none" spc="0" normalizeH="0" baseline="0" noProof="0" dirty="0">
              <a:ln>
                <a:noFill/>
              </a:ln>
              <a:solidFill>
                <a:srgbClr val="464653"/>
              </a:solidFill>
              <a:effectLst/>
              <a:uLnTx/>
              <a:uFillTx/>
              <a:latin typeface="Gill Sans MT"/>
              <a:ea typeface="+mj-ea"/>
              <a:cs typeface="+mj-cs"/>
            </a:endParaRPr>
          </a:p>
        </p:txBody>
      </p:sp>
    </p:spTree>
    <p:extLst>
      <p:ext uri="{BB962C8B-B14F-4D97-AF65-F5344CB8AC3E}">
        <p14:creationId xmlns:p14="http://schemas.microsoft.com/office/powerpoint/2010/main" val="17144534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IKNL.potx" id="{565352F6-D3B5-439C-8665-A073A00616DB}" vid="{B74D2525-F836-4701-863D-83BE2C8E47F6}"/>
    </a:ext>
  </a:ext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257D5F8096B4C9D46C35F3E0323B7" ma:contentTypeVersion="10" ma:contentTypeDescription="Een nieuw document maken." ma:contentTypeScope="" ma:versionID="04f14acacf71837bb604ed7e84ea85f4">
  <xsd:schema xmlns:xsd="http://www.w3.org/2001/XMLSchema" xmlns:xs="http://www.w3.org/2001/XMLSchema" xmlns:p="http://schemas.microsoft.com/office/2006/metadata/properties" xmlns:ns2="c63ed0a4-ab18-4dd8-8186-4df2f6b0551e" xmlns:ns3="ea945723-82b9-4727-8c49-998e271cfa53" targetNamespace="http://schemas.microsoft.com/office/2006/metadata/properties" ma:root="true" ma:fieldsID="141213a22f7dbf9641ac80cf314cfe92" ns2:_="" ns3:_="">
    <xsd:import namespace="c63ed0a4-ab18-4dd8-8186-4df2f6b0551e"/>
    <xsd:import namespace="ea945723-82b9-4727-8c49-998e271cfa53"/>
    <xsd:element name="properties">
      <xsd:complexType>
        <xsd:sequence>
          <xsd:element name="documentManagement">
            <xsd:complexType>
              <xsd:all>
                <xsd:element ref="ns2:MediaServiceMetadata" minOccurs="0"/>
                <xsd:element ref="ns2:MediaServiceFastMetadata" minOccurs="0"/>
                <xsd:element ref="ns2:activiteitenplan"/>
                <xsd:element ref="ns2:titel_x0020_film"/>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d0a4-ab18-4dd8-8186-4df2f6b05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eitenplan" ma:index="10" ma:displayName="activiteitenplan" ma:format="Dropdown" ma:internalName="activiteitenplan">
      <xsd:simpleType>
        <xsd:restriction base="dms:Choice">
          <xsd:enumeration value="Jaarplan"/>
          <xsd:enumeration value="1a B-learning"/>
          <xsd:enumeration value="1b animatiefilm"/>
          <xsd:enumeration value="2 Train-de-trainer B-learning"/>
          <xsd:enumeration value="4 Evenwichtige zorgverlener"/>
          <xsd:enumeration value="5a PaTz consulenten"/>
          <xsd:enumeration value="6 Trainen PZNL medewerkers"/>
          <xsd:enumeration value="7a Toetsingskader"/>
          <xsd:enumeration value="8 Specialist PZ inzichtelijk"/>
          <xsd:enumeration value="9 Digiplatform"/>
          <xsd:enumeration value="10 ophalen en brengen ervaringen/uitkomsten PZNL"/>
          <xsd:enumeration value="11 Implementeren uitkomsten palliantie projecten"/>
          <xsd:enumeration value="12 Landelijke samenwerking op inhoud"/>
          <xsd:enumeration value="16 initieel onderwijs generalisten PZ"/>
          <xsd:enumeration value="17 Deelname aan projecten m.b.t. scholing generalist/specialist PZ"/>
          <xsd:enumeration value="18 Bij- en Nascholing generalisten"/>
          <xsd:enumeration value="Overig"/>
        </xsd:restriction>
      </xsd:simpleType>
    </xsd:element>
    <xsd:element name="titel_x0020_film" ma:index="11" ma:displayName="beschrijving" ma:format="Dropdown" ma:internalName="titel_x0020_film">
      <xsd:simpleType>
        <xsd:restriction base="dms:Choice">
          <xsd:enumeration value="Wat is palliatieve zorg"/>
          <xsd:enumeration value="Markeren"/>
          <xsd:enumeration value="Delier"/>
          <xsd:enumeration value="Zingeving"/>
          <xsd:enumeration value="Kwaliteitskader"/>
          <xsd:enumeration value="algemene projectinformatie animaiefilm"/>
          <xsd:enumeration value="Workshop Zorg rondom einde leven"/>
          <xsd:enumeration value="Workshop verlies, verdriet, rouw"/>
          <xsd:enumeration value="Workshop slechtnieuwsgesprek"/>
          <xsd:enumeration value="Workshop introductie pz"/>
          <xsd:enumeration value="Workshop gezamenlijke besluitvorming"/>
          <xsd:enumeration value="Workshop effectief communiceren"/>
          <xsd:enumeration value="Workshop complexe omstandigheden"/>
          <xsd:enumeration value="Workshop krassen op de ziel"/>
          <xsd:enumeration value="B-learning algemeen"/>
          <xsd:enumeration value="Algemeen Evenwichtige zorgverlener"/>
          <xsd:enumeration value="Artikel"/>
          <xsd:enumeration value="NCPZ"/>
          <xsd:enumeration value="congres kwaliteitskader april"/>
          <xsd:enumeration value="train-de-trainer"/>
          <xsd:enumeration value="workshops"/>
          <xsd:enumeration value="algmeen"/>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tiviteitenplan xmlns="c63ed0a4-ab18-4dd8-8186-4df2f6b0551e">1a B-learning</activiteitenplan>
    <titel_x0020_film xmlns="c63ed0a4-ab18-4dd8-8186-4df2f6b0551e">Workshop introductie pz</titel_x0020_film>
  </documentManagement>
</p:properties>
</file>

<file path=customXml/itemProps1.xml><?xml version="1.0" encoding="utf-8"?>
<ds:datastoreItem xmlns:ds="http://schemas.openxmlformats.org/officeDocument/2006/customXml" ds:itemID="{CEE8C704-A5F6-48D8-9EA4-65CF3CA46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d0a4-ab18-4dd8-8186-4df2f6b0551e"/>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E3127F-B656-456F-8C5C-2C4A417F476D}">
  <ds:schemaRefs>
    <ds:schemaRef ds:uri="http://schemas.microsoft.com/sharepoint/v3/contenttype/forms"/>
  </ds:schemaRefs>
</ds:datastoreItem>
</file>

<file path=customXml/itemProps3.xml><?xml version="1.0" encoding="utf-8"?>
<ds:datastoreItem xmlns:ds="http://schemas.openxmlformats.org/officeDocument/2006/customXml" ds:itemID="{7A04A410-8E59-46A0-94EA-7DC9F34AA16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ea945723-82b9-4727-8c49-998e271cfa53"/>
    <ds:schemaRef ds:uri="http://purl.org/dc/terms/"/>
    <ds:schemaRef ds:uri="c63ed0a4-ab18-4dd8-8186-4df2f6b0551e"/>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IKNL</Template>
  <TotalTime>447</TotalTime>
  <Words>9992</Words>
  <Application>Microsoft Office PowerPoint</Application>
  <PresentationFormat>Diavoorstelling (4:3)</PresentationFormat>
  <Paragraphs>866</Paragraphs>
  <Slides>72</Slides>
  <Notes>71</Notes>
  <HiddenSlides>8</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72</vt:i4>
      </vt:variant>
    </vt:vector>
  </HeadingPairs>
  <TitlesOfParts>
    <vt:vector size="83" baseType="lpstr">
      <vt:lpstr>Arial</vt:lpstr>
      <vt:lpstr>Bookman Old Style</vt:lpstr>
      <vt:lpstr>Calibri</vt:lpstr>
      <vt:lpstr>Century Gothic</vt:lpstr>
      <vt:lpstr>Courier New</vt:lpstr>
      <vt:lpstr>Gill Sans MT</vt:lpstr>
      <vt:lpstr>Symbol</vt:lpstr>
      <vt:lpstr>Wingdings</vt:lpstr>
      <vt:lpstr>Wingdings 3</vt:lpstr>
      <vt:lpstr>IKNL</vt:lpstr>
      <vt:lpstr>Origin</vt:lpstr>
      <vt:lpstr>Disclaimer</vt:lpstr>
      <vt:lpstr>Workshop   Introductie palliatieve zorg</vt:lpstr>
      <vt:lpstr>Aanbod Introductie palliatieve zorg</vt:lpstr>
      <vt:lpstr>Kwaliteitskader palliatieve zorg Nederland: definitie, zorgdomeinen en essenties</vt:lpstr>
      <vt:lpstr>Programma Kwaliteitskader palliatieve zorg: definitie, zorgdomeinen en essenties</vt:lpstr>
      <vt:lpstr>Definitie palliatieve zorg in Kwaliteitskader palliatieve zorg Nederland</vt:lpstr>
      <vt:lpstr>PowerPoint-presentatie</vt:lpstr>
      <vt:lpstr>Kenmerken palliatieve zorg in kwaliteitskader palliatieve zorg Nederland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Reflectievraag Zorgdomeinen en essenties Kwaliteitskader palliatieve zorg Nederland</vt:lpstr>
      <vt:lpstr>Vraag over zorgdomeinen en essenties</vt:lpstr>
      <vt:lpstr>Kwaliteitskader palliatieve zorg Nederland over het fysieke domein </vt:lpstr>
      <vt:lpstr>Casus Jolanda ‘Te veel symptomen tegelijk’</vt:lpstr>
      <vt:lpstr>Casus Jolanda - opdracht</vt:lpstr>
      <vt:lpstr>Theoretische achtergrond casus Jolanda</vt:lpstr>
      <vt:lpstr>Vervolg theoretische achtergrond casus  (1 van 4)</vt:lpstr>
      <vt:lpstr>Vervolg theoretische achtergrond casus  (2 van 4)</vt:lpstr>
      <vt:lpstr>Vervolg theoretische achtergrond casus  (3 van 4)</vt:lpstr>
      <vt:lpstr>Vervolg theoretische achtergrond casus  (4 van 4)</vt:lpstr>
      <vt:lpstr>Markering palliatieve fase</vt:lpstr>
      <vt:lpstr>Programma markering palliatieve fase</vt:lpstr>
      <vt:lpstr>Zorgmodel palliatieve zorg</vt:lpstr>
      <vt:lpstr>PowerPoint-presentatie</vt:lpstr>
      <vt:lpstr>PowerPoint-presentatie</vt:lpstr>
      <vt:lpstr>Kenmerk markering palliatieve fase</vt:lpstr>
      <vt:lpstr>Markeringsvraag Surprise Question (SQ)</vt:lpstr>
      <vt:lpstr>(Reflectie)vragen markering palliatieve fase</vt:lpstr>
      <vt:lpstr>(S)PICT-meetinstrument</vt:lpstr>
      <vt:lpstr>Reflectievraag Markering palliatieve fase</vt:lpstr>
      <vt:lpstr>Casus Frits ‘Hoezo markeren’  (1 van 3)</vt:lpstr>
      <vt:lpstr>Casus Frits ‘Hoezo markeren’  (2 van 3)</vt:lpstr>
      <vt:lpstr>Markering palliatieve fase − casus Frits  (3 van 3)</vt:lpstr>
      <vt:lpstr>Theoretische achtergrond casus Frits</vt:lpstr>
      <vt:lpstr>Generalist en specialist in de palliatieve zorg: hoe vind je elkaar?  Wie doet wat – grenzen bepalen</vt:lpstr>
      <vt:lpstr>Programma generalist − specialist in de palliatieve zorg: hoe vind je elkaar?</vt:lpstr>
      <vt:lpstr>Piramide generalist – specialist palliatieve zorg </vt:lpstr>
      <vt:lpstr>Reflectievraag generalist en specialist in de palliatieve zorg: hoe vind je elkaar?</vt:lpstr>
      <vt:lpstr>Generalist en specialist in de palliatieve zorg: Wanneer vind je elkaar?</vt:lpstr>
      <vt:lpstr>Consulteren specialist palliatieve zorg (1 van 3)</vt:lpstr>
      <vt:lpstr>PowerPoint-presentatie</vt:lpstr>
      <vt:lpstr>PowerPoint-presentatie</vt:lpstr>
      <vt:lpstr>Casus ‘Van onbewust onbekwaam naar bewust onbekwaam’ (1 van 4)</vt:lpstr>
      <vt:lpstr>Vervolg casus Francien (2 van 4)</vt:lpstr>
      <vt:lpstr>Vervolg casus Francien (3 van 4)</vt:lpstr>
      <vt:lpstr>Casus Francien – vragen (4 van 4)</vt:lpstr>
      <vt:lpstr>Theoretische achtergrond casus</vt:lpstr>
      <vt:lpstr>Meetinstrumenten in de palliatieve zorg</vt:lpstr>
      <vt:lpstr>Programma meetinstrumenten in de palliatieve zorg</vt:lpstr>
      <vt:lpstr>Doel handreiking meetinstrumenten in de palliatieve zorg</vt:lpstr>
      <vt:lpstr>Definitie meetinstrumenten in de palliatieve zorg</vt:lpstr>
      <vt:lpstr>Vragen over inzetten van meetinstrumenten</vt:lpstr>
      <vt:lpstr>Wanneer welk instrument?</vt:lpstr>
      <vt:lpstr>Overzicht meetinstrumenten in de palliatieve zorg</vt:lpstr>
      <vt:lpstr>Voorbeeld meetinstrumenten </vt:lpstr>
      <vt:lpstr>Casus Hans ‘Meten is weten’ (1 van 3)</vt:lpstr>
      <vt:lpstr>Vervolg casus Hans (2 van 3) </vt:lpstr>
      <vt:lpstr>Casus Hans – vragen (3 van 3)</vt:lpstr>
      <vt:lpstr>Plenaire terugkoppeling casus Hans</vt:lpstr>
      <vt:lpstr>Meetinstrumenten uit casus (1 van 2)</vt:lpstr>
      <vt:lpstr>Vervolg theoretische achtergrond casus  (2 van 2)</vt:lpstr>
      <vt:lpstr>Evaluatie workshop </vt:lpstr>
      <vt:lpstr>Bronvermelding workshop Introductie palliatieve zorg</vt:lpstr>
      <vt:lpstr>Einddia</vt:lpstr>
    </vt:vector>
  </TitlesOfParts>
  <Manager/>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meetinstrumenten</dc:title>
  <dc:subject/>
  <dc:creator>Christel Siebenheller</dc:creator>
  <cp:keywords/>
  <dc:description>Sjabloonversie 2.7 - 5 december 2017_x000d_
Lay-out: Weijsters &amp; Kooij_x000d_
Sjablonen: www.joulesunlimited.nl</dc:description>
  <cp:lastModifiedBy>Marjolein Verkammen -  Baarda</cp:lastModifiedBy>
  <cp:revision>67</cp:revision>
  <dcterms:created xsi:type="dcterms:W3CDTF">2018-06-28T11:33:52Z</dcterms:created>
  <dcterms:modified xsi:type="dcterms:W3CDTF">2021-02-26T10:59:15Z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0x0101005A6257D5F8096B4C9D46C35F3E0323B7</vt:lpwstr>
  </property>
  <property fmtid="{D5CDD505-2E9C-101B-9397-08002B2CF9AE}" pid="3" name="AuthorIds_UIVersion_39936">
    <vt:lpwstr>34</vt:lpwstr>
  </property>
</Properties>
</file>