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71" r:id="rId4"/>
    <p:sldId id="266" r:id="rId5"/>
    <p:sldId id="269" r:id="rId6"/>
    <p:sldId id="272" r:id="rId7"/>
    <p:sldId id="273" r:id="rId8"/>
    <p:sldId id="274" r:id="rId9"/>
    <p:sldId id="268" r:id="rId10"/>
    <p:sldId id="257" r:id="rId11"/>
    <p:sldId id="264" r:id="rId12"/>
    <p:sldId id="263" r:id="rId13"/>
    <p:sldId id="270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86977" autoAdjust="0"/>
  </p:normalViewPr>
  <p:slideViewPr>
    <p:cSldViewPr snapToGrid="0" snapToObjects="1">
      <p:cViewPr varScale="1">
        <p:scale>
          <a:sx n="103" d="100"/>
          <a:sy n="103" d="100"/>
        </p:scale>
        <p:origin x="-63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2000" cy="5730240"/>
          </a:xfrm>
          <a:prstGeom prst="rect">
            <a:avLst/>
          </a:prstGeom>
          <a:solidFill>
            <a:srgbClr val="A8D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0" y="5475098"/>
            <a:ext cx="4031996" cy="4031996"/>
          </a:xfrm>
          <a:prstGeom prst="rect">
            <a:avLst/>
          </a:prstGeom>
        </p:spPr>
      </p:pic>
      <p:grpSp>
        <p:nvGrpSpPr>
          <p:cNvPr id="9" name="Groeperen 8"/>
          <p:cNvGrpSpPr/>
          <p:nvPr userDrawn="1"/>
        </p:nvGrpSpPr>
        <p:grpSpPr>
          <a:xfrm>
            <a:off x="7515379" y="2094139"/>
            <a:ext cx="5151807" cy="4096246"/>
            <a:chOff x="7228982" y="4544296"/>
            <a:chExt cx="2006771" cy="1595601"/>
          </a:xfrm>
          <a:solidFill>
            <a:schemeClr val="lt1">
              <a:alpha val="40000"/>
            </a:schemeClr>
          </a:solidFill>
        </p:grpSpPr>
        <p:sp>
          <p:nvSpPr>
            <p:cNvPr id="10" name="Ovaal 9"/>
            <p:cNvSpPr/>
            <p:nvPr userDrawn="1"/>
          </p:nvSpPr>
          <p:spPr>
            <a:xfrm>
              <a:off x="8045191" y="454429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8045191" y="536050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7228982" y="536050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8867537" y="536050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8456362" y="4955468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5" name="Ovaal 14"/>
            <p:cNvSpPr/>
            <p:nvPr userDrawn="1"/>
          </p:nvSpPr>
          <p:spPr>
            <a:xfrm>
              <a:off x="7634020" y="4955468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6" name="Ovaal 15"/>
            <p:cNvSpPr/>
            <p:nvPr userDrawn="1"/>
          </p:nvSpPr>
          <p:spPr>
            <a:xfrm>
              <a:off x="8456362" y="5771681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7" name="Ovaal 16"/>
            <p:cNvSpPr/>
            <p:nvPr userDrawn="1"/>
          </p:nvSpPr>
          <p:spPr>
            <a:xfrm>
              <a:off x="7634020" y="5771681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30000" y="630000"/>
            <a:ext cx="9144000" cy="23876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4000" b="1" i="0" baseline="0">
                <a:solidFill>
                  <a:srgbClr val="1A365D"/>
                </a:solidFill>
                <a:latin typeface="Calibri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530000" y="3239999"/>
            <a:ext cx="9144000" cy="208139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200" baseline="0">
                <a:solidFill>
                  <a:srgbClr val="1A365D"/>
                </a:solidFill>
                <a:latin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Naam spreker en datum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30000" y="630001"/>
            <a:ext cx="10515600" cy="1062000"/>
          </a:xfrm>
        </p:spPr>
        <p:txBody>
          <a:bodyPr lIns="0" tIns="0" rIns="0" bIns="0" anchor="t" anchorCtr="0">
            <a:normAutofit/>
          </a:bodyPr>
          <a:lstStyle>
            <a:lvl1pPr>
              <a:defRPr sz="3600" b="1" i="0" baseline="0">
                <a:solidFill>
                  <a:srgbClr val="1A365D"/>
                </a:solidFill>
                <a:latin typeface="Calibri" charset="0"/>
              </a:defRPr>
            </a:lvl1pPr>
          </a:lstStyle>
          <a:p>
            <a:r>
              <a:rPr lang="nl-NL" dirty="0" smtClean="0"/>
              <a:t>Tekstkop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30000" y="1692000"/>
            <a:ext cx="10515600" cy="4351338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SzPct val="25000"/>
              <a:buFont typeface="Arial" charset="0"/>
              <a:buChar char="•"/>
              <a:defRPr baseline="0">
                <a:solidFill>
                  <a:srgbClr val="1A365D"/>
                </a:solidFill>
                <a:latin typeface="Calibri" charset="0"/>
              </a:defRPr>
            </a:lvl1pPr>
            <a:lvl2pPr marL="252000">
              <a:defRPr sz="2600" baseline="0">
                <a:solidFill>
                  <a:srgbClr val="1A365D"/>
                </a:solidFill>
                <a:latin typeface="Calibri" charset="0"/>
              </a:defRPr>
            </a:lvl2pPr>
            <a:lvl3pPr marL="486000" indent="-234000">
              <a:buSzPct val="60000"/>
              <a:buFont typeface="Courier New" charset="0"/>
              <a:buChar char="o"/>
              <a:defRPr sz="2400" b="0" i="1" baseline="0">
                <a:solidFill>
                  <a:srgbClr val="1A365D"/>
                </a:solidFill>
                <a:latin typeface="Calibri" charset="0"/>
              </a:defRPr>
            </a:lvl3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grpSp>
        <p:nvGrpSpPr>
          <p:cNvPr id="7" name="Groeperen 6"/>
          <p:cNvGrpSpPr/>
          <p:nvPr userDrawn="1"/>
        </p:nvGrpSpPr>
        <p:grpSpPr>
          <a:xfrm>
            <a:off x="8600859" y="4050155"/>
            <a:ext cx="3949413" cy="3140212"/>
            <a:chOff x="7228982" y="4544296"/>
            <a:chExt cx="2006771" cy="1595601"/>
          </a:xfrm>
          <a:solidFill>
            <a:srgbClr val="A8D5F4">
              <a:alpha val="30000"/>
            </a:srgbClr>
          </a:solidFill>
        </p:grpSpPr>
        <p:sp>
          <p:nvSpPr>
            <p:cNvPr id="8" name="Ovaal 7"/>
            <p:cNvSpPr/>
            <p:nvPr userDrawn="1"/>
          </p:nvSpPr>
          <p:spPr>
            <a:xfrm>
              <a:off x="8045191" y="454429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9" name="Ovaal 8"/>
            <p:cNvSpPr/>
            <p:nvPr userDrawn="1"/>
          </p:nvSpPr>
          <p:spPr>
            <a:xfrm>
              <a:off x="8045191" y="536050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0" name="Ovaal 9"/>
            <p:cNvSpPr/>
            <p:nvPr userDrawn="1"/>
          </p:nvSpPr>
          <p:spPr>
            <a:xfrm>
              <a:off x="7228982" y="536050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8867537" y="536050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8456362" y="4955468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7634020" y="4955468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8456362" y="5771681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5" name="Ovaal 14"/>
            <p:cNvSpPr/>
            <p:nvPr userDrawn="1"/>
          </p:nvSpPr>
          <p:spPr>
            <a:xfrm>
              <a:off x="7634020" y="5771681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629768" y="1692000"/>
            <a:ext cx="4877061" cy="4351338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SzPct val="25000"/>
              <a:buFont typeface="Arial" charset="0"/>
              <a:buChar char="•"/>
              <a:defRPr baseline="0">
                <a:solidFill>
                  <a:srgbClr val="1A365D"/>
                </a:solidFill>
                <a:latin typeface="Calibri" charset="0"/>
              </a:defRPr>
            </a:lvl1pPr>
            <a:lvl2pPr marL="252000">
              <a:defRPr sz="2600" baseline="0">
                <a:solidFill>
                  <a:srgbClr val="1A365D"/>
                </a:solidFill>
                <a:latin typeface="Calibri" charset="0"/>
              </a:defRPr>
            </a:lvl2pPr>
            <a:lvl3pPr marL="486000" indent="-228600">
              <a:buSzPct val="60000"/>
              <a:buFont typeface="Courier New" charset="0"/>
              <a:buChar char="o"/>
              <a:defRPr sz="2400" b="0" i="1" baseline="0">
                <a:solidFill>
                  <a:srgbClr val="1A365D"/>
                </a:solidFill>
                <a:latin typeface="Calibri" charset="0"/>
              </a:defRPr>
            </a:lvl3pPr>
          </a:lstStyle>
          <a:p>
            <a:pPr lvl="0"/>
            <a:r>
              <a:rPr lang="nl-NL" dirty="0" smtClean="0"/>
              <a:t>Tekst toevoegen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30000" y="630001"/>
            <a:ext cx="10515600" cy="1062000"/>
          </a:xfrm>
        </p:spPr>
        <p:txBody>
          <a:bodyPr lIns="0" tIns="0" rIns="0" bIns="0" anchor="t" anchorCtr="0">
            <a:normAutofit/>
          </a:bodyPr>
          <a:lstStyle>
            <a:lvl1pPr>
              <a:defRPr sz="3600" b="1" i="0" baseline="0">
                <a:solidFill>
                  <a:srgbClr val="1A365D"/>
                </a:solidFill>
                <a:latin typeface="Calibri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530000" y="1692000"/>
            <a:ext cx="4877675" cy="4351338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SzPct val="25000"/>
              <a:buFont typeface="Arial" charset="0"/>
              <a:buChar char="•"/>
              <a:defRPr baseline="0">
                <a:solidFill>
                  <a:srgbClr val="1A365D"/>
                </a:solidFill>
                <a:latin typeface="Calibri" charset="0"/>
              </a:defRPr>
            </a:lvl1pPr>
            <a:lvl2pPr marL="252000">
              <a:defRPr sz="2600" baseline="0">
                <a:solidFill>
                  <a:srgbClr val="1A365D"/>
                </a:solidFill>
                <a:latin typeface="Calibri" charset="0"/>
              </a:defRPr>
            </a:lvl2pPr>
            <a:lvl3pPr marL="486000" indent="-228600">
              <a:buSzPct val="60000"/>
              <a:buFont typeface="Courier New" charset="0"/>
              <a:buChar char="o"/>
              <a:defRPr sz="2400" b="0" i="1" baseline="0">
                <a:solidFill>
                  <a:srgbClr val="1A365D"/>
                </a:solidFill>
                <a:latin typeface="Calibri" charset="0"/>
              </a:defRPr>
            </a:lvl3pPr>
          </a:lstStyle>
          <a:p>
            <a:pPr lvl="0"/>
            <a:r>
              <a:rPr lang="nl-NL" dirty="0" smtClean="0"/>
              <a:t>Tekst toevoegen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grpSp>
        <p:nvGrpSpPr>
          <p:cNvPr id="8" name="Groeperen 7"/>
          <p:cNvGrpSpPr/>
          <p:nvPr userDrawn="1"/>
        </p:nvGrpSpPr>
        <p:grpSpPr>
          <a:xfrm>
            <a:off x="8600859" y="4050155"/>
            <a:ext cx="3949413" cy="3140212"/>
            <a:chOff x="7228982" y="4544296"/>
            <a:chExt cx="2006771" cy="1595601"/>
          </a:xfrm>
          <a:solidFill>
            <a:srgbClr val="A8D5F4">
              <a:alpha val="30000"/>
            </a:srgbClr>
          </a:solidFill>
        </p:grpSpPr>
        <p:sp>
          <p:nvSpPr>
            <p:cNvPr id="9" name="Ovaal 8"/>
            <p:cNvSpPr/>
            <p:nvPr userDrawn="1"/>
          </p:nvSpPr>
          <p:spPr>
            <a:xfrm>
              <a:off x="8045191" y="454429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0" name="Ovaal 9"/>
            <p:cNvSpPr/>
            <p:nvPr userDrawn="1"/>
          </p:nvSpPr>
          <p:spPr>
            <a:xfrm>
              <a:off x="8045191" y="536050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7228982" y="536050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8867537" y="536050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8456362" y="4955468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7634020" y="4955468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5" name="Ovaal 14"/>
            <p:cNvSpPr/>
            <p:nvPr userDrawn="1"/>
          </p:nvSpPr>
          <p:spPr>
            <a:xfrm>
              <a:off x="8456362" y="5771681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6" name="Ovaal 15"/>
            <p:cNvSpPr/>
            <p:nvPr userDrawn="1"/>
          </p:nvSpPr>
          <p:spPr>
            <a:xfrm>
              <a:off x="7634020" y="5771681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30000" y="630000"/>
            <a:ext cx="9869062" cy="1680063"/>
          </a:xfrm>
        </p:spPr>
        <p:txBody>
          <a:bodyPr lIns="0" tIns="0" rIns="0" bIns="0" anchor="t" anchorCtr="0">
            <a:normAutofit/>
          </a:bodyPr>
          <a:lstStyle>
            <a:lvl1pPr>
              <a:defRPr sz="3600" b="1" i="0" baseline="0">
                <a:solidFill>
                  <a:srgbClr val="1A365D"/>
                </a:solidFill>
                <a:latin typeface="Calibri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grpSp>
        <p:nvGrpSpPr>
          <p:cNvPr id="6" name="Groeperen 5"/>
          <p:cNvGrpSpPr/>
          <p:nvPr userDrawn="1"/>
        </p:nvGrpSpPr>
        <p:grpSpPr>
          <a:xfrm>
            <a:off x="8600859" y="4050155"/>
            <a:ext cx="3949413" cy="3140212"/>
            <a:chOff x="7228982" y="4544296"/>
            <a:chExt cx="2006771" cy="1595601"/>
          </a:xfrm>
          <a:solidFill>
            <a:srgbClr val="A8D5F4">
              <a:alpha val="30000"/>
            </a:srgbClr>
          </a:solidFill>
        </p:grpSpPr>
        <p:sp>
          <p:nvSpPr>
            <p:cNvPr id="7" name="Ovaal 6"/>
            <p:cNvSpPr/>
            <p:nvPr userDrawn="1"/>
          </p:nvSpPr>
          <p:spPr>
            <a:xfrm>
              <a:off x="8045191" y="454429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8" name="Ovaal 7"/>
            <p:cNvSpPr/>
            <p:nvPr userDrawn="1"/>
          </p:nvSpPr>
          <p:spPr>
            <a:xfrm>
              <a:off x="8045191" y="536050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9" name="Ovaal 8"/>
            <p:cNvSpPr/>
            <p:nvPr userDrawn="1"/>
          </p:nvSpPr>
          <p:spPr>
            <a:xfrm>
              <a:off x="7228982" y="536050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0" name="Ovaal 9"/>
            <p:cNvSpPr/>
            <p:nvPr userDrawn="1"/>
          </p:nvSpPr>
          <p:spPr>
            <a:xfrm>
              <a:off x="8867537" y="536050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8456362" y="4955468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7634020" y="4955468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8456362" y="5771681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7634020" y="5771681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 userDrawn="1"/>
        </p:nvGrpSpPr>
        <p:grpSpPr>
          <a:xfrm>
            <a:off x="8600859" y="4050155"/>
            <a:ext cx="3949413" cy="3140212"/>
            <a:chOff x="7228982" y="4544296"/>
            <a:chExt cx="2006771" cy="1595601"/>
          </a:xfrm>
          <a:solidFill>
            <a:srgbClr val="A8D5F4">
              <a:alpha val="30000"/>
            </a:srgbClr>
          </a:solidFill>
        </p:grpSpPr>
        <p:sp>
          <p:nvSpPr>
            <p:cNvPr id="6" name="Ovaal 5"/>
            <p:cNvSpPr/>
            <p:nvPr userDrawn="1"/>
          </p:nvSpPr>
          <p:spPr>
            <a:xfrm>
              <a:off x="8045191" y="454429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7" name="Ovaal 6"/>
            <p:cNvSpPr/>
            <p:nvPr userDrawn="1"/>
          </p:nvSpPr>
          <p:spPr>
            <a:xfrm>
              <a:off x="8045191" y="536050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8" name="Ovaal 7"/>
            <p:cNvSpPr/>
            <p:nvPr userDrawn="1"/>
          </p:nvSpPr>
          <p:spPr>
            <a:xfrm>
              <a:off x="7228982" y="536050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9" name="Ovaal 8"/>
            <p:cNvSpPr/>
            <p:nvPr userDrawn="1"/>
          </p:nvSpPr>
          <p:spPr>
            <a:xfrm>
              <a:off x="8867537" y="536050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0" name="Ovaal 9"/>
            <p:cNvSpPr/>
            <p:nvPr userDrawn="1"/>
          </p:nvSpPr>
          <p:spPr>
            <a:xfrm>
              <a:off x="8456362" y="4955468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7634020" y="4955468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8456362" y="5771681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7634020" y="5771681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30000" y="630001"/>
            <a:ext cx="10515600" cy="10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30000" y="16920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rgbClr val="1A365D"/>
          </a:solidFill>
          <a:latin typeface="Calibri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PalliatieveZorg@WZA.nl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6000" i="1" dirty="0" smtClean="0"/>
              <a:t>Palliatieve zorg: jouw zorg?!</a:t>
            </a:r>
            <a:br>
              <a:rPr lang="nl-NL" sz="6000" i="1" dirty="0" smtClean="0"/>
            </a:br>
            <a:r>
              <a:rPr lang="nl-NL" sz="6000" i="1" dirty="0" smtClean="0"/>
              <a:t/>
            </a:r>
            <a:br>
              <a:rPr lang="nl-NL" sz="6000" i="1" dirty="0" smtClean="0"/>
            </a:br>
            <a:r>
              <a:rPr lang="nl-NL" sz="6000" i="1" dirty="0" smtClean="0"/>
              <a:t>Passende zorg!</a:t>
            </a:r>
            <a:endParaRPr lang="nl-NL" sz="60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Palliatief team WZA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96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Organogram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73" y="0"/>
            <a:ext cx="4330916" cy="6548217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57" y="2407507"/>
            <a:ext cx="3748216" cy="281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Werkwijze Palliatief team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>
                <a:ea typeface="Tahoma" panose="020B0604030504040204" pitchFamily="34" charset="0"/>
                <a:cs typeface="Tahoma" panose="020B0604030504040204" pitchFamily="34" charset="0"/>
              </a:rPr>
              <a:t>Uitvoering consult (intake): </a:t>
            </a:r>
          </a:p>
          <a:p>
            <a:pPr>
              <a:buNone/>
            </a:pPr>
            <a:r>
              <a:rPr lang="nl-NL" dirty="0">
                <a:ea typeface="Tahoma" panose="020B0604030504040204" pitchFamily="34" charset="0"/>
                <a:cs typeface="Tahoma" panose="020B0604030504040204" pitchFamily="34" charset="0"/>
              </a:rPr>
              <a:t>Mirjam Bos (gespecialiseerd verpleegkundige PZ), Sjoke Bruinsma (anesthesiemedewerker </a:t>
            </a:r>
            <a:r>
              <a:rPr lang="nl-NL" dirty="0" smtClean="0">
                <a:ea typeface="Tahoma" panose="020B0604030504040204" pitchFamily="34" charset="0"/>
                <a:cs typeface="Tahoma" panose="020B0604030504040204" pitchFamily="34" charset="0"/>
              </a:rPr>
              <a:t>pijn of </a:t>
            </a:r>
            <a:r>
              <a:rPr lang="nl-NL" dirty="0">
                <a:ea typeface="Tahoma" panose="020B0604030504040204" pitchFamily="34" charset="0"/>
                <a:cs typeface="Tahoma" panose="020B0604030504040204" pitchFamily="34" charset="0"/>
              </a:rPr>
              <a:t>Petra de Kruijf (GV)</a:t>
            </a:r>
          </a:p>
          <a:p>
            <a:endParaRPr lang="nl-NL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dirty="0">
                <a:ea typeface="Tahoma" panose="020B0604030504040204" pitchFamily="34" charset="0"/>
                <a:cs typeface="Tahoma" panose="020B0604030504040204" pitchFamily="34" charset="0"/>
              </a:rPr>
              <a:t>Daarna overleg met specialist:</a:t>
            </a:r>
          </a:p>
          <a:p>
            <a:r>
              <a:rPr lang="nl-NL" dirty="0">
                <a:ea typeface="Tahoma" panose="020B0604030504040204" pitchFamily="34" charset="0"/>
                <a:cs typeface="Tahoma" panose="020B0604030504040204" pitchFamily="34" charset="0"/>
              </a:rPr>
              <a:t>Frank Blok (internist), Alexander Godschalx (anesthesist), Sander de Hosson (longarts), Annelies Bollen (neuroloog), Marieke Hartgerink (geriater)</a:t>
            </a:r>
          </a:p>
          <a:p>
            <a:pPr>
              <a:buNone/>
            </a:pPr>
            <a:r>
              <a:rPr lang="nl-NL" dirty="0"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10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7462" y="630001"/>
            <a:ext cx="11068138" cy="1062000"/>
          </a:xfrm>
        </p:spPr>
        <p:txBody>
          <a:bodyPr/>
          <a:lstStyle/>
          <a:p>
            <a:r>
              <a:rPr lang="nl-NL" dirty="0" smtClean="0"/>
              <a:t>Werkwijze Palliatief team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7820" y="1692000"/>
            <a:ext cx="10957779" cy="4351338"/>
          </a:xfrm>
        </p:spPr>
        <p:txBody>
          <a:bodyPr/>
          <a:lstStyle/>
          <a:p>
            <a:r>
              <a:rPr lang="nl-NL" dirty="0">
                <a:ea typeface="Tahoma" panose="020B0604030504040204" pitchFamily="34" charset="0"/>
                <a:cs typeface="Tahoma" panose="020B0604030504040204" pitchFamily="34" charset="0"/>
              </a:rPr>
              <a:t>Eventueel consultatie andere leden </a:t>
            </a:r>
            <a:r>
              <a:rPr lang="nl-NL" dirty="0" smtClean="0">
                <a:ea typeface="Tahoma" panose="020B0604030504040204" pitchFamily="34" charset="0"/>
                <a:cs typeface="Tahoma" panose="020B0604030504040204" pitchFamily="34" charset="0"/>
              </a:rPr>
              <a:t>PT</a:t>
            </a:r>
            <a:endParaRPr lang="nl-NL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dirty="0">
                <a:ea typeface="Tahoma" panose="020B0604030504040204" pitchFamily="34" charset="0"/>
                <a:cs typeface="Tahoma" panose="020B0604030504040204" pitchFamily="34" charset="0"/>
              </a:rPr>
              <a:t>Bespreking patiënten 1x per week: MDO (maandag 16.30 uur, poli neurologie)</a:t>
            </a:r>
          </a:p>
          <a:p>
            <a:pPr>
              <a:buNone/>
            </a:pPr>
            <a:r>
              <a:rPr lang="nl-NL" dirty="0" smtClean="0">
                <a:ea typeface="Tahoma" panose="020B0604030504040204" pitchFamily="34" charset="0"/>
                <a:cs typeface="Tahoma" panose="020B0604030504040204" pitchFamily="34" charset="0"/>
              </a:rPr>
              <a:t>Consultvrager </a:t>
            </a:r>
            <a:r>
              <a:rPr lang="nl-NL" dirty="0">
                <a:ea typeface="Tahoma" panose="020B0604030504040204" pitchFamily="34" charset="0"/>
                <a:cs typeface="Tahoma" panose="020B0604030504040204" pitchFamily="34" charset="0"/>
              </a:rPr>
              <a:t>krijgt schriftelijk advies via </a:t>
            </a:r>
            <a:r>
              <a:rPr lang="nl-NL" dirty="0" err="1" smtClean="0">
                <a:ea typeface="Tahoma" panose="020B0604030504040204" pitchFamily="34" charset="0"/>
                <a:cs typeface="Tahoma" panose="020B0604030504040204" pitchFamily="34" charset="0"/>
              </a:rPr>
              <a:t>Ezis</a:t>
            </a:r>
            <a:endParaRPr lang="nl-NL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nl-NL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600" b="1" dirty="0" err="1" smtClean="0"/>
              <a:t>Advies</a:t>
            </a:r>
            <a:r>
              <a:rPr lang="en-US" sz="3600" b="1" dirty="0" smtClean="0"/>
              <a:t>:</a:t>
            </a:r>
          </a:p>
          <a:p>
            <a:r>
              <a:rPr lang="en-US" dirty="0" smtClean="0"/>
              <a:t>Het </a:t>
            </a:r>
            <a:r>
              <a:rPr lang="en-US" dirty="0" err="1" smtClean="0"/>
              <a:t>palliatief</a:t>
            </a:r>
            <a:r>
              <a:rPr lang="en-US" dirty="0" smtClean="0"/>
              <a:t> team </a:t>
            </a:r>
            <a:r>
              <a:rPr lang="en-US" dirty="0" err="1" smtClean="0"/>
              <a:t>heeft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adviserende</a:t>
            </a:r>
            <a:r>
              <a:rPr lang="en-US" dirty="0" smtClean="0"/>
              <a:t> </a:t>
            </a:r>
            <a:r>
              <a:rPr lang="en-US" dirty="0" err="1" smtClean="0"/>
              <a:t>functie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taak</a:t>
            </a:r>
            <a:r>
              <a:rPr lang="en-US" dirty="0" smtClean="0"/>
              <a:t> </a:t>
            </a:r>
            <a:r>
              <a:rPr lang="en-US" dirty="0" err="1" smtClean="0"/>
              <a:t>hoofdbehandelaar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over </a:t>
            </a:r>
            <a:r>
              <a:rPr lang="en-US" dirty="0" err="1" smtClean="0"/>
              <a:t>genomen</a:t>
            </a:r>
            <a:r>
              <a:rPr lang="en-US" dirty="0"/>
              <a:t>)</a:t>
            </a:r>
            <a:endParaRPr lang="en-US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99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436" y="630001"/>
            <a:ext cx="11325164" cy="1062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nl-NL" altLang="nl-NL" dirty="0">
                <a:ea typeface="ＭＳ Ｐゴシック" pitchFamily="34" charset="-128"/>
              </a:rPr>
              <a:t>Voor intercollegiaal overleg kunt u contact opnemen met het  Palliatief Consultatie Team Drenthe eerste lijn.</a:t>
            </a:r>
            <a:br>
              <a:rPr lang="nl-NL" altLang="nl-NL" dirty="0">
                <a:ea typeface="ＭＳ Ｐゴシック" pitchFamily="34" charset="-128"/>
              </a:rPr>
            </a:br>
            <a:r>
              <a:rPr lang="nl-NL" altLang="nl-NL" dirty="0">
                <a:ea typeface="ＭＳ Ｐゴシック" pitchFamily="34" charset="-128"/>
              </a:rPr>
              <a:t/>
            </a:r>
            <a:br>
              <a:rPr lang="nl-NL" altLang="nl-NL" dirty="0">
                <a:ea typeface="ＭＳ Ｐゴシック" pitchFamily="34" charset="-128"/>
              </a:rPr>
            </a:br>
            <a:r>
              <a:rPr lang="nl-NL" altLang="nl-NL" b="0" dirty="0">
                <a:ea typeface="ＭＳ Ｐゴシック" pitchFamily="34" charset="-128"/>
              </a:rPr>
              <a:t>Bel 088 </a:t>
            </a:r>
            <a:r>
              <a:rPr lang="nl-NL" altLang="nl-NL" b="0" dirty="0" smtClean="0">
                <a:ea typeface="ＭＳ Ｐゴシック" pitchFamily="34" charset="-128"/>
              </a:rPr>
              <a:t>1232440</a:t>
            </a:r>
            <a:br>
              <a:rPr lang="nl-NL" altLang="nl-NL" b="0" dirty="0" smtClean="0">
                <a:ea typeface="ＭＳ Ｐゴシック" pitchFamily="34" charset="-128"/>
              </a:rPr>
            </a:br>
            <a:r>
              <a:rPr lang="nl-NL" altLang="nl-NL" b="0" dirty="0" smtClean="0">
                <a:ea typeface="ＭＳ Ｐゴシック" pitchFamily="34" charset="-128"/>
              </a:rPr>
              <a:t>7 dagen per week</a:t>
            </a:r>
            <a:br>
              <a:rPr lang="nl-NL" altLang="nl-NL" b="0" dirty="0" smtClean="0">
                <a:ea typeface="ＭＳ Ｐゴシック" pitchFamily="34" charset="-128"/>
              </a:rPr>
            </a:br>
            <a:r>
              <a:rPr lang="nl-NL" altLang="nl-NL" b="0" dirty="0" smtClean="0">
                <a:ea typeface="ＭＳ Ｐゴシック" pitchFamily="34" charset="-128"/>
              </a:rPr>
              <a:t>24.00 per dag</a:t>
            </a:r>
            <a:endParaRPr lang="nl-NL" altLang="nl-NL" b="0" dirty="0">
              <a:ea typeface="ＭＳ Ｐゴシック" pitchFamily="34" charset="-128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972" y="2403475"/>
            <a:ext cx="818302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1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 is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patiënt</a:t>
            </a:r>
            <a:r>
              <a:rPr lang="en-US" dirty="0" smtClean="0"/>
              <a:t> </a:t>
            </a:r>
            <a:r>
              <a:rPr lang="en-US" dirty="0" err="1" smtClean="0"/>
              <a:t>passende</a:t>
            </a:r>
            <a:r>
              <a:rPr lang="en-US" dirty="0" smtClean="0"/>
              <a:t> </a:t>
            </a:r>
            <a:r>
              <a:rPr lang="en-US" dirty="0" err="1" smtClean="0"/>
              <a:t>zorg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Autonomie</a:t>
            </a:r>
            <a:r>
              <a:rPr lang="en-US" dirty="0" smtClean="0"/>
              <a:t>: </a:t>
            </a:r>
            <a:r>
              <a:rPr lang="en-US" dirty="0" err="1" smtClean="0"/>
              <a:t>ruimte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grenzen</a:t>
            </a:r>
            <a:endParaRPr lang="en-US" dirty="0" smtClean="0"/>
          </a:p>
          <a:p>
            <a:r>
              <a:rPr lang="en-US" dirty="0" smtClean="0"/>
              <a:t>Eigen </a:t>
            </a:r>
            <a:r>
              <a:rPr lang="en-US" dirty="0" err="1" smtClean="0"/>
              <a:t>kleuring</a:t>
            </a:r>
            <a:endParaRPr lang="en-US" dirty="0" smtClean="0"/>
          </a:p>
          <a:p>
            <a:r>
              <a:rPr lang="en-US" dirty="0" err="1" smtClean="0"/>
              <a:t>Levensverhaal</a:t>
            </a:r>
            <a:endParaRPr lang="en-US" dirty="0" smtClean="0"/>
          </a:p>
          <a:p>
            <a:r>
              <a:rPr lang="en-US" dirty="0" err="1" smtClean="0"/>
              <a:t>Kwaliteit</a:t>
            </a:r>
            <a:r>
              <a:rPr lang="en-US" dirty="0" smtClean="0"/>
              <a:t> of </a:t>
            </a:r>
            <a:r>
              <a:rPr lang="en-US" dirty="0" err="1" smtClean="0"/>
              <a:t>kwantiteit</a:t>
            </a:r>
            <a:r>
              <a:rPr lang="en-US" dirty="0" smtClean="0"/>
              <a:t> van </a:t>
            </a:r>
            <a:r>
              <a:rPr lang="en-US" dirty="0" err="1" smtClean="0"/>
              <a:t>leven</a:t>
            </a:r>
            <a:endParaRPr lang="en-US" dirty="0" smtClean="0"/>
          </a:p>
          <a:p>
            <a:r>
              <a:rPr lang="en-US" dirty="0" smtClean="0"/>
              <a:t>Moet </a:t>
            </a:r>
            <a:r>
              <a:rPr lang="en-US" dirty="0" err="1" smtClean="0"/>
              <a:t>alles</a:t>
            </a:r>
            <a:r>
              <a:rPr lang="en-US" dirty="0" smtClean="0"/>
              <a:t> wat </a:t>
            </a:r>
            <a:r>
              <a:rPr lang="en-US" dirty="0" err="1" smtClean="0"/>
              <a:t>kan</a:t>
            </a:r>
            <a:endParaRPr lang="en-US" dirty="0" smtClean="0"/>
          </a:p>
          <a:p>
            <a:r>
              <a:rPr lang="en-US" dirty="0" err="1" smtClean="0"/>
              <a:t>Opgeven</a:t>
            </a:r>
            <a:r>
              <a:rPr lang="en-US" dirty="0" smtClean="0"/>
              <a:t> is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optie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Proactief</a:t>
            </a:r>
            <a:r>
              <a:rPr lang="en-US" dirty="0" smtClean="0"/>
              <a:t> </a:t>
            </a:r>
            <a:r>
              <a:rPr lang="en-US" dirty="0" err="1" smtClean="0"/>
              <a:t>palliatief</a:t>
            </a:r>
            <a:r>
              <a:rPr lang="en-US" dirty="0" smtClean="0"/>
              <a:t> </a:t>
            </a:r>
            <a:r>
              <a:rPr lang="en-US" dirty="0" err="1" smtClean="0"/>
              <a:t>zorgplan</a:t>
            </a:r>
            <a:r>
              <a:rPr lang="en-US" dirty="0" smtClean="0"/>
              <a:t>!</a:t>
            </a:r>
            <a:endParaRPr lang="en-US" dirty="0" smtClean="0"/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72" y="1562100"/>
            <a:ext cx="3452382" cy="44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0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7937" y="630001"/>
            <a:ext cx="11307663" cy="669410"/>
          </a:xfrm>
        </p:spPr>
        <p:txBody>
          <a:bodyPr/>
          <a:lstStyle/>
          <a:p>
            <a:r>
              <a:rPr lang="en-US" dirty="0" smtClean="0"/>
              <a:t>Proactief palliatief zorgplan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7938" y="1692000"/>
            <a:ext cx="5855368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Proactieve palliatieve zorgplanning omvat het </a:t>
            </a:r>
            <a:r>
              <a:rPr lang="en-US" u="sng" dirty="0" smtClean="0"/>
              <a:t>anticiperen</a:t>
            </a:r>
            <a:r>
              <a:rPr lang="en-US" dirty="0" smtClean="0"/>
              <a:t> op toekomstige zorg in het geval van een ongeneeslijke (progressieve) ziekte door het </a:t>
            </a:r>
            <a:r>
              <a:rPr lang="en-US" u="sng" dirty="0" smtClean="0"/>
              <a:t>continue</a:t>
            </a:r>
            <a:r>
              <a:rPr lang="en-US" dirty="0" smtClean="0"/>
              <a:t> </a:t>
            </a:r>
            <a:r>
              <a:rPr lang="en-US" u="sng" dirty="0" smtClean="0"/>
              <a:t>afstemmingsproces </a:t>
            </a:r>
            <a:r>
              <a:rPr lang="en-US" dirty="0" err="1" smtClean="0"/>
              <a:t>tussen</a:t>
            </a:r>
            <a:r>
              <a:rPr lang="en-US" dirty="0" smtClean="0"/>
              <a:t> </a:t>
            </a:r>
            <a:r>
              <a:rPr lang="en-US" dirty="0" err="1" smtClean="0"/>
              <a:t>individuen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zorgverleners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tussen</a:t>
            </a:r>
            <a:r>
              <a:rPr lang="en-US" dirty="0" smtClean="0"/>
              <a:t> </a:t>
            </a:r>
            <a:r>
              <a:rPr lang="en-US" dirty="0" err="1" smtClean="0"/>
              <a:t>zorgverleners</a:t>
            </a:r>
            <a:r>
              <a:rPr lang="en-US" dirty="0" smtClean="0"/>
              <a:t> </a:t>
            </a:r>
            <a:r>
              <a:rPr lang="en-US" dirty="0" err="1" smtClean="0"/>
              <a:t>onderling</a:t>
            </a:r>
            <a:r>
              <a:rPr lang="en-US" dirty="0" smtClean="0"/>
              <a:t> over </a:t>
            </a:r>
            <a:r>
              <a:rPr lang="en-US" u="sng" dirty="0" err="1" smtClean="0"/>
              <a:t>beslissingen</a:t>
            </a:r>
            <a:r>
              <a:rPr lang="en-US" u="sng" dirty="0" smtClean="0"/>
              <a:t>, </a:t>
            </a:r>
            <a:r>
              <a:rPr lang="en-US" u="sng" dirty="0" err="1" smtClean="0"/>
              <a:t>wensen</a:t>
            </a:r>
            <a:r>
              <a:rPr lang="en-US" u="sng" dirty="0" smtClean="0"/>
              <a:t>, </a:t>
            </a:r>
            <a:r>
              <a:rPr lang="en-US" u="sng" dirty="0" err="1" smtClean="0"/>
              <a:t>doelen</a:t>
            </a:r>
            <a:r>
              <a:rPr lang="en-US" u="sng" dirty="0" smtClean="0"/>
              <a:t> </a:t>
            </a:r>
            <a:r>
              <a:rPr lang="en-US" u="sng" dirty="0" err="1" smtClean="0"/>
              <a:t>en</a:t>
            </a:r>
            <a:r>
              <a:rPr lang="en-US" u="sng" dirty="0" smtClean="0"/>
              <a:t> </a:t>
            </a:r>
            <a:r>
              <a:rPr lang="en-US" u="sng" dirty="0" err="1" smtClean="0"/>
              <a:t>voorkeuren</a:t>
            </a:r>
            <a:r>
              <a:rPr lang="en-US" dirty="0" smtClean="0"/>
              <a:t> van de </a:t>
            </a:r>
            <a:r>
              <a:rPr lang="en-US" dirty="0" err="1" smtClean="0"/>
              <a:t>patiënt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naasten</a:t>
            </a:r>
            <a:r>
              <a:rPr lang="en-US" dirty="0" smtClean="0"/>
              <a:t> met </a:t>
            </a:r>
            <a:r>
              <a:rPr lang="en-US" dirty="0" err="1" smtClean="0"/>
              <a:t>betrekking</a:t>
            </a:r>
            <a:r>
              <a:rPr lang="en-US" dirty="0" smtClean="0"/>
              <a:t> tot de 4 </a:t>
            </a:r>
            <a:r>
              <a:rPr lang="en-US" dirty="0" err="1" smtClean="0"/>
              <a:t>dimensies</a:t>
            </a:r>
            <a:r>
              <a:rPr lang="en-US" dirty="0" smtClean="0"/>
              <a:t> van </a:t>
            </a:r>
            <a:r>
              <a:rPr lang="en-US" dirty="0" err="1" smtClean="0"/>
              <a:t>palliatieve</a:t>
            </a:r>
            <a:r>
              <a:rPr lang="en-US" dirty="0" smtClean="0"/>
              <a:t> </a:t>
            </a:r>
            <a:r>
              <a:rPr lang="en-US" dirty="0" err="1" smtClean="0"/>
              <a:t>zorg</a:t>
            </a:r>
            <a:r>
              <a:rPr lang="en-US" dirty="0" smtClean="0"/>
              <a:t> (</a:t>
            </a:r>
            <a:r>
              <a:rPr lang="en-US" dirty="0" err="1" smtClean="0"/>
              <a:t>Kouwert</a:t>
            </a:r>
            <a:r>
              <a:rPr lang="en-US" dirty="0" smtClean="0"/>
              <a:t> &amp; Keizer, 2015).</a:t>
            </a:r>
            <a:endParaRPr lang="nl-N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655" y="445959"/>
            <a:ext cx="4660352" cy="543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13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Dimensies palliatieve zorg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Lichamelijke </a:t>
            </a:r>
            <a:r>
              <a:rPr lang="nl-NL" dirty="0" smtClean="0"/>
              <a:t>aspecten</a:t>
            </a:r>
          </a:p>
          <a:p>
            <a:endParaRPr lang="nl-NL" dirty="0"/>
          </a:p>
          <a:p>
            <a:r>
              <a:rPr lang="nl-NL" dirty="0"/>
              <a:t>Psychische </a:t>
            </a:r>
            <a:r>
              <a:rPr lang="nl-NL" dirty="0" smtClean="0"/>
              <a:t>aspecten</a:t>
            </a:r>
          </a:p>
          <a:p>
            <a:endParaRPr lang="nl-NL" dirty="0"/>
          </a:p>
          <a:p>
            <a:r>
              <a:rPr lang="nl-NL" dirty="0"/>
              <a:t>Sociale </a:t>
            </a:r>
            <a:r>
              <a:rPr lang="nl-NL" dirty="0" smtClean="0"/>
              <a:t>aspecten</a:t>
            </a:r>
          </a:p>
          <a:p>
            <a:endParaRPr lang="nl-NL" dirty="0"/>
          </a:p>
          <a:p>
            <a:r>
              <a:rPr lang="nl-NL" dirty="0"/>
              <a:t>Existentiële </a:t>
            </a:r>
            <a:r>
              <a:rPr lang="nl-NL" dirty="0" smtClean="0"/>
              <a:t>(</a:t>
            </a:r>
            <a:r>
              <a:rPr lang="nl-NL" dirty="0" smtClean="0"/>
              <a:t>zingeving</a:t>
            </a:r>
            <a:r>
              <a:rPr lang="nl-NL" dirty="0" smtClean="0"/>
              <a:t>) </a:t>
            </a:r>
            <a:r>
              <a:rPr lang="nl-NL" dirty="0"/>
              <a:t>aspecten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43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7821" y="630001"/>
            <a:ext cx="10957779" cy="1062000"/>
          </a:xfrm>
        </p:spPr>
        <p:txBody>
          <a:bodyPr/>
          <a:lstStyle/>
          <a:p>
            <a:r>
              <a:rPr lang="nl-NL" dirty="0"/>
              <a:t>I</a:t>
            </a:r>
            <a:r>
              <a:rPr lang="nl-NL" dirty="0" smtClean="0"/>
              <a:t>n gesprek gaan over: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7821" y="1692000"/>
            <a:ext cx="10957779" cy="4351338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“Einde-levensvragen” </a:t>
            </a:r>
            <a:r>
              <a:rPr lang="nl-NL" dirty="0" smtClean="0"/>
              <a:t> </a:t>
            </a:r>
          </a:p>
          <a:p>
            <a:pPr>
              <a:buNone/>
            </a:pPr>
            <a:endParaRPr lang="nl-NL" dirty="0"/>
          </a:p>
          <a:p>
            <a:r>
              <a:rPr lang="nl-NL" dirty="0"/>
              <a:t>Palliatieve </a:t>
            </a:r>
            <a:r>
              <a:rPr lang="nl-NL" dirty="0" smtClean="0"/>
              <a:t>sedatie</a:t>
            </a:r>
          </a:p>
          <a:p>
            <a:endParaRPr lang="nl-NL" dirty="0"/>
          </a:p>
          <a:p>
            <a:r>
              <a:rPr lang="nl-NL" dirty="0" smtClean="0"/>
              <a:t>Euthanasie</a:t>
            </a:r>
          </a:p>
          <a:p>
            <a:endParaRPr lang="nl-NL" dirty="0"/>
          </a:p>
          <a:p>
            <a:r>
              <a:rPr lang="nl-NL" dirty="0"/>
              <a:t>Wel of niet </a:t>
            </a:r>
            <a:r>
              <a:rPr lang="nl-NL" dirty="0" smtClean="0"/>
              <a:t>doorbehandelen</a:t>
            </a:r>
          </a:p>
          <a:p>
            <a:endParaRPr lang="nl-NL" dirty="0"/>
          </a:p>
          <a:p>
            <a:r>
              <a:rPr lang="nl-NL" dirty="0"/>
              <a:t>Pijn, kortademigheid, misselijkheid, etc. 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Zorgpad</a:t>
            </a:r>
            <a:r>
              <a:rPr lang="nl-NL" dirty="0" smtClean="0"/>
              <a:t> </a:t>
            </a:r>
            <a:r>
              <a:rPr lang="nl-NL" dirty="0"/>
              <a:t>stervensfase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088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0263" y="630001"/>
            <a:ext cx="11525337" cy="631240"/>
          </a:xfrm>
        </p:spPr>
        <p:txBody>
          <a:bodyPr/>
          <a:lstStyle/>
          <a:p>
            <a:r>
              <a:rPr lang="en-US" dirty="0" err="1" smtClean="0"/>
              <a:t>Proactief</a:t>
            </a:r>
            <a:r>
              <a:rPr lang="en-US" dirty="0" smtClean="0"/>
              <a:t> </a:t>
            </a:r>
            <a:r>
              <a:rPr lang="en-US" dirty="0" err="1" smtClean="0"/>
              <a:t>palliatief</a:t>
            </a:r>
            <a:r>
              <a:rPr lang="en-US" dirty="0" smtClean="0"/>
              <a:t> </a:t>
            </a:r>
            <a:r>
              <a:rPr lang="en-US" dirty="0" err="1" smtClean="0"/>
              <a:t>zorgplan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3" y="1376963"/>
            <a:ext cx="4551942" cy="531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723" y="377751"/>
            <a:ext cx="5883877" cy="589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103" y="630001"/>
            <a:ext cx="11178497" cy="1062000"/>
          </a:xfrm>
        </p:spPr>
        <p:txBody>
          <a:bodyPr/>
          <a:lstStyle/>
          <a:p>
            <a:r>
              <a:rPr lang="en-US" dirty="0" err="1" smtClean="0"/>
              <a:t>Proactief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alliatief</a:t>
            </a:r>
            <a:r>
              <a:rPr lang="en-US" dirty="0" smtClean="0"/>
              <a:t> </a:t>
            </a:r>
            <a:r>
              <a:rPr lang="en-US" dirty="0" err="1" smtClean="0"/>
              <a:t>zorgplan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21" y="1544850"/>
            <a:ext cx="4682468" cy="416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60" y="630000"/>
            <a:ext cx="4617044" cy="537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6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8276" y="630001"/>
            <a:ext cx="11257324" cy="631240"/>
          </a:xfrm>
        </p:spPr>
        <p:txBody>
          <a:bodyPr/>
          <a:lstStyle/>
          <a:p>
            <a:r>
              <a:rPr lang="en-US" dirty="0" err="1" smtClean="0"/>
              <a:t>Proactief</a:t>
            </a:r>
            <a:r>
              <a:rPr lang="en-US" dirty="0" smtClean="0"/>
              <a:t> </a:t>
            </a:r>
            <a:r>
              <a:rPr lang="en-US" dirty="0" err="1" smtClean="0"/>
              <a:t>palliatief</a:t>
            </a:r>
            <a:r>
              <a:rPr lang="en-US" dirty="0" smtClean="0"/>
              <a:t> </a:t>
            </a:r>
            <a:r>
              <a:rPr lang="en-US" dirty="0" err="1" smtClean="0"/>
              <a:t>zorgplan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88276" y="1930400"/>
            <a:ext cx="11257324" cy="4112938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onderzoeksverband</a:t>
            </a:r>
            <a:r>
              <a:rPr lang="en-US" dirty="0" smtClean="0"/>
              <a:t>, </a:t>
            </a:r>
            <a:r>
              <a:rPr lang="en-US" dirty="0" err="1" smtClean="0"/>
              <a:t>analyse</a:t>
            </a:r>
            <a:r>
              <a:rPr lang="en-US" dirty="0" smtClean="0"/>
              <a:t> van </a:t>
            </a:r>
            <a:r>
              <a:rPr lang="en-US" dirty="0" err="1" smtClean="0"/>
              <a:t>gemaakte</a:t>
            </a:r>
            <a:r>
              <a:rPr lang="en-US" dirty="0" smtClean="0"/>
              <a:t> </a:t>
            </a:r>
            <a:r>
              <a:rPr lang="en-US" dirty="0" err="1" smtClean="0"/>
              <a:t>zorgplannen</a:t>
            </a:r>
            <a:endParaRPr lang="en-US" dirty="0" smtClean="0"/>
          </a:p>
          <a:p>
            <a:r>
              <a:rPr lang="en-US" dirty="0" err="1" smtClean="0"/>
              <a:t>Verbetering</a:t>
            </a:r>
            <a:r>
              <a:rPr lang="en-US" dirty="0" smtClean="0"/>
              <a:t> </a:t>
            </a:r>
            <a:r>
              <a:rPr lang="en-US" dirty="0" err="1" smtClean="0"/>
              <a:t>mogelijk</a:t>
            </a:r>
            <a:endParaRPr lang="en-US" dirty="0" smtClean="0"/>
          </a:p>
          <a:p>
            <a:r>
              <a:rPr lang="en-US" dirty="0" err="1" smtClean="0"/>
              <a:t>Advisering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onderzoek</a:t>
            </a:r>
            <a:r>
              <a:rPr lang="en-US" dirty="0" smtClean="0"/>
              <a:t> </a:t>
            </a:r>
            <a:r>
              <a:rPr lang="en-US" dirty="0" err="1" smtClean="0"/>
              <a:t>vanuit</a:t>
            </a:r>
            <a:r>
              <a:rPr lang="en-US" dirty="0" smtClean="0"/>
              <a:t> Ligare</a:t>
            </a:r>
          </a:p>
          <a:p>
            <a:r>
              <a:rPr lang="en-US" dirty="0" err="1" smtClean="0"/>
              <a:t>Nodig</a:t>
            </a:r>
            <a:r>
              <a:rPr lang="en-US" dirty="0" smtClean="0"/>
              <a:t>, </a:t>
            </a:r>
            <a:r>
              <a:rPr lang="en-US" dirty="0" err="1" smtClean="0"/>
              <a:t>bredere</a:t>
            </a:r>
            <a:r>
              <a:rPr lang="en-US" dirty="0" smtClean="0"/>
              <a:t> </a:t>
            </a:r>
            <a:r>
              <a:rPr lang="en-US" dirty="0" err="1" smtClean="0"/>
              <a:t>bekendheid</a:t>
            </a:r>
            <a:r>
              <a:rPr lang="en-US" dirty="0" smtClean="0"/>
              <a:t>, </a:t>
            </a:r>
            <a:r>
              <a:rPr lang="en-US" dirty="0" err="1" smtClean="0"/>
              <a:t>betere</a:t>
            </a:r>
            <a:r>
              <a:rPr lang="en-US" dirty="0" smtClean="0"/>
              <a:t> </a:t>
            </a:r>
            <a:r>
              <a:rPr lang="en-US" dirty="0" err="1" smtClean="0"/>
              <a:t>middelen</a:t>
            </a:r>
            <a:r>
              <a:rPr lang="en-US" dirty="0" smtClean="0"/>
              <a:t> om </a:t>
            </a:r>
            <a:r>
              <a:rPr lang="en-US" dirty="0" err="1" smtClean="0"/>
              <a:t>dit</a:t>
            </a:r>
            <a:r>
              <a:rPr lang="en-US" dirty="0" smtClean="0"/>
              <a:t> in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zetten</a:t>
            </a:r>
            <a:r>
              <a:rPr lang="en-US" dirty="0" smtClean="0"/>
              <a:t> (</a:t>
            </a:r>
            <a:r>
              <a:rPr lang="en-US" dirty="0" err="1" smtClean="0"/>
              <a:t>digitaal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beschikbaar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Afspraken</a:t>
            </a:r>
            <a:r>
              <a:rPr lang="en-US" dirty="0" smtClean="0"/>
              <a:t> met de 1ste </a:t>
            </a:r>
            <a:r>
              <a:rPr lang="en-US" dirty="0" err="1" smtClean="0"/>
              <a:t>lijn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2de </a:t>
            </a:r>
            <a:r>
              <a:rPr lang="en-US" dirty="0" err="1" smtClean="0"/>
              <a:t>lijn</a:t>
            </a:r>
            <a:r>
              <a:rPr lang="en-US" dirty="0" smtClean="0"/>
              <a:t> over de </a:t>
            </a:r>
            <a:r>
              <a:rPr lang="en-US" dirty="0" err="1" smtClean="0"/>
              <a:t>plaats</a:t>
            </a:r>
            <a:r>
              <a:rPr lang="en-US" dirty="0" smtClean="0"/>
              <a:t> van het </a:t>
            </a:r>
            <a:r>
              <a:rPr lang="en-US" dirty="0" err="1" smtClean="0"/>
              <a:t>proactief</a:t>
            </a:r>
            <a:r>
              <a:rPr lang="en-US" dirty="0" smtClean="0"/>
              <a:t> </a:t>
            </a:r>
            <a:r>
              <a:rPr lang="en-US" dirty="0" err="1" smtClean="0"/>
              <a:t>zorgplan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251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Palliatief team WZA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Telefoon: </a:t>
            </a:r>
            <a:r>
              <a:rPr lang="nl-NL" dirty="0" smtClean="0"/>
              <a:t>0592 325209/6209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Mail: </a:t>
            </a:r>
            <a:r>
              <a:rPr lang="nl-NL" dirty="0" smtClean="0">
                <a:hlinkClick r:id="rId2"/>
              </a:rPr>
              <a:t>PalliatieveZorg@WZA.nl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Bereikbaar: dagelijks van 8.30-16.30 uur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78" l="0" r="100000">
                        <a14:foregroundMark x1="75910" y1="3797" x2="75910" y2="3797"/>
                        <a14:foregroundMark x1="72829" y1="14768" x2="72829" y2="14768"/>
                        <a14:foregroundMark x1="66387" y1="15612" x2="66387" y2="15612"/>
                        <a14:foregroundMark x1="64706" y1="22363" x2="64706" y2="22363"/>
                        <a14:foregroundMark x1="32773" y1="14768" x2="32773" y2="14768"/>
                        <a14:foregroundMark x1="33053" y1="14768" x2="33053" y2="14768"/>
                        <a14:foregroundMark x1="29972" y1="21519" x2="29972" y2="21519"/>
                        <a14:foregroundMark x1="32773" y1="16034" x2="32773" y2="16034"/>
                        <a14:foregroundMark x1="33894" y1="12236" x2="33894" y2="12236"/>
                        <a14:foregroundMark x1="30812" y1="12236" x2="30812" y2="12236"/>
                        <a14:foregroundMark x1="68347" y1="38819" x2="68347" y2="38819"/>
                        <a14:foregroundMark x1="75350" y1="42616" x2="75350" y2="42616"/>
                        <a14:foregroundMark x1="70308" y1="57806" x2="70308" y2="57806"/>
                        <a14:backgroundMark x1="12605" y1="12658" x2="12605" y2="12658"/>
                        <a14:backgroundMark x1="58263" y1="7173" x2="58263" y2="7173"/>
                        <a14:backgroundMark x1="93557" y1="15190" x2="93557" y2="15190"/>
                        <a14:backgroundMark x1="94678" y1="54430" x2="94678" y2="54430"/>
                        <a14:backgroundMark x1="90196" y1="96624" x2="90196" y2="96624"/>
                        <a14:backgroundMark x1="13165" y1="93671" x2="13165" y2="93671"/>
                        <a14:backgroundMark x1="4482" y1="59916" x2="4482" y2="59916"/>
                        <a14:backgroundMark x1="4762" y1="28692" x2="4762" y2="28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037" y="4555331"/>
            <a:ext cx="2482072" cy="16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2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uisstijl WZA_ALG Breedbeeld.pptx" id="{192C2B6C-F8AF-485C-B7A9-E71EADF0624F}" vid="{9E09A42C-3C9C-4638-82E8-06D3C2B4F4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Huisstijl WZA_ALG Breedbeeld</Template>
  <TotalTime>100</TotalTime>
  <Words>339</Words>
  <Application>Microsoft Office PowerPoint</Application>
  <PresentationFormat>Aangepast</PresentationFormat>
  <Paragraphs>65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Office-thema</vt:lpstr>
      <vt:lpstr>Palliatieve zorg: jouw zorg?!  Passende zorg!</vt:lpstr>
      <vt:lpstr>Wat is voor deze patiënt passende zorg?</vt:lpstr>
      <vt:lpstr>Proactief palliatief zorgplan</vt:lpstr>
      <vt:lpstr>Dimensies palliatieve zorg</vt:lpstr>
      <vt:lpstr>In gesprek gaan over:</vt:lpstr>
      <vt:lpstr>Proactief palliatief zorgplan</vt:lpstr>
      <vt:lpstr>Proactief palliatief zorgplan</vt:lpstr>
      <vt:lpstr>Proactief palliatief zorgplan</vt:lpstr>
      <vt:lpstr>Palliatief team WZA</vt:lpstr>
      <vt:lpstr>Organogram</vt:lpstr>
      <vt:lpstr>Werkwijze Palliatief team</vt:lpstr>
      <vt:lpstr>Werkwijze Palliatief team</vt:lpstr>
      <vt:lpstr>Voor intercollegiaal overleg kunt u contact opnemen met het  Palliatief Consultatie Team Drenthe eerste lijn.  Bel 088 1232440 7 dagen per week 24.00 per dag</vt:lpstr>
    </vt:vector>
  </TitlesOfParts>
  <Company>Wilhelmina Ziekenhuis Assen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Palliatieve zorg: jouw zorg?!</dc:title>
  <dc:creator>Bos Mirjam</dc:creator>
  <cp:lastModifiedBy>Wijenberg, Clary</cp:lastModifiedBy>
  <cp:revision>23</cp:revision>
  <dcterms:created xsi:type="dcterms:W3CDTF">2017-04-25T13:14:50Z</dcterms:created>
  <dcterms:modified xsi:type="dcterms:W3CDTF">2017-05-16T10:57:25Z</dcterms:modified>
</cp:coreProperties>
</file>