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8" r:id="rId2"/>
  </p:sldMasterIdLst>
  <p:notesMasterIdLst>
    <p:notesMasterId r:id="rId36"/>
  </p:notesMasterIdLst>
  <p:sldIdLst>
    <p:sldId id="282" r:id="rId3"/>
    <p:sldId id="283" r:id="rId4"/>
    <p:sldId id="284" r:id="rId5"/>
    <p:sldId id="315" r:id="rId6"/>
    <p:sldId id="285" r:id="rId7"/>
    <p:sldId id="286" r:id="rId8"/>
    <p:sldId id="288" r:id="rId9"/>
    <p:sldId id="270" r:id="rId10"/>
    <p:sldId id="275" r:id="rId11"/>
    <p:sldId id="271" r:id="rId12"/>
    <p:sldId id="272" r:id="rId13"/>
    <p:sldId id="308" r:id="rId14"/>
    <p:sldId id="314" r:id="rId15"/>
    <p:sldId id="287" r:id="rId16"/>
    <p:sldId id="278" r:id="rId17"/>
    <p:sldId id="277" r:id="rId18"/>
    <p:sldId id="279" r:id="rId19"/>
    <p:sldId id="281" r:id="rId20"/>
    <p:sldId id="280" r:id="rId21"/>
    <p:sldId id="292" r:id="rId22"/>
    <p:sldId id="289" r:id="rId23"/>
    <p:sldId id="291" r:id="rId24"/>
    <p:sldId id="293" r:id="rId25"/>
    <p:sldId id="294" r:id="rId26"/>
    <p:sldId id="300" r:id="rId27"/>
    <p:sldId id="299" r:id="rId28"/>
    <p:sldId id="295" r:id="rId29"/>
    <p:sldId id="298" r:id="rId30"/>
    <p:sldId id="303" r:id="rId31"/>
    <p:sldId id="307" r:id="rId32"/>
    <p:sldId id="304" r:id="rId33"/>
    <p:sldId id="313" r:id="rId34"/>
    <p:sldId id="274" r:id="rId3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1D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18" autoAdjust="0"/>
    <p:restoredTop sz="74598" autoAdjust="0"/>
  </p:normalViewPr>
  <p:slideViewPr>
    <p:cSldViewPr snapToGrid="0">
      <p:cViewPr varScale="1">
        <p:scale>
          <a:sx n="59" d="100"/>
          <a:sy n="59" d="100"/>
        </p:scale>
        <p:origin x="96" y="6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4D53D9-A80F-450F-BC9B-BE9558669845}" type="datetimeFigureOut">
              <a:rPr lang="nl-NL" smtClean="0"/>
              <a:pPr/>
              <a:t>28-10-2021</a:t>
            </a:fld>
            <a:endParaRPr lang="nl-NL"/>
          </a:p>
        </p:txBody>
      </p:sp>
      <p:sp>
        <p:nvSpPr>
          <p:cNvPr id="4" name="Tijdelijke aanduiding voor dia-afbeelding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0C1051-04C5-49E2-8A7A-D3339B11C480}" type="slidenum">
              <a:rPr lang="nl-NL" smtClean="0"/>
              <a:pPr/>
              <a:t>‹nr.›</a:t>
            </a:fld>
            <a:endParaRPr lang="nl-NL"/>
          </a:p>
        </p:txBody>
      </p:sp>
    </p:spTree>
    <p:extLst>
      <p:ext uri="{BB962C8B-B14F-4D97-AF65-F5344CB8AC3E}">
        <p14:creationId xmlns:p14="http://schemas.microsoft.com/office/powerpoint/2010/main" val="38668319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060C1051-04C5-49E2-8A7A-D3339B11C480}" type="slidenum">
              <a:rPr lang="nl-NL" smtClean="0"/>
              <a:pPr/>
              <a:t>1</a:t>
            </a:fld>
            <a:endParaRPr lang="nl-NL"/>
          </a:p>
        </p:txBody>
      </p:sp>
    </p:spTree>
    <p:extLst>
      <p:ext uri="{BB962C8B-B14F-4D97-AF65-F5344CB8AC3E}">
        <p14:creationId xmlns:p14="http://schemas.microsoft.com/office/powerpoint/2010/main" val="14549576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Bijvoorbeeld: </a:t>
            </a:r>
            <a:br>
              <a:rPr lang="nl-NL" dirty="0" smtClean="0"/>
            </a:br>
            <a:r>
              <a:rPr lang="nl-NL" dirty="0" smtClean="0"/>
              <a:t>Recent onderzoek laat zien</a:t>
            </a:r>
            <a:r>
              <a:rPr lang="nl-NL" baseline="0" dirty="0" smtClean="0"/>
              <a:t> wat belangrijk is voor mensen die dak- of thuisloos zijn en gevraagd is naar hun behoeftes op het gebied van palliatieve zorg. Deze mensen verbleven in opvangorganisaties voor deze doelgroep of in sociale voorzieningen. De thema’s waar mensen zich druk over maken zijn “Waarom ik?” (veel vragen op spiritueel en zingevingsgebied) en zorgen over praktische dingen (bijvoorbeeld waar zij begraven zullen worden). Ook speelt angst voor zorgafhankelijkheid een grote rol en angst om door niemand meer herinnerd te worden, zomaar “verdwenen te zijn”. Veel mensen geven aan liever een plotse dood mee te maken, en te verblijven waar mensen je kennen. Autonomie en regie (en het zelf hebben van controle of zeggenschap) is erg belangrijk, net als </a:t>
            </a:r>
            <a:r>
              <a:rPr lang="nl-NL" baseline="0" dirty="0" err="1" smtClean="0"/>
              <a:t>authenciteit</a:t>
            </a:r>
            <a:r>
              <a:rPr lang="nl-NL" baseline="0" dirty="0" smtClean="0"/>
              <a:t> (accepteren) en begrip van zorgverleners. </a:t>
            </a:r>
            <a:endParaRPr lang="nl-NL" dirty="0"/>
          </a:p>
        </p:txBody>
      </p:sp>
      <p:sp>
        <p:nvSpPr>
          <p:cNvPr id="4" name="Tijdelijke aanduiding voor dianummer 3"/>
          <p:cNvSpPr>
            <a:spLocks noGrp="1"/>
          </p:cNvSpPr>
          <p:nvPr>
            <p:ph type="sldNum" sz="quarter" idx="10"/>
          </p:nvPr>
        </p:nvSpPr>
        <p:spPr/>
        <p:txBody>
          <a:bodyPr/>
          <a:lstStyle/>
          <a:p>
            <a:fld id="{060C1051-04C5-49E2-8A7A-D3339B11C480}" type="slidenum">
              <a:rPr lang="nl-NL" smtClean="0"/>
              <a:pPr/>
              <a:t>10</a:t>
            </a:fld>
            <a:endParaRPr lang="nl-NL"/>
          </a:p>
        </p:txBody>
      </p:sp>
    </p:spTree>
    <p:extLst>
      <p:ext uri="{BB962C8B-B14F-4D97-AF65-F5344CB8AC3E}">
        <p14:creationId xmlns:p14="http://schemas.microsoft.com/office/powerpoint/2010/main" val="23230028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Bijvoorbeeld: </a:t>
            </a:r>
            <a:br>
              <a:rPr lang="nl-NL" dirty="0" smtClean="0"/>
            </a:br>
            <a:r>
              <a:rPr lang="nl-NL" dirty="0" smtClean="0"/>
              <a:t>Deze doelgroep is dus vooral druk met overleven en leven bij de dag, kijkend naar de behoeften van die dag. Palliatieve zorg is vaak niet urgent.</a:t>
            </a:r>
            <a:r>
              <a:rPr lang="nl-NL" baseline="0" dirty="0" smtClean="0"/>
              <a:t> Als professional is het belangrijk om rekening te houden met deze “waan van de dag”, wat gedaan kan worden door parallelle planning en rekening houdend met het slechtste scenario. </a:t>
            </a:r>
            <a:br>
              <a:rPr lang="nl-NL" baseline="0" dirty="0" smtClean="0"/>
            </a:br>
            <a:r>
              <a:rPr lang="nl-NL" baseline="0" dirty="0" smtClean="0"/>
              <a:t>Trauma’s in de voorgeschiedenis zorgen er voor dat iemand voorzichtig benaderd moet worden, rekening houdend met de mogelijkheid van deze trauma’s. Er is vaak geen vertrouwen in anderen, en als dat er wel is, is de band erg belangrijk. Geen oordeel en acceptatie is daarbij erg belangrijk. Goed om te weten is ook dat de traditionele palliatieve zorg mensen die dak- of thuisloos zijn, vaak niet bereiken. Dat komt o.a. door de locatie waar mensen overlijden (palliatieve zorg behoefte worden in MO/BW vaak niet herkend) maar ook doordat zij bijvoorbeeld niet thuis sterven of geen huisarts hebben. Zorgmedewerkers kunnen wel ondersteund worden door palliatieve zorg consulenten. Klachten, die lastig worden herkend, kunnen worden uitgevraagd met behulp van meetinstrumenten. </a:t>
            </a:r>
            <a:endParaRPr lang="nl-NL" dirty="0"/>
          </a:p>
        </p:txBody>
      </p:sp>
      <p:sp>
        <p:nvSpPr>
          <p:cNvPr id="4" name="Tijdelijke aanduiding voor dianummer 3"/>
          <p:cNvSpPr>
            <a:spLocks noGrp="1"/>
          </p:cNvSpPr>
          <p:nvPr>
            <p:ph type="sldNum" sz="quarter" idx="10"/>
          </p:nvPr>
        </p:nvSpPr>
        <p:spPr/>
        <p:txBody>
          <a:bodyPr/>
          <a:lstStyle/>
          <a:p>
            <a:fld id="{060C1051-04C5-49E2-8A7A-D3339B11C480}" type="slidenum">
              <a:rPr lang="nl-NL" smtClean="0"/>
              <a:pPr/>
              <a:t>11</a:t>
            </a:fld>
            <a:endParaRPr lang="nl-NL"/>
          </a:p>
        </p:txBody>
      </p:sp>
    </p:spTree>
    <p:extLst>
      <p:ext uri="{BB962C8B-B14F-4D97-AF65-F5344CB8AC3E}">
        <p14:creationId xmlns:p14="http://schemas.microsoft.com/office/powerpoint/2010/main" val="12264695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Bijvoorbeeld: </a:t>
            </a:r>
            <a:br>
              <a:rPr lang="nl-NL" dirty="0" smtClean="0"/>
            </a:br>
            <a:r>
              <a:rPr lang="nl-NL" dirty="0" smtClean="0"/>
              <a:t>Er zijn</a:t>
            </a:r>
            <a:r>
              <a:rPr lang="nl-NL" baseline="0" dirty="0" smtClean="0"/>
              <a:t> verschillende invalshoeken. De een zegt: methadon is onderhoud van de verslaving, daar moet je niet aanzitten en niet aan knutselen. En je gebruikt andere opioïden tegen pijn. Anderen zeggen: je hebt methadon als onderhoud van de verslaving, maar je kunt het ook gebruiken als pijnstiller, wat in de normale gezondheidszorg ook gebeurt. Dan gaat het om het ophogen van de methadondoses. Bijvoorbeeld: iemand gebruikt 90mg methadon/dag, en je doet 10mg tegen pijn er bij. Als je dan kortwerkende opioïden er bij doet, dan is 100 mg methadon veel. Methadon is langwerkend en opioïden kortwerkend. Dus als iemand dan last heeft van doorbraakpijn moet je goed kijken naar wat je kunt geven. Over het algemeen kan worden gesteld: je begint qua dosering gemiddeld iets hoger bij pijn. Het is belangrijk om in beeld brengen wat iemand op dat moment nog gebruikt. Gevaar kan immers zijn: overdosering. Soms moet dus worden afgeweken van de richtlijn. Lorazepam kan worden ingezet als een patiënt als heel erg behoefte heeft aan middelen of aan pijnstilling of allebei: dan geef je vaak Lorazepam. </a:t>
            </a:r>
            <a:endParaRPr lang="nl-NL" dirty="0"/>
          </a:p>
        </p:txBody>
      </p:sp>
      <p:sp>
        <p:nvSpPr>
          <p:cNvPr id="4" name="Tijdelijke aanduiding voor dianummer 3"/>
          <p:cNvSpPr>
            <a:spLocks noGrp="1"/>
          </p:cNvSpPr>
          <p:nvPr>
            <p:ph type="sldNum" sz="quarter" idx="10"/>
          </p:nvPr>
        </p:nvSpPr>
        <p:spPr/>
        <p:txBody>
          <a:bodyPr/>
          <a:lstStyle/>
          <a:p>
            <a:fld id="{060C1051-04C5-49E2-8A7A-D3339B11C480}" type="slidenum">
              <a:rPr lang="nl-NL" smtClean="0"/>
              <a:pPr/>
              <a:t>12</a:t>
            </a:fld>
            <a:endParaRPr lang="nl-NL"/>
          </a:p>
        </p:txBody>
      </p:sp>
    </p:spTree>
    <p:extLst>
      <p:ext uri="{BB962C8B-B14F-4D97-AF65-F5344CB8AC3E}">
        <p14:creationId xmlns:p14="http://schemas.microsoft.com/office/powerpoint/2010/main" val="20728339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Bijvoorbeeld: Het lastige aan patiënten uit deze doelgroep goed sederen is iets waar je van te voren alert op kan zijn. Daarbij begin</a:t>
            </a:r>
            <a:r>
              <a:rPr lang="nl-NL" baseline="0" dirty="0" smtClean="0"/>
              <a:t> je over het algemeen iets “steviger” met de sedatie. Het is wel zo dat methadon (subcutaan) niet iets wat elke apotheek op voorraad heeft. In Amsterdam is dit bijvoorbeeld 2 tot 4 werkdagen.  In de richtlijn “Palliatieve sedatie” staan stappen beschreven die je kunt ondernemen. Bij deze doelgroep is het belangrijk om te realiseren dat ophogen van de stap niet altijd een goede oplossing is als het middel niet werkt, maar het ook helpend kan zijn om door te gaan naar de andere stap d.m.v. het gebruik van een ander middel zoals in de richtlijn staat beschreven. </a:t>
            </a:r>
            <a:br>
              <a:rPr lang="nl-NL" baseline="0" dirty="0" smtClean="0"/>
            </a:br>
            <a:r>
              <a:rPr lang="nl-NL" baseline="0" dirty="0" smtClean="0"/>
              <a:t>In de richtlijn wordt ook benadrukt dat overleg met palliatief supportteam voor sedatie belangrijk is. </a:t>
            </a:r>
            <a:endParaRPr lang="nl-NL" dirty="0"/>
          </a:p>
        </p:txBody>
      </p:sp>
      <p:sp>
        <p:nvSpPr>
          <p:cNvPr id="4" name="Tijdelijke aanduiding voor dianummer 3"/>
          <p:cNvSpPr>
            <a:spLocks noGrp="1"/>
          </p:cNvSpPr>
          <p:nvPr>
            <p:ph type="sldNum" sz="quarter" idx="10"/>
          </p:nvPr>
        </p:nvSpPr>
        <p:spPr/>
        <p:txBody>
          <a:bodyPr/>
          <a:lstStyle/>
          <a:p>
            <a:fld id="{060C1051-04C5-49E2-8A7A-D3339B11C480}" type="slidenum">
              <a:rPr lang="nl-NL" smtClean="0"/>
              <a:pPr/>
              <a:t>13</a:t>
            </a:fld>
            <a:endParaRPr lang="nl-NL"/>
          </a:p>
        </p:txBody>
      </p:sp>
    </p:spTree>
    <p:extLst>
      <p:ext uri="{BB962C8B-B14F-4D97-AF65-F5344CB8AC3E}">
        <p14:creationId xmlns:p14="http://schemas.microsoft.com/office/powerpoint/2010/main" val="24473943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Bijvoorbeeld: Advance care planning is knelpunt</a:t>
            </a:r>
            <a:r>
              <a:rPr lang="nl-NL" baseline="0" dirty="0" smtClean="0"/>
              <a:t> bij deze doelgroep</a:t>
            </a:r>
            <a:r>
              <a:rPr lang="nl-NL" baseline="0" dirty="0" smtClean="0"/>
              <a:t>. Ook is er veel weerstand onder de doelgroep over het bespreken van de dood, o.a. door hun vaak vroege overlijden en leven bij de dag. </a:t>
            </a:r>
            <a:r>
              <a:rPr lang="nl-NL" baseline="0" dirty="0" smtClean="0"/>
              <a:t>Reguliere protocollen zijn soms niet toereikend, werkbaar of effectief. Waar je bijvoorbeeld aan kunt denken is dat niet op elke locatie is een morfinepomp inzetbaar omdat bijv. het zakje morfine er vanaf kan worden gehaald. Het is niet altijd veilig om te verschaffen aan de patiënt, overleggen met de locatie wat kan en hoe dat kan. Om de zes of acht uur kan wel subcutaan morfine worden gegeven. Hetzelfde geldt voor zuurstof en roken. </a:t>
            </a:r>
            <a:br>
              <a:rPr lang="nl-NL" baseline="0" dirty="0" smtClean="0"/>
            </a:br>
            <a:endParaRPr lang="nl-NL" dirty="0"/>
          </a:p>
        </p:txBody>
      </p:sp>
      <p:sp>
        <p:nvSpPr>
          <p:cNvPr id="4" name="Tijdelijke aanduiding voor dianummer 3"/>
          <p:cNvSpPr>
            <a:spLocks noGrp="1"/>
          </p:cNvSpPr>
          <p:nvPr>
            <p:ph type="sldNum" sz="quarter" idx="10"/>
          </p:nvPr>
        </p:nvSpPr>
        <p:spPr/>
        <p:txBody>
          <a:bodyPr/>
          <a:lstStyle/>
          <a:p>
            <a:fld id="{060C1051-04C5-49E2-8A7A-D3339B11C480}" type="slidenum">
              <a:rPr lang="nl-NL" smtClean="0"/>
              <a:pPr/>
              <a:t>14</a:t>
            </a:fld>
            <a:endParaRPr lang="nl-NL"/>
          </a:p>
        </p:txBody>
      </p:sp>
    </p:spTree>
    <p:extLst>
      <p:ext uri="{BB962C8B-B14F-4D97-AF65-F5344CB8AC3E}">
        <p14:creationId xmlns:p14="http://schemas.microsoft.com/office/powerpoint/2010/main" val="16558901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Toelichting: </a:t>
            </a:r>
            <a:br>
              <a:rPr lang="nl-NL" dirty="0" smtClean="0"/>
            </a:br>
            <a:r>
              <a:rPr lang="nl-NL" dirty="0" smtClean="0"/>
              <a:t>De patiënt wilde liever morfine intraveneus</a:t>
            </a:r>
            <a:r>
              <a:rPr lang="nl-NL" baseline="0" dirty="0" smtClean="0"/>
              <a:t>, behandelend team hospice wilde dat niet. Infuus kan er uit vliegen, bij onrustige patiënt is dat niet handig. Geen ervaring met infuus prikken in een hospice, dus ook een logistiek probleem.</a:t>
            </a:r>
            <a:endParaRPr lang="nl-NL" dirty="0"/>
          </a:p>
        </p:txBody>
      </p:sp>
      <p:sp>
        <p:nvSpPr>
          <p:cNvPr id="4" name="Tijdelijke aanduiding voor dianummer 3"/>
          <p:cNvSpPr>
            <a:spLocks noGrp="1"/>
          </p:cNvSpPr>
          <p:nvPr>
            <p:ph type="sldNum" sz="quarter" idx="10"/>
          </p:nvPr>
        </p:nvSpPr>
        <p:spPr/>
        <p:txBody>
          <a:bodyPr/>
          <a:lstStyle/>
          <a:p>
            <a:fld id="{060C1051-04C5-49E2-8A7A-D3339B11C480}" type="slidenum">
              <a:rPr lang="nl-NL" smtClean="0"/>
              <a:pPr/>
              <a:t>18</a:t>
            </a:fld>
            <a:endParaRPr lang="nl-NL"/>
          </a:p>
        </p:txBody>
      </p:sp>
    </p:spTree>
    <p:extLst>
      <p:ext uri="{BB962C8B-B14F-4D97-AF65-F5344CB8AC3E}">
        <p14:creationId xmlns:p14="http://schemas.microsoft.com/office/powerpoint/2010/main" val="29817165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Toelichting:</a:t>
            </a:r>
            <a:r>
              <a:rPr lang="nl-NL" baseline="0" dirty="0" smtClean="0"/>
              <a:t> Typisch een verslaafde man die alles wil en alles probeert. Hoever ga je in de palliatieve zorg principes bij iemand die verslaafd is. Bij deze meneer was gedrag het meest ingewikkeld en dat hij erg een beroep deed op de zorgverleners. Hij was in paniek door pijn en hij wilde niet dood. Verzet. Uiteindelijk heeft hij </a:t>
            </a:r>
            <a:r>
              <a:rPr lang="nl-NL" baseline="0" dirty="0" err="1" smtClean="0"/>
              <a:t>Propofol</a:t>
            </a:r>
            <a:r>
              <a:rPr lang="nl-NL" baseline="0" dirty="0" smtClean="0"/>
              <a:t> gekregen en is hij rustig overleden. Disclaimer: het is moeilijk om aan </a:t>
            </a:r>
            <a:r>
              <a:rPr lang="nl-NL" baseline="0" dirty="0" err="1" smtClean="0"/>
              <a:t>Propofol</a:t>
            </a:r>
            <a:r>
              <a:rPr lang="nl-NL" baseline="0" dirty="0" smtClean="0"/>
              <a:t> te komen, vaak via onofficiële wegen. </a:t>
            </a:r>
            <a:r>
              <a:rPr lang="nl-NL" baseline="0" dirty="0" err="1" smtClean="0"/>
              <a:t>Propofol</a:t>
            </a:r>
            <a:r>
              <a:rPr lang="nl-NL" baseline="0" dirty="0" smtClean="0"/>
              <a:t> werkt ook maar 10 minuten. Deze patiënt is uiteindelijk een aantal weken (bijna 3 maanden) in het hospice gebleven. </a:t>
            </a:r>
            <a:br>
              <a:rPr lang="nl-NL" baseline="0" dirty="0" smtClean="0"/>
            </a:br>
            <a:endParaRPr lang="nl-NL" dirty="0"/>
          </a:p>
        </p:txBody>
      </p:sp>
      <p:sp>
        <p:nvSpPr>
          <p:cNvPr id="4" name="Tijdelijke aanduiding voor dianummer 3"/>
          <p:cNvSpPr>
            <a:spLocks noGrp="1"/>
          </p:cNvSpPr>
          <p:nvPr>
            <p:ph type="sldNum" sz="quarter" idx="10"/>
          </p:nvPr>
        </p:nvSpPr>
        <p:spPr/>
        <p:txBody>
          <a:bodyPr/>
          <a:lstStyle/>
          <a:p>
            <a:fld id="{060C1051-04C5-49E2-8A7A-D3339B11C480}" type="slidenum">
              <a:rPr lang="nl-NL" smtClean="0"/>
              <a:pPr/>
              <a:t>19</a:t>
            </a:fld>
            <a:endParaRPr lang="nl-NL"/>
          </a:p>
        </p:txBody>
      </p:sp>
    </p:spTree>
    <p:extLst>
      <p:ext uri="{BB962C8B-B14F-4D97-AF65-F5344CB8AC3E}">
        <p14:creationId xmlns:p14="http://schemas.microsoft.com/office/powerpoint/2010/main" val="24878172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Toelichting:</a:t>
            </a:r>
            <a:r>
              <a:rPr lang="nl-NL" baseline="0" dirty="0" smtClean="0"/>
              <a:t> Deze patiënt verslechtert zichtbaar. Er is een verdenking van pneumonie. Een X-thorax wordt uitgevoerd en vergeleken met eerdere beeldvorming. De X-thorax toont een focale afwijking, wel is er meer onderzoek nodig voor zekerheid. De patiënt wordt doorverwezen naar de longarts en aanvullend wordt een CT-thorax aanbevolen. </a:t>
            </a:r>
            <a:endParaRPr lang="nl-NL" dirty="0"/>
          </a:p>
        </p:txBody>
      </p:sp>
      <p:sp>
        <p:nvSpPr>
          <p:cNvPr id="4" name="Tijdelijke aanduiding voor dianummer 3"/>
          <p:cNvSpPr>
            <a:spLocks noGrp="1"/>
          </p:cNvSpPr>
          <p:nvPr>
            <p:ph type="sldNum" sz="quarter" idx="10"/>
          </p:nvPr>
        </p:nvSpPr>
        <p:spPr/>
        <p:txBody>
          <a:bodyPr/>
          <a:lstStyle/>
          <a:p>
            <a:fld id="{060C1051-04C5-49E2-8A7A-D3339B11C480}" type="slidenum">
              <a:rPr lang="nl-NL" smtClean="0"/>
              <a:pPr/>
              <a:t>21</a:t>
            </a:fld>
            <a:endParaRPr lang="nl-NL"/>
          </a:p>
        </p:txBody>
      </p:sp>
    </p:spTree>
    <p:extLst>
      <p:ext uri="{BB962C8B-B14F-4D97-AF65-F5344CB8AC3E}">
        <p14:creationId xmlns:p14="http://schemas.microsoft.com/office/powerpoint/2010/main" val="37113474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Toelichting: De beeldvorming laat vermoedelijk een longcarcinoom zien.</a:t>
            </a:r>
            <a:r>
              <a:rPr lang="nl-NL" baseline="0" dirty="0" smtClean="0"/>
              <a:t> Vanaf april 2020 wordt palliatieve radiotherapie ingezet. </a:t>
            </a:r>
            <a:endParaRPr lang="nl-NL" dirty="0"/>
          </a:p>
        </p:txBody>
      </p:sp>
      <p:sp>
        <p:nvSpPr>
          <p:cNvPr id="4" name="Tijdelijke aanduiding voor dianummer 3"/>
          <p:cNvSpPr>
            <a:spLocks noGrp="1"/>
          </p:cNvSpPr>
          <p:nvPr>
            <p:ph type="sldNum" sz="quarter" idx="10"/>
          </p:nvPr>
        </p:nvSpPr>
        <p:spPr/>
        <p:txBody>
          <a:bodyPr/>
          <a:lstStyle/>
          <a:p>
            <a:fld id="{060C1051-04C5-49E2-8A7A-D3339B11C480}" type="slidenum">
              <a:rPr lang="nl-NL" smtClean="0"/>
              <a:pPr/>
              <a:t>22</a:t>
            </a:fld>
            <a:endParaRPr lang="nl-NL"/>
          </a:p>
        </p:txBody>
      </p:sp>
    </p:spTree>
    <p:extLst>
      <p:ext uri="{BB962C8B-B14F-4D97-AF65-F5344CB8AC3E}">
        <p14:creationId xmlns:p14="http://schemas.microsoft.com/office/powerpoint/2010/main" val="3911063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Toelichting: De</a:t>
            </a:r>
            <a:r>
              <a:rPr lang="nl-NL" baseline="0" dirty="0" smtClean="0"/>
              <a:t> patiënt gaat klinisch achteruit, deels omdat zijn conditie slechter wordt maar deels ook omdat hij niet naar een andere locatie wil voor verdere behandeling. Hij weigert diagnostiek, behandeling en pijnstilling. </a:t>
            </a:r>
            <a:endParaRPr lang="nl-NL" dirty="0"/>
          </a:p>
        </p:txBody>
      </p:sp>
      <p:sp>
        <p:nvSpPr>
          <p:cNvPr id="4" name="Tijdelijke aanduiding voor dianummer 3"/>
          <p:cNvSpPr>
            <a:spLocks noGrp="1"/>
          </p:cNvSpPr>
          <p:nvPr>
            <p:ph type="sldNum" sz="quarter" idx="10"/>
          </p:nvPr>
        </p:nvSpPr>
        <p:spPr/>
        <p:txBody>
          <a:bodyPr/>
          <a:lstStyle/>
          <a:p>
            <a:fld id="{060C1051-04C5-49E2-8A7A-D3339B11C480}" type="slidenum">
              <a:rPr lang="nl-NL" smtClean="0"/>
              <a:pPr/>
              <a:t>23</a:t>
            </a:fld>
            <a:endParaRPr lang="nl-NL"/>
          </a:p>
        </p:txBody>
      </p:sp>
    </p:spTree>
    <p:extLst>
      <p:ext uri="{BB962C8B-B14F-4D97-AF65-F5344CB8AC3E}">
        <p14:creationId xmlns:p14="http://schemas.microsoft.com/office/powerpoint/2010/main" val="14509989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Bijvoorbeeld: </a:t>
            </a:r>
            <a:br>
              <a:rPr lang="nl-NL" dirty="0" smtClean="0"/>
            </a:br>
            <a:r>
              <a:rPr lang="nl-NL" dirty="0" smtClean="0"/>
              <a:t>De</a:t>
            </a:r>
            <a:r>
              <a:rPr lang="nl-NL" baseline="0" dirty="0" smtClean="0"/>
              <a:t> volgende o</a:t>
            </a:r>
            <a:r>
              <a:rPr lang="nl-NL" dirty="0" smtClean="0"/>
              <a:t>nderwerpen komen aan bod, niet noodzakelijkerwijs in deze volgorde maar ook afgewisseld met elkaar. De vraag aan de deelnemers tijdens</a:t>
            </a:r>
            <a:r>
              <a:rPr lang="nl-NL" baseline="0" dirty="0" smtClean="0"/>
              <a:t> deze scholing is ook: waar kom je deze mensen tegen en wat is belangrijk voor hen? Aan de hand van casuïstiek zullen we praktijksituaties bespreken, waarbij je ook handvatten krijgt om met complexe vraagstukken op de werkvloer om te gaan. De deelnemers krijgen tot slot een take home message. </a:t>
            </a:r>
            <a:br>
              <a:rPr lang="nl-NL" baseline="0" dirty="0" smtClean="0"/>
            </a:br>
            <a:endParaRPr lang="nl-NL" baseline="0" dirty="0" smtClean="0"/>
          </a:p>
        </p:txBody>
      </p:sp>
      <p:sp>
        <p:nvSpPr>
          <p:cNvPr id="4" name="Tijdelijke aanduiding voor dianummer 3"/>
          <p:cNvSpPr>
            <a:spLocks noGrp="1"/>
          </p:cNvSpPr>
          <p:nvPr>
            <p:ph type="sldNum" sz="quarter" idx="10"/>
          </p:nvPr>
        </p:nvSpPr>
        <p:spPr/>
        <p:txBody>
          <a:bodyPr/>
          <a:lstStyle/>
          <a:p>
            <a:fld id="{060C1051-04C5-49E2-8A7A-D3339B11C480}" type="slidenum">
              <a:rPr lang="nl-NL" smtClean="0"/>
              <a:pPr/>
              <a:t>2</a:t>
            </a:fld>
            <a:endParaRPr lang="nl-NL"/>
          </a:p>
        </p:txBody>
      </p:sp>
    </p:spTree>
    <p:extLst>
      <p:ext uri="{BB962C8B-B14F-4D97-AF65-F5344CB8AC3E}">
        <p14:creationId xmlns:p14="http://schemas.microsoft.com/office/powerpoint/2010/main" val="39648847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Toelichting: Probleem is: wel</a:t>
            </a:r>
            <a:r>
              <a:rPr lang="nl-NL" baseline="0" dirty="0" smtClean="0"/>
              <a:t> achteruitgang en discomfort,</a:t>
            </a:r>
            <a:r>
              <a:rPr lang="nl-NL" dirty="0" smtClean="0"/>
              <a:t> geen pijnstilling, geen diagnostiek, geen aanraking,</a:t>
            </a:r>
            <a:r>
              <a:rPr lang="nl-NL" baseline="0" dirty="0" smtClean="0"/>
              <a:t> comfort is lastig. Palliatieve sedatie zorgde voor rust bij de patiënt en verliep ook redelijk rustig. </a:t>
            </a:r>
            <a:endParaRPr lang="nl-NL" dirty="0"/>
          </a:p>
        </p:txBody>
      </p:sp>
      <p:sp>
        <p:nvSpPr>
          <p:cNvPr id="4" name="Tijdelijke aanduiding voor dianummer 3"/>
          <p:cNvSpPr>
            <a:spLocks noGrp="1"/>
          </p:cNvSpPr>
          <p:nvPr>
            <p:ph type="sldNum" sz="quarter" idx="10"/>
          </p:nvPr>
        </p:nvSpPr>
        <p:spPr/>
        <p:txBody>
          <a:bodyPr/>
          <a:lstStyle/>
          <a:p>
            <a:fld id="{060C1051-04C5-49E2-8A7A-D3339B11C480}" type="slidenum">
              <a:rPr lang="nl-NL" smtClean="0"/>
              <a:pPr/>
              <a:t>24</a:t>
            </a:fld>
            <a:endParaRPr lang="nl-NL"/>
          </a:p>
        </p:txBody>
      </p:sp>
    </p:spTree>
    <p:extLst>
      <p:ext uri="{BB962C8B-B14F-4D97-AF65-F5344CB8AC3E}">
        <p14:creationId xmlns:p14="http://schemas.microsoft.com/office/powerpoint/2010/main" val="3254548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Toelichting: deze patiënt laat veel comorbiditeiten zien,</a:t>
            </a:r>
            <a:r>
              <a:rPr lang="nl-NL" baseline="0" dirty="0" smtClean="0"/>
              <a:t> op jonge leeftijd veel complexe somatische aandoeningen en daarnaast ook zwakbegaafd. Mogelijke taalbarrière. </a:t>
            </a:r>
            <a:endParaRPr lang="nl-NL" dirty="0"/>
          </a:p>
        </p:txBody>
      </p:sp>
      <p:sp>
        <p:nvSpPr>
          <p:cNvPr id="4" name="Tijdelijke aanduiding voor dianummer 3"/>
          <p:cNvSpPr>
            <a:spLocks noGrp="1"/>
          </p:cNvSpPr>
          <p:nvPr>
            <p:ph type="sldNum" sz="quarter" idx="10"/>
          </p:nvPr>
        </p:nvSpPr>
        <p:spPr/>
        <p:txBody>
          <a:bodyPr/>
          <a:lstStyle/>
          <a:p>
            <a:fld id="{060C1051-04C5-49E2-8A7A-D3339B11C480}" type="slidenum">
              <a:rPr lang="nl-NL" smtClean="0"/>
              <a:pPr/>
              <a:t>25</a:t>
            </a:fld>
            <a:endParaRPr lang="nl-NL"/>
          </a:p>
        </p:txBody>
      </p:sp>
    </p:spTree>
    <p:extLst>
      <p:ext uri="{BB962C8B-B14F-4D97-AF65-F5344CB8AC3E}">
        <p14:creationId xmlns:p14="http://schemas.microsoft.com/office/powerpoint/2010/main" val="5499086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Toelichting:</a:t>
            </a:r>
            <a:r>
              <a:rPr lang="nl-NL" baseline="0" dirty="0" smtClean="0"/>
              <a:t> Belangrijkst is dat er metastaten worden geconstateerd. </a:t>
            </a:r>
            <a:endParaRPr lang="nl-NL" dirty="0"/>
          </a:p>
        </p:txBody>
      </p:sp>
      <p:sp>
        <p:nvSpPr>
          <p:cNvPr id="4" name="Tijdelijke aanduiding voor dianummer 3"/>
          <p:cNvSpPr>
            <a:spLocks noGrp="1"/>
          </p:cNvSpPr>
          <p:nvPr>
            <p:ph type="sldNum" sz="quarter" idx="10"/>
          </p:nvPr>
        </p:nvSpPr>
        <p:spPr/>
        <p:txBody>
          <a:bodyPr/>
          <a:lstStyle/>
          <a:p>
            <a:fld id="{060C1051-04C5-49E2-8A7A-D3339B11C480}" type="slidenum">
              <a:rPr lang="nl-NL" smtClean="0"/>
              <a:pPr/>
              <a:t>26</a:t>
            </a:fld>
            <a:endParaRPr lang="nl-NL"/>
          </a:p>
        </p:txBody>
      </p:sp>
    </p:spTree>
    <p:extLst>
      <p:ext uri="{BB962C8B-B14F-4D97-AF65-F5344CB8AC3E}">
        <p14:creationId xmlns:p14="http://schemas.microsoft.com/office/powerpoint/2010/main" val="15937748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Toelichting: Verdenking van gemetastaseerd anuscarcinoom. Dit kan bovendien leiden tot</a:t>
            </a:r>
            <a:r>
              <a:rPr lang="nl-NL" baseline="0" dirty="0" smtClean="0"/>
              <a:t> veel lichamelijk ongemak op termijn. </a:t>
            </a:r>
          </a:p>
          <a:p>
            <a:pPr marL="0" marR="0" indent="0" algn="l" defTabSz="914400" rtl="0" eaLnBrk="1" fontAlgn="auto" latinLnBrk="0" hangingPunct="1">
              <a:lnSpc>
                <a:spcPct val="100000"/>
              </a:lnSpc>
              <a:spcBef>
                <a:spcPts val="0"/>
              </a:spcBef>
              <a:spcAft>
                <a:spcPts val="0"/>
              </a:spcAft>
              <a:buClrTx/>
              <a:buSzTx/>
              <a:buFontTx/>
              <a:buNone/>
              <a:tabLst/>
              <a:defRPr/>
            </a:pPr>
            <a:r>
              <a:rPr lang="nl-NL" dirty="0" smtClean="0"/>
              <a:t>Verwardheid en onrust is probleem, hij had een verharding</a:t>
            </a:r>
            <a:r>
              <a:rPr lang="nl-NL" baseline="0" dirty="0" smtClean="0"/>
              <a:t> in zijn lies. Niet duidelijk of dit tumor is of infectie of abces. Op het moment dat </a:t>
            </a:r>
            <a:r>
              <a:rPr lang="nl-NL" baseline="0" dirty="0" err="1" smtClean="0"/>
              <a:t>dat</a:t>
            </a:r>
            <a:r>
              <a:rPr lang="nl-NL" baseline="0" dirty="0" smtClean="0"/>
              <a:t> knapt, wat doe je daar mee? </a:t>
            </a:r>
            <a:r>
              <a:rPr lang="nl-NL" baseline="0" dirty="0" err="1" smtClean="0"/>
              <a:t>Worst-case</a:t>
            </a:r>
            <a:r>
              <a:rPr lang="nl-NL" baseline="0" dirty="0" smtClean="0"/>
              <a:t> scenario. Explosie proberen te voorkomen. Communicatie is lastig: zwakbegaafd en komt uit Litouwen. Lastig om gesprek aan te gaan met </a:t>
            </a:r>
            <a:r>
              <a:rPr lang="nl-NL" baseline="0" dirty="0" err="1" smtClean="0"/>
              <a:t>pt</a:t>
            </a:r>
            <a:r>
              <a:rPr lang="nl-NL" baseline="0" dirty="0" smtClean="0"/>
              <a:t>, familie bereiken is ook lastig. Voorgeschiedenis weinig over bekend. Geeft aan naar huis te willen (wat bedoelt hij hiermee?). </a:t>
            </a:r>
            <a:endParaRPr lang="nl-NL" dirty="0" smtClean="0"/>
          </a:p>
          <a:p>
            <a:endParaRPr lang="nl-NL" dirty="0"/>
          </a:p>
        </p:txBody>
      </p:sp>
      <p:sp>
        <p:nvSpPr>
          <p:cNvPr id="4" name="Tijdelijke aanduiding voor dianummer 3"/>
          <p:cNvSpPr>
            <a:spLocks noGrp="1"/>
          </p:cNvSpPr>
          <p:nvPr>
            <p:ph type="sldNum" sz="quarter" idx="10"/>
          </p:nvPr>
        </p:nvSpPr>
        <p:spPr/>
        <p:txBody>
          <a:bodyPr/>
          <a:lstStyle/>
          <a:p>
            <a:fld id="{060C1051-04C5-49E2-8A7A-D3339B11C480}" type="slidenum">
              <a:rPr lang="nl-NL" smtClean="0"/>
              <a:pPr/>
              <a:t>27</a:t>
            </a:fld>
            <a:endParaRPr lang="nl-NL"/>
          </a:p>
        </p:txBody>
      </p:sp>
    </p:spTree>
    <p:extLst>
      <p:ext uri="{BB962C8B-B14F-4D97-AF65-F5344CB8AC3E}">
        <p14:creationId xmlns:p14="http://schemas.microsoft.com/office/powerpoint/2010/main" val="8951704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Toelichting: Anuscarcinoom:</a:t>
            </a:r>
            <a:r>
              <a:rPr lang="nl-NL" baseline="0" dirty="0" smtClean="0"/>
              <a:t> rectale bloeding. Kan heel lang duren, wel veel ongemak en onrust. </a:t>
            </a:r>
            <a:endParaRPr lang="nl-NL" dirty="0"/>
          </a:p>
        </p:txBody>
      </p:sp>
      <p:sp>
        <p:nvSpPr>
          <p:cNvPr id="4" name="Tijdelijke aanduiding voor dianummer 3"/>
          <p:cNvSpPr>
            <a:spLocks noGrp="1"/>
          </p:cNvSpPr>
          <p:nvPr>
            <p:ph type="sldNum" sz="quarter" idx="10"/>
          </p:nvPr>
        </p:nvSpPr>
        <p:spPr/>
        <p:txBody>
          <a:bodyPr/>
          <a:lstStyle/>
          <a:p>
            <a:fld id="{060C1051-04C5-49E2-8A7A-D3339B11C480}" type="slidenum">
              <a:rPr lang="nl-NL" smtClean="0"/>
              <a:pPr/>
              <a:t>28</a:t>
            </a:fld>
            <a:endParaRPr lang="nl-NL"/>
          </a:p>
        </p:txBody>
      </p:sp>
    </p:spTree>
    <p:extLst>
      <p:ext uri="{BB962C8B-B14F-4D97-AF65-F5344CB8AC3E}">
        <p14:creationId xmlns:p14="http://schemas.microsoft.com/office/powerpoint/2010/main" val="29590959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Toelichting: Palliatieve</a:t>
            </a:r>
            <a:r>
              <a:rPr lang="nl-NL" baseline="0" dirty="0" smtClean="0"/>
              <a:t> sedatie: gaf rust. </a:t>
            </a:r>
            <a:endParaRPr lang="nl-NL" dirty="0"/>
          </a:p>
        </p:txBody>
      </p:sp>
      <p:sp>
        <p:nvSpPr>
          <p:cNvPr id="4" name="Tijdelijke aanduiding voor dianummer 3"/>
          <p:cNvSpPr>
            <a:spLocks noGrp="1"/>
          </p:cNvSpPr>
          <p:nvPr>
            <p:ph type="sldNum" sz="quarter" idx="10"/>
          </p:nvPr>
        </p:nvSpPr>
        <p:spPr/>
        <p:txBody>
          <a:bodyPr/>
          <a:lstStyle/>
          <a:p>
            <a:fld id="{060C1051-04C5-49E2-8A7A-D3339B11C480}" type="slidenum">
              <a:rPr lang="nl-NL" smtClean="0"/>
              <a:pPr/>
              <a:t>29</a:t>
            </a:fld>
            <a:endParaRPr lang="nl-NL"/>
          </a:p>
        </p:txBody>
      </p:sp>
    </p:spTree>
    <p:extLst>
      <p:ext uri="{BB962C8B-B14F-4D97-AF65-F5344CB8AC3E}">
        <p14:creationId xmlns:p14="http://schemas.microsoft.com/office/powerpoint/2010/main" val="13432438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Bijvoorbeeld: </a:t>
            </a:r>
            <a:br>
              <a:rPr lang="nl-NL" dirty="0" smtClean="0"/>
            </a:br>
            <a:r>
              <a:rPr lang="nl-NL" dirty="0" smtClean="0"/>
              <a:t>Als je één van deze documenten wilt hebben, kan</a:t>
            </a:r>
            <a:r>
              <a:rPr lang="nl-NL" baseline="0" dirty="0" smtClean="0"/>
              <a:t> de docent deze doorsturen. Ze zijn ook online te vinden. </a:t>
            </a:r>
            <a:endParaRPr lang="nl-NL" dirty="0"/>
          </a:p>
        </p:txBody>
      </p:sp>
      <p:sp>
        <p:nvSpPr>
          <p:cNvPr id="4" name="Tijdelijke aanduiding voor dianummer 3"/>
          <p:cNvSpPr>
            <a:spLocks noGrp="1"/>
          </p:cNvSpPr>
          <p:nvPr>
            <p:ph type="sldNum" sz="quarter" idx="10"/>
          </p:nvPr>
        </p:nvSpPr>
        <p:spPr/>
        <p:txBody>
          <a:bodyPr/>
          <a:lstStyle/>
          <a:p>
            <a:fld id="{060C1051-04C5-49E2-8A7A-D3339B11C480}" type="slidenum">
              <a:rPr lang="nl-NL" smtClean="0"/>
              <a:pPr/>
              <a:t>30</a:t>
            </a:fld>
            <a:endParaRPr lang="nl-NL"/>
          </a:p>
        </p:txBody>
      </p:sp>
    </p:spTree>
    <p:extLst>
      <p:ext uri="{BB962C8B-B14F-4D97-AF65-F5344CB8AC3E}">
        <p14:creationId xmlns:p14="http://schemas.microsoft.com/office/powerpoint/2010/main" val="38975181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Bijvoorbeeld</a:t>
            </a:r>
            <a:r>
              <a:rPr lang="nl-NL" smtClean="0"/>
              <a:t>: </a:t>
            </a:r>
            <a:r>
              <a:rPr lang="nl-NL" smtClean="0"/>
              <a:t>kijk </a:t>
            </a:r>
            <a:r>
              <a:rPr lang="nl-NL" dirty="0" smtClean="0"/>
              <a:t>wat er in je regio en is en kijk wat er is aan GGD en andere hulptroepen. </a:t>
            </a:r>
            <a:br>
              <a:rPr lang="nl-NL" dirty="0" smtClean="0"/>
            </a:br>
            <a:r>
              <a:rPr lang="nl-NL" dirty="0" smtClean="0"/>
              <a:t>Het landelijk consultatienummer mag altijd gebeld worden. Advies is vaak telefonisch en op korte</a:t>
            </a:r>
            <a:r>
              <a:rPr lang="nl-NL" baseline="0" dirty="0" smtClean="0"/>
              <a:t> termijn. </a:t>
            </a:r>
            <a:r>
              <a:rPr lang="nl-NL" dirty="0" smtClean="0"/>
              <a:t/>
            </a:r>
            <a:br>
              <a:rPr lang="nl-NL" dirty="0" smtClean="0"/>
            </a:br>
            <a:r>
              <a:rPr lang="nl-NL" dirty="0" smtClean="0"/>
              <a:t>Erg belangrijk om te realiseren dat zorg voor deze doelgroep erg verschillend kan zijn</a:t>
            </a:r>
            <a:r>
              <a:rPr lang="nl-NL" baseline="0" dirty="0" smtClean="0"/>
              <a:t> en niet overal professionals zijn die er meer van afweten. </a:t>
            </a:r>
            <a:r>
              <a:rPr lang="nl-NL" dirty="0" smtClean="0"/>
              <a:t/>
            </a:r>
            <a:br>
              <a:rPr lang="nl-NL" dirty="0" smtClean="0"/>
            </a:br>
            <a:endParaRPr lang="nl-NL" dirty="0"/>
          </a:p>
        </p:txBody>
      </p:sp>
      <p:sp>
        <p:nvSpPr>
          <p:cNvPr id="4" name="Tijdelijke aanduiding voor dianummer 3"/>
          <p:cNvSpPr>
            <a:spLocks noGrp="1"/>
          </p:cNvSpPr>
          <p:nvPr>
            <p:ph type="sldNum" sz="quarter" idx="10"/>
          </p:nvPr>
        </p:nvSpPr>
        <p:spPr/>
        <p:txBody>
          <a:bodyPr/>
          <a:lstStyle/>
          <a:p>
            <a:fld id="{060C1051-04C5-49E2-8A7A-D3339B11C480}" type="slidenum">
              <a:rPr lang="nl-NL" smtClean="0"/>
              <a:pPr/>
              <a:t>31</a:t>
            </a:fld>
            <a:endParaRPr lang="nl-NL"/>
          </a:p>
        </p:txBody>
      </p:sp>
    </p:spTree>
    <p:extLst>
      <p:ext uri="{BB962C8B-B14F-4D97-AF65-F5344CB8AC3E}">
        <p14:creationId xmlns:p14="http://schemas.microsoft.com/office/powerpoint/2010/main" val="20290578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Bijvoorbeeld: Belangrijk is om</a:t>
            </a:r>
            <a:r>
              <a:rPr lang="nl-NL" baseline="0" dirty="0" smtClean="0"/>
              <a:t> de samenwerking te zoeken, omdat palliatieve zorg en maatschappelijke opvang elkaar niet altijd weten te vinden op het gebied van palliatieve zorg. Het zijn ook twee verschillende disciplines / expertises die elkaar nodig hebben. Werk met elkaar aan deskundigheidsbevordering en realiseer je, als je werkzaam bent in de maatschappelijke opvang, dat je niet altijd palliatieve zorgbehoeftes of verslechtering kunt herkennen. Zoek de samenwerking. </a:t>
            </a:r>
            <a:r>
              <a:rPr lang="nl-NL" dirty="0" smtClean="0"/>
              <a:t>Betrek bijvoorbeeld het palliatief consultatieteam</a:t>
            </a:r>
            <a:r>
              <a:rPr lang="nl-NL" baseline="0" dirty="0" smtClean="0"/>
              <a:t> of GGD-artsen (vindbaar in grote steden). Verdiep je in de patiënt. </a:t>
            </a:r>
            <a:r>
              <a:rPr lang="nl-NL" dirty="0" smtClean="0"/>
              <a:t>Zoek</a:t>
            </a:r>
            <a:r>
              <a:rPr lang="nl-NL" baseline="0" dirty="0" smtClean="0"/>
              <a:t> eerst uit waar de patiënt bekend is, en ontdek hoe je de patiënt het beste kunt benaderen vanuit hun relatie met de patiënt. Stuur altijd een woonbegeleider mee bij polibezoek, klinisch onderzoek of moeilijke gesprekken. </a:t>
            </a:r>
            <a:endParaRPr lang="nl-NL" dirty="0"/>
          </a:p>
        </p:txBody>
      </p:sp>
      <p:sp>
        <p:nvSpPr>
          <p:cNvPr id="4" name="Tijdelijke aanduiding voor dianummer 3"/>
          <p:cNvSpPr>
            <a:spLocks noGrp="1"/>
          </p:cNvSpPr>
          <p:nvPr>
            <p:ph type="sldNum" sz="quarter" idx="10"/>
          </p:nvPr>
        </p:nvSpPr>
        <p:spPr/>
        <p:txBody>
          <a:bodyPr/>
          <a:lstStyle/>
          <a:p>
            <a:fld id="{060C1051-04C5-49E2-8A7A-D3339B11C480}" type="slidenum">
              <a:rPr lang="nl-NL" smtClean="0"/>
              <a:pPr/>
              <a:t>32</a:t>
            </a:fld>
            <a:endParaRPr lang="nl-NL"/>
          </a:p>
        </p:txBody>
      </p:sp>
    </p:spTree>
    <p:extLst>
      <p:ext uri="{BB962C8B-B14F-4D97-AF65-F5344CB8AC3E}">
        <p14:creationId xmlns:p14="http://schemas.microsoft.com/office/powerpoint/2010/main" val="30064458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060C1051-04C5-49E2-8A7A-D3339B11C480}" type="slidenum">
              <a:rPr lang="nl-NL" smtClean="0"/>
              <a:pPr/>
              <a:t>33</a:t>
            </a:fld>
            <a:endParaRPr lang="nl-NL"/>
          </a:p>
        </p:txBody>
      </p:sp>
    </p:spTree>
    <p:extLst>
      <p:ext uri="{BB962C8B-B14F-4D97-AF65-F5344CB8AC3E}">
        <p14:creationId xmlns:p14="http://schemas.microsoft.com/office/powerpoint/2010/main" val="2499837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en-GB" dirty="0" err="1" smtClean="0"/>
              <a:t>Bijvoorbeeld</a:t>
            </a:r>
            <a:r>
              <a:rPr lang="en-GB" dirty="0" smtClean="0"/>
              <a:t>: </a:t>
            </a:r>
            <a:br>
              <a:rPr lang="en-GB" dirty="0" smtClean="0"/>
            </a:br>
            <a:r>
              <a:rPr lang="en-GB" dirty="0" err="1" smtClean="0"/>
              <a:t>Vertel</a:t>
            </a:r>
            <a:r>
              <a:rPr lang="en-GB" dirty="0" smtClean="0"/>
              <a:t> </a:t>
            </a:r>
            <a:r>
              <a:rPr lang="en-GB" dirty="0" err="1" smtClean="0"/>
              <a:t>iets</a:t>
            </a:r>
            <a:r>
              <a:rPr lang="en-GB" dirty="0" smtClean="0"/>
              <a:t> over </a:t>
            </a:r>
            <a:r>
              <a:rPr lang="en-GB" dirty="0" err="1" smtClean="0"/>
              <a:t>jezelf</a:t>
            </a:r>
            <a:r>
              <a:rPr lang="en-GB" dirty="0" smtClean="0"/>
              <a:t> </a:t>
            </a:r>
            <a:r>
              <a:rPr lang="en-GB" dirty="0" err="1" smtClean="0"/>
              <a:t>als</a:t>
            </a:r>
            <a:r>
              <a:rPr lang="en-GB" dirty="0" smtClean="0"/>
              <a:t> docent en</a:t>
            </a:r>
            <a:r>
              <a:rPr lang="en-GB" baseline="0" dirty="0" smtClean="0"/>
              <a:t> wat je </a:t>
            </a:r>
            <a:r>
              <a:rPr lang="en-GB" baseline="0" dirty="0" err="1" smtClean="0"/>
              <a:t>affiniteit</a:t>
            </a:r>
            <a:r>
              <a:rPr lang="en-GB" baseline="0" dirty="0" smtClean="0"/>
              <a:t> met palliatieve </a:t>
            </a:r>
            <a:r>
              <a:rPr lang="en-GB" baseline="0" dirty="0" err="1" smtClean="0"/>
              <a:t>zorg</a:t>
            </a:r>
            <a:r>
              <a:rPr lang="en-GB" baseline="0" dirty="0" smtClean="0"/>
              <a:t> </a:t>
            </a:r>
            <a:r>
              <a:rPr lang="en-GB" baseline="0" dirty="0" err="1" smtClean="0"/>
              <a:t>én</a:t>
            </a:r>
            <a:r>
              <a:rPr lang="en-GB" baseline="0" dirty="0" smtClean="0"/>
              <a:t> </a:t>
            </a:r>
            <a:r>
              <a:rPr lang="en-GB" baseline="0" dirty="0" err="1" smtClean="0"/>
              <a:t>deze</a:t>
            </a:r>
            <a:r>
              <a:rPr lang="en-GB" baseline="0" dirty="0" smtClean="0"/>
              <a:t> </a:t>
            </a:r>
            <a:r>
              <a:rPr lang="en-GB" baseline="0" dirty="0" err="1" smtClean="0"/>
              <a:t>doelgroep</a:t>
            </a:r>
            <a:r>
              <a:rPr lang="en-GB" baseline="0" dirty="0" smtClean="0"/>
              <a:t> is. </a:t>
            </a:r>
            <a:r>
              <a:rPr lang="en-GB" baseline="0" dirty="0" err="1" smtClean="0"/>
              <a:t>Vraag</a:t>
            </a:r>
            <a:r>
              <a:rPr lang="en-GB" baseline="0" dirty="0" smtClean="0"/>
              <a:t> </a:t>
            </a:r>
            <a:r>
              <a:rPr lang="en-GB" baseline="0" dirty="0" err="1" smtClean="0"/>
              <a:t>vervolgens</a:t>
            </a:r>
            <a:r>
              <a:rPr lang="en-GB" baseline="0" dirty="0" smtClean="0"/>
              <a:t> de </a:t>
            </a:r>
            <a:r>
              <a:rPr lang="en-GB" baseline="0" dirty="0" err="1" smtClean="0"/>
              <a:t>deelnemers</a:t>
            </a:r>
            <a:r>
              <a:rPr lang="en-GB" baseline="0" dirty="0" smtClean="0"/>
              <a:t> </a:t>
            </a:r>
            <a:r>
              <a:rPr lang="en-GB" baseline="0" dirty="0" err="1" smtClean="0"/>
              <a:t>zich</a:t>
            </a:r>
            <a:r>
              <a:rPr lang="en-GB" baseline="0" dirty="0" smtClean="0"/>
              <a:t> </a:t>
            </a:r>
            <a:r>
              <a:rPr lang="en-GB" baseline="0" dirty="0" err="1" smtClean="0"/>
              <a:t>kort</a:t>
            </a:r>
            <a:r>
              <a:rPr lang="en-GB" baseline="0" dirty="0" smtClean="0"/>
              <a:t> </a:t>
            </a:r>
            <a:r>
              <a:rPr lang="en-GB" baseline="0" dirty="0" err="1" smtClean="0"/>
              <a:t>aan</a:t>
            </a:r>
            <a:r>
              <a:rPr lang="en-GB" baseline="0" dirty="0" smtClean="0"/>
              <a:t> de hand van </a:t>
            </a:r>
            <a:r>
              <a:rPr lang="en-GB" baseline="0" dirty="0" err="1" smtClean="0"/>
              <a:t>naam</a:t>
            </a:r>
            <a:r>
              <a:rPr lang="en-GB" baseline="0" dirty="0" smtClean="0"/>
              <a:t>, </a:t>
            </a:r>
            <a:r>
              <a:rPr lang="en-GB" baseline="0" dirty="0" err="1" smtClean="0"/>
              <a:t>functie</a:t>
            </a:r>
            <a:r>
              <a:rPr lang="en-GB" baseline="0" dirty="0" smtClean="0"/>
              <a:t> en </a:t>
            </a:r>
            <a:r>
              <a:rPr lang="en-GB" baseline="0" dirty="0" err="1" smtClean="0"/>
              <a:t>organisatie</a:t>
            </a:r>
            <a:r>
              <a:rPr lang="en-GB" baseline="0" dirty="0" smtClean="0"/>
              <a:t>, contact met </a:t>
            </a:r>
            <a:r>
              <a:rPr lang="en-GB" baseline="0" dirty="0" err="1" smtClean="0"/>
              <a:t>mensen</a:t>
            </a:r>
            <a:r>
              <a:rPr lang="en-GB" baseline="0" dirty="0" smtClean="0"/>
              <a:t> </a:t>
            </a:r>
            <a:r>
              <a:rPr lang="en-GB" baseline="0" dirty="0" err="1" smtClean="0"/>
              <a:t>uit</a:t>
            </a:r>
            <a:r>
              <a:rPr lang="en-GB" baseline="0" dirty="0" smtClean="0"/>
              <a:t> </a:t>
            </a:r>
            <a:r>
              <a:rPr lang="en-GB" baseline="0" dirty="0" err="1" smtClean="0"/>
              <a:t>deze</a:t>
            </a:r>
            <a:r>
              <a:rPr lang="en-GB" baseline="0" dirty="0" smtClean="0"/>
              <a:t> </a:t>
            </a:r>
            <a:r>
              <a:rPr lang="en-GB" baseline="0" dirty="0" err="1" smtClean="0"/>
              <a:t>doelgroep</a:t>
            </a:r>
            <a:r>
              <a:rPr lang="en-GB" baseline="0" dirty="0" smtClean="0"/>
              <a:t>, en </a:t>
            </a:r>
            <a:r>
              <a:rPr lang="en-GB" baseline="0" dirty="0" err="1" smtClean="0"/>
              <a:t>eventueel</a:t>
            </a:r>
            <a:r>
              <a:rPr lang="en-GB" baseline="0" dirty="0" smtClean="0"/>
              <a:t> </a:t>
            </a:r>
            <a:r>
              <a:rPr lang="en-GB" baseline="0" dirty="0" err="1" smtClean="0"/>
              <a:t>verwachtingen</a:t>
            </a:r>
            <a:r>
              <a:rPr lang="en-GB" baseline="0" dirty="0" smtClean="0"/>
              <a:t> van </a:t>
            </a:r>
            <a:r>
              <a:rPr lang="en-GB" baseline="0" dirty="0" err="1" smtClean="0"/>
              <a:t>deze</a:t>
            </a:r>
            <a:r>
              <a:rPr lang="en-GB" baseline="0" dirty="0" smtClean="0"/>
              <a:t> </a:t>
            </a:r>
            <a:r>
              <a:rPr lang="en-GB" baseline="0" dirty="0" err="1" smtClean="0"/>
              <a:t>scholing</a:t>
            </a:r>
            <a:r>
              <a:rPr lang="en-GB" baseline="0" dirty="0" smtClean="0"/>
              <a:t>, </a:t>
            </a:r>
            <a:r>
              <a:rPr lang="en-GB" baseline="0" dirty="0" err="1" smtClean="0"/>
              <a:t>voor</a:t>
            </a:r>
            <a:r>
              <a:rPr lang="en-GB" baseline="0" dirty="0" smtClean="0"/>
              <a:t> </a:t>
            </a:r>
            <a:r>
              <a:rPr lang="en-GB" baseline="0" dirty="0" err="1" smtClean="0"/>
              <a:t>te</a:t>
            </a:r>
            <a:r>
              <a:rPr lang="en-GB" baseline="0" dirty="0" smtClean="0"/>
              <a:t> </a:t>
            </a:r>
            <a:r>
              <a:rPr lang="en-GB" baseline="0" dirty="0" err="1" smtClean="0"/>
              <a:t>stellen</a:t>
            </a:r>
            <a:r>
              <a:rPr lang="en-GB" baseline="0" dirty="0" smtClean="0"/>
              <a:t>. </a:t>
            </a:r>
            <a:r>
              <a:rPr lang="en-GB" baseline="0" dirty="0" err="1" smtClean="0"/>
              <a:t>Als</a:t>
            </a:r>
            <a:r>
              <a:rPr lang="en-GB" baseline="0" dirty="0" smtClean="0"/>
              <a:t> </a:t>
            </a:r>
            <a:r>
              <a:rPr lang="en-GB" baseline="0" dirty="0" err="1" smtClean="0"/>
              <a:t>deze</a:t>
            </a:r>
            <a:r>
              <a:rPr lang="en-GB" baseline="0" dirty="0" smtClean="0"/>
              <a:t> </a:t>
            </a:r>
            <a:r>
              <a:rPr lang="en-GB" baseline="0" dirty="0" err="1" smtClean="0"/>
              <a:t>informatie</a:t>
            </a:r>
            <a:r>
              <a:rPr lang="en-GB" baseline="0" dirty="0" smtClean="0"/>
              <a:t> </a:t>
            </a:r>
            <a:r>
              <a:rPr lang="en-GB" baseline="0" dirty="0" err="1" smtClean="0"/>
              <a:t>vooraf</a:t>
            </a:r>
            <a:r>
              <a:rPr lang="en-GB" baseline="0" dirty="0" smtClean="0"/>
              <a:t> </a:t>
            </a:r>
            <a:r>
              <a:rPr lang="en-GB" baseline="0" dirty="0" err="1" smtClean="0"/>
              <a:t>geinventariseerd</a:t>
            </a:r>
            <a:r>
              <a:rPr lang="en-GB" baseline="0" dirty="0" smtClean="0"/>
              <a:t> is </a:t>
            </a:r>
            <a:r>
              <a:rPr lang="en-GB" baseline="0" dirty="0" err="1" smtClean="0"/>
              <a:t>kan</a:t>
            </a:r>
            <a:r>
              <a:rPr lang="en-GB" baseline="0" dirty="0" smtClean="0"/>
              <a:t> de docent </a:t>
            </a:r>
            <a:r>
              <a:rPr lang="en-GB" baseline="0" dirty="0" err="1" smtClean="0"/>
              <a:t>dat</a:t>
            </a:r>
            <a:r>
              <a:rPr lang="en-GB" baseline="0" dirty="0" smtClean="0"/>
              <a:t> op </a:t>
            </a:r>
            <a:r>
              <a:rPr lang="en-GB" baseline="0" dirty="0" err="1" smtClean="0"/>
              <a:t>deze</a:t>
            </a:r>
            <a:r>
              <a:rPr lang="en-GB" baseline="0" dirty="0" smtClean="0"/>
              <a:t> slide </a:t>
            </a:r>
            <a:r>
              <a:rPr lang="en-GB" baseline="0" dirty="0" err="1" smtClean="0"/>
              <a:t>laten</a:t>
            </a:r>
            <a:r>
              <a:rPr lang="en-GB" baseline="0" dirty="0" smtClean="0"/>
              <a:t> </a:t>
            </a:r>
            <a:r>
              <a:rPr lang="en-GB" baseline="0" dirty="0" err="1" smtClean="0"/>
              <a:t>zien</a:t>
            </a:r>
            <a:r>
              <a:rPr lang="en-GB" baseline="0" dirty="0" smtClean="0"/>
              <a:t>. </a:t>
            </a:r>
            <a:endParaRPr lang="en-GB" dirty="0"/>
          </a:p>
        </p:txBody>
      </p:sp>
      <p:sp>
        <p:nvSpPr>
          <p:cNvPr id="4" name="Tijdelijke aanduiding voor dianummer 3"/>
          <p:cNvSpPr>
            <a:spLocks noGrp="1"/>
          </p:cNvSpPr>
          <p:nvPr>
            <p:ph type="sldNum" sz="quarter" idx="10"/>
          </p:nvPr>
        </p:nvSpPr>
        <p:spPr/>
        <p:txBody>
          <a:bodyPr/>
          <a:lstStyle/>
          <a:p>
            <a:fld id="{060C1051-04C5-49E2-8A7A-D3339B11C480}" type="slidenum">
              <a:rPr lang="nl-NL" smtClean="0"/>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en-GB" dirty="0" err="1" smtClean="0"/>
              <a:t>Bijvoorbeeld</a:t>
            </a:r>
            <a:r>
              <a:rPr lang="en-GB" dirty="0" smtClean="0"/>
              <a:t>: Palliatieve</a:t>
            </a:r>
            <a:r>
              <a:rPr lang="en-GB" baseline="0" dirty="0" smtClean="0"/>
              <a:t> </a:t>
            </a:r>
            <a:r>
              <a:rPr lang="en-GB" baseline="0" dirty="0" err="1" smtClean="0"/>
              <a:t>zorg</a:t>
            </a:r>
            <a:r>
              <a:rPr lang="en-GB" baseline="0" dirty="0" smtClean="0"/>
              <a:t> </a:t>
            </a:r>
            <a:r>
              <a:rPr lang="en-GB" baseline="0" dirty="0" err="1" smtClean="0"/>
              <a:t>voor</a:t>
            </a:r>
            <a:r>
              <a:rPr lang="en-GB" baseline="0" dirty="0" smtClean="0"/>
              <a:t> </a:t>
            </a:r>
            <a:r>
              <a:rPr lang="en-GB" baseline="0" dirty="0" err="1" smtClean="0"/>
              <a:t>mensen</a:t>
            </a:r>
            <a:r>
              <a:rPr lang="en-GB" baseline="0" dirty="0" smtClean="0"/>
              <a:t> </a:t>
            </a:r>
            <a:r>
              <a:rPr lang="en-GB" baseline="0" dirty="0" err="1" smtClean="0"/>
              <a:t>uit</a:t>
            </a:r>
            <a:r>
              <a:rPr lang="en-GB" baseline="0" dirty="0" smtClean="0"/>
              <a:t> </a:t>
            </a:r>
            <a:r>
              <a:rPr lang="en-GB" baseline="0" dirty="0" err="1" smtClean="0"/>
              <a:t>deze</a:t>
            </a:r>
            <a:r>
              <a:rPr lang="en-GB" baseline="0" dirty="0" smtClean="0"/>
              <a:t> </a:t>
            </a:r>
            <a:r>
              <a:rPr lang="en-GB" baseline="0" dirty="0" err="1" smtClean="0"/>
              <a:t>doelgroep</a:t>
            </a:r>
            <a:r>
              <a:rPr lang="en-GB" baseline="0" dirty="0" smtClean="0"/>
              <a:t> is </a:t>
            </a:r>
            <a:r>
              <a:rPr lang="en-GB" baseline="0" dirty="0" err="1" smtClean="0"/>
              <a:t>lastig</a:t>
            </a:r>
            <a:r>
              <a:rPr lang="en-GB" baseline="0" dirty="0" smtClean="0"/>
              <a:t>. De </a:t>
            </a:r>
            <a:r>
              <a:rPr lang="en-GB" baseline="0" dirty="0" err="1" smtClean="0"/>
              <a:t>vraag</a:t>
            </a:r>
            <a:r>
              <a:rPr lang="en-GB" baseline="0" dirty="0" smtClean="0"/>
              <a:t> is </a:t>
            </a:r>
            <a:r>
              <a:rPr lang="en-GB" baseline="0" dirty="0" err="1" smtClean="0"/>
              <a:t>allereerst</a:t>
            </a:r>
            <a:r>
              <a:rPr lang="en-GB" baseline="0" dirty="0" smtClean="0"/>
              <a:t>: </a:t>
            </a:r>
            <a:r>
              <a:rPr lang="en-GB" dirty="0" err="1" smtClean="0"/>
              <a:t>waar</a:t>
            </a:r>
            <a:r>
              <a:rPr lang="en-GB" dirty="0" smtClean="0"/>
              <a:t> </a:t>
            </a:r>
            <a:r>
              <a:rPr lang="en-GB" dirty="0" err="1" smtClean="0"/>
              <a:t>verblijven</a:t>
            </a:r>
            <a:r>
              <a:rPr lang="en-GB" dirty="0" smtClean="0"/>
              <a:t> </a:t>
            </a:r>
            <a:r>
              <a:rPr lang="en-GB" dirty="0" err="1" smtClean="0"/>
              <a:t>deze</a:t>
            </a:r>
            <a:r>
              <a:rPr lang="en-GB" dirty="0" smtClean="0"/>
              <a:t> </a:t>
            </a:r>
            <a:r>
              <a:rPr lang="en-GB" dirty="0" err="1" smtClean="0"/>
              <a:t>mensen</a:t>
            </a:r>
            <a:r>
              <a:rPr lang="en-GB" dirty="0" smtClean="0"/>
              <a:t> en wat is het</a:t>
            </a:r>
            <a:r>
              <a:rPr lang="en-GB" baseline="0" dirty="0" smtClean="0"/>
              <a:t> </a:t>
            </a:r>
            <a:r>
              <a:rPr lang="en-GB" dirty="0" err="1" smtClean="0"/>
              <a:t>probleem</a:t>
            </a:r>
            <a:r>
              <a:rPr lang="en-GB" dirty="0" smtClean="0"/>
              <a:t>? </a:t>
            </a:r>
            <a:r>
              <a:rPr lang="en-GB" dirty="0" err="1" smtClean="0"/>
              <a:t>Vaak</a:t>
            </a:r>
            <a:r>
              <a:rPr lang="en-GB" dirty="0" smtClean="0"/>
              <a:t> is er </a:t>
            </a:r>
            <a:r>
              <a:rPr lang="en-GB" dirty="0" err="1" smtClean="0"/>
              <a:t>geen</a:t>
            </a:r>
            <a:r>
              <a:rPr lang="en-GB" dirty="0" smtClean="0"/>
              <a:t> zorg</a:t>
            </a:r>
            <a:r>
              <a:rPr lang="en-GB" baseline="0" dirty="0" smtClean="0"/>
              <a:t> op </a:t>
            </a:r>
            <a:r>
              <a:rPr lang="en-GB" baseline="0" dirty="0" err="1" smtClean="0"/>
              <a:t>locatie</a:t>
            </a:r>
            <a:r>
              <a:rPr lang="en-GB" baseline="0" dirty="0" smtClean="0"/>
              <a:t>, </a:t>
            </a:r>
            <a:r>
              <a:rPr lang="en-GB" baseline="0" dirty="0" err="1" smtClean="0"/>
              <a:t>laat</a:t>
            </a:r>
            <a:r>
              <a:rPr lang="en-GB" baseline="0" dirty="0" smtClean="0"/>
              <a:t> </a:t>
            </a:r>
            <a:r>
              <a:rPr lang="en-GB" baseline="0" dirty="0" err="1" smtClean="0"/>
              <a:t>staan</a:t>
            </a:r>
            <a:r>
              <a:rPr lang="en-GB" baseline="0" dirty="0" smtClean="0"/>
              <a:t> palliatieve zorg. </a:t>
            </a:r>
            <a:r>
              <a:rPr lang="en-GB" baseline="0" dirty="0" err="1" smtClean="0"/>
              <a:t>Maatschappelijke</a:t>
            </a:r>
            <a:r>
              <a:rPr lang="en-GB" baseline="0" dirty="0" smtClean="0"/>
              <a:t> </a:t>
            </a:r>
            <a:r>
              <a:rPr lang="en-GB" baseline="0" dirty="0" err="1" smtClean="0"/>
              <a:t>opvang</a:t>
            </a:r>
            <a:r>
              <a:rPr lang="en-GB" baseline="0" dirty="0" smtClean="0"/>
              <a:t> en </a:t>
            </a:r>
            <a:r>
              <a:rPr lang="en-GB" baseline="0" dirty="0" err="1" smtClean="0"/>
              <a:t>beschermd</a:t>
            </a:r>
            <a:r>
              <a:rPr lang="en-GB" baseline="0" dirty="0" smtClean="0"/>
              <a:t> </a:t>
            </a:r>
            <a:r>
              <a:rPr lang="en-GB" baseline="0" dirty="0" err="1" smtClean="0"/>
              <a:t>wonen</a:t>
            </a:r>
            <a:r>
              <a:rPr lang="en-GB" baseline="0" dirty="0" smtClean="0"/>
              <a:t> is in de </a:t>
            </a:r>
            <a:r>
              <a:rPr lang="en-GB" baseline="0" dirty="0" err="1" smtClean="0"/>
              <a:t>eerste</a:t>
            </a:r>
            <a:r>
              <a:rPr lang="en-GB" baseline="0" dirty="0" smtClean="0"/>
              <a:t> </a:t>
            </a:r>
            <a:r>
              <a:rPr lang="en-GB" baseline="0" dirty="0" err="1" smtClean="0"/>
              <a:t>plaats</a:t>
            </a:r>
            <a:r>
              <a:rPr lang="en-GB" baseline="0" dirty="0" smtClean="0"/>
              <a:t> </a:t>
            </a:r>
            <a:r>
              <a:rPr lang="en-GB" baseline="0" dirty="0" err="1" smtClean="0"/>
              <a:t>gericht</a:t>
            </a:r>
            <a:r>
              <a:rPr lang="en-GB" baseline="0" dirty="0" smtClean="0"/>
              <a:t> op het </a:t>
            </a:r>
            <a:r>
              <a:rPr lang="en-GB" baseline="0" dirty="0" err="1" smtClean="0"/>
              <a:t>sociale</a:t>
            </a:r>
            <a:r>
              <a:rPr lang="en-GB" baseline="0" dirty="0" smtClean="0"/>
              <a:t>, </a:t>
            </a:r>
            <a:r>
              <a:rPr lang="en-GB" baseline="0" dirty="0" err="1" smtClean="0"/>
              <a:t>maatschappelijke</a:t>
            </a:r>
            <a:r>
              <a:rPr lang="en-GB" baseline="0" dirty="0" smtClean="0"/>
              <a:t> </a:t>
            </a:r>
            <a:r>
              <a:rPr lang="en-GB" baseline="0" dirty="0" err="1" smtClean="0"/>
              <a:t>welzijn</a:t>
            </a:r>
            <a:r>
              <a:rPr lang="en-GB" baseline="0" dirty="0" smtClean="0"/>
              <a:t> van de </a:t>
            </a:r>
            <a:r>
              <a:rPr lang="en-GB" baseline="0" dirty="0" err="1" smtClean="0"/>
              <a:t>bewoners</a:t>
            </a:r>
            <a:r>
              <a:rPr lang="en-GB" baseline="0" dirty="0" smtClean="0"/>
              <a:t>. Dilemma’s </a:t>
            </a:r>
            <a:r>
              <a:rPr lang="en-GB" baseline="0" dirty="0" err="1" smtClean="0"/>
              <a:t>bij</a:t>
            </a:r>
            <a:r>
              <a:rPr lang="en-GB" baseline="0" dirty="0" smtClean="0"/>
              <a:t> palliatieve </a:t>
            </a:r>
            <a:r>
              <a:rPr lang="en-GB" baseline="0" dirty="0" err="1" smtClean="0"/>
              <a:t>zorg</a:t>
            </a:r>
            <a:r>
              <a:rPr lang="en-GB" baseline="0" dirty="0" smtClean="0"/>
              <a:t> </a:t>
            </a:r>
            <a:r>
              <a:rPr lang="en-GB" baseline="0" dirty="0" err="1" smtClean="0"/>
              <a:t>voor</a:t>
            </a:r>
            <a:r>
              <a:rPr lang="en-GB" baseline="0" dirty="0" smtClean="0"/>
              <a:t> </a:t>
            </a:r>
            <a:r>
              <a:rPr lang="en-GB" baseline="0" dirty="0" err="1" smtClean="0"/>
              <a:t>mensen</a:t>
            </a:r>
            <a:r>
              <a:rPr lang="en-GB" baseline="0" dirty="0" smtClean="0"/>
              <a:t> die </a:t>
            </a:r>
            <a:r>
              <a:rPr lang="en-GB" baseline="0" dirty="0" err="1" smtClean="0"/>
              <a:t>dak</a:t>
            </a:r>
            <a:r>
              <a:rPr lang="en-GB" baseline="0" dirty="0" smtClean="0"/>
              <a:t>- of </a:t>
            </a:r>
            <a:r>
              <a:rPr lang="en-GB" baseline="0" dirty="0" err="1" smtClean="0"/>
              <a:t>thuisloos</a:t>
            </a:r>
            <a:r>
              <a:rPr lang="en-GB" baseline="0" dirty="0" smtClean="0"/>
              <a:t> </a:t>
            </a:r>
            <a:r>
              <a:rPr lang="en-GB" baseline="0" dirty="0" err="1" smtClean="0"/>
              <a:t>zijn</a:t>
            </a:r>
            <a:r>
              <a:rPr lang="en-GB" baseline="0" dirty="0" smtClean="0"/>
              <a:t> is: </a:t>
            </a:r>
            <a:r>
              <a:rPr lang="en-GB" baseline="0" dirty="0" err="1" smtClean="0"/>
              <a:t>waar</a:t>
            </a:r>
            <a:r>
              <a:rPr lang="en-GB" baseline="0" dirty="0" smtClean="0"/>
              <a:t> </a:t>
            </a:r>
            <a:r>
              <a:rPr lang="en-GB" baseline="0" dirty="0" err="1" smtClean="0"/>
              <a:t>geef</a:t>
            </a:r>
            <a:r>
              <a:rPr lang="en-GB" baseline="0" dirty="0" smtClean="0"/>
              <a:t> je palliatieve </a:t>
            </a:r>
            <a:r>
              <a:rPr lang="en-GB" baseline="0" dirty="0" err="1" smtClean="0"/>
              <a:t>zorg</a:t>
            </a:r>
            <a:r>
              <a:rPr lang="en-GB" baseline="0" dirty="0" smtClean="0"/>
              <a:t> (op de </a:t>
            </a:r>
            <a:r>
              <a:rPr lang="en-GB" baseline="0" dirty="0" err="1" smtClean="0"/>
              <a:t>plek</a:t>
            </a:r>
            <a:r>
              <a:rPr lang="en-GB" baseline="0" dirty="0" smtClean="0"/>
              <a:t> </a:t>
            </a:r>
            <a:r>
              <a:rPr lang="en-GB" baseline="0" dirty="0" err="1" smtClean="0"/>
              <a:t>waar</a:t>
            </a:r>
            <a:r>
              <a:rPr lang="en-GB" baseline="0" dirty="0" smtClean="0"/>
              <a:t> </a:t>
            </a:r>
            <a:r>
              <a:rPr lang="en-GB" baseline="0" dirty="0" err="1" smtClean="0"/>
              <a:t>bewoners</a:t>
            </a:r>
            <a:r>
              <a:rPr lang="en-GB" baseline="0" dirty="0" smtClean="0"/>
              <a:t> </a:t>
            </a:r>
            <a:r>
              <a:rPr lang="en-GB" baseline="0" dirty="0" err="1" smtClean="0"/>
              <a:t>zich</a:t>
            </a:r>
            <a:r>
              <a:rPr lang="en-GB" baseline="0" dirty="0" smtClean="0"/>
              <a:t> </a:t>
            </a:r>
            <a:r>
              <a:rPr lang="en-GB" baseline="0" dirty="0" err="1" smtClean="0"/>
              <a:t>vertrouwd</a:t>
            </a:r>
            <a:r>
              <a:rPr lang="en-GB" baseline="0" dirty="0" smtClean="0"/>
              <a:t> </a:t>
            </a:r>
            <a:r>
              <a:rPr lang="en-GB" baseline="0" dirty="0" err="1" smtClean="0"/>
              <a:t>voelen</a:t>
            </a:r>
            <a:r>
              <a:rPr lang="en-GB" baseline="0" dirty="0" smtClean="0"/>
              <a:t> en </a:t>
            </a:r>
            <a:r>
              <a:rPr lang="en-GB" baseline="0" dirty="0" err="1" smtClean="0"/>
              <a:t>mensen</a:t>
            </a:r>
            <a:r>
              <a:rPr lang="en-GB" baseline="0" dirty="0" smtClean="0"/>
              <a:t> </a:t>
            </a:r>
            <a:r>
              <a:rPr lang="en-GB" baseline="0" dirty="0" err="1" smtClean="0"/>
              <a:t>kennen</a:t>
            </a:r>
            <a:r>
              <a:rPr lang="en-GB" baseline="0" dirty="0" smtClean="0"/>
              <a:t>, of op de </a:t>
            </a:r>
            <a:r>
              <a:rPr lang="en-GB" baseline="0" dirty="0" err="1" smtClean="0"/>
              <a:t>plek</a:t>
            </a:r>
            <a:r>
              <a:rPr lang="en-GB" baseline="0" dirty="0" smtClean="0"/>
              <a:t> </a:t>
            </a:r>
            <a:r>
              <a:rPr lang="en-GB" baseline="0" dirty="0" err="1" smtClean="0"/>
              <a:t>waar</a:t>
            </a:r>
            <a:r>
              <a:rPr lang="en-GB" baseline="0" dirty="0" smtClean="0"/>
              <a:t> </a:t>
            </a:r>
            <a:r>
              <a:rPr lang="en-GB" baseline="0" dirty="0" err="1" smtClean="0"/>
              <a:t>goede</a:t>
            </a:r>
            <a:r>
              <a:rPr lang="en-GB" baseline="0" dirty="0" smtClean="0"/>
              <a:t> palliatieve </a:t>
            </a:r>
            <a:r>
              <a:rPr lang="en-GB" baseline="0" dirty="0" err="1" smtClean="0"/>
              <a:t>zorg</a:t>
            </a:r>
            <a:r>
              <a:rPr lang="en-GB" baseline="0" dirty="0" smtClean="0"/>
              <a:t> is?), </a:t>
            </a:r>
            <a:r>
              <a:rPr lang="en-GB" baseline="0" dirty="0" err="1" smtClean="0"/>
              <a:t>wie</a:t>
            </a:r>
            <a:r>
              <a:rPr lang="en-GB" baseline="0" dirty="0" smtClean="0"/>
              <a:t> </a:t>
            </a:r>
            <a:r>
              <a:rPr lang="en-GB" baseline="0" dirty="0" err="1" smtClean="0"/>
              <a:t>geeft</a:t>
            </a:r>
            <a:r>
              <a:rPr lang="en-GB" baseline="0" dirty="0" smtClean="0"/>
              <a:t> het (door </a:t>
            </a:r>
            <a:r>
              <a:rPr lang="en-GB" baseline="0" dirty="0" err="1" smtClean="0"/>
              <a:t>een</a:t>
            </a:r>
            <a:r>
              <a:rPr lang="en-GB" baseline="0" dirty="0" smtClean="0"/>
              <a:t> </a:t>
            </a:r>
            <a:r>
              <a:rPr lang="en-GB" baseline="0" dirty="0" err="1" smtClean="0"/>
              <a:t>vertrouwd</a:t>
            </a:r>
            <a:r>
              <a:rPr lang="en-GB" baseline="0" dirty="0" smtClean="0"/>
              <a:t> of extern </a:t>
            </a:r>
            <a:r>
              <a:rPr lang="en-GB" baseline="0" dirty="0" err="1" smtClean="0"/>
              <a:t>iemand</a:t>
            </a:r>
            <a:r>
              <a:rPr lang="en-GB" baseline="0" dirty="0" smtClean="0"/>
              <a:t>) en </a:t>
            </a:r>
            <a:r>
              <a:rPr lang="en-GB" baseline="0" dirty="0" err="1" smtClean="0"/>
              <a:t>voelt</a:t>
            </a:r>
            <a:r>
              <a:rPr lang="en-GB" baseline="0" dirty="0" smtClean="0"/>
              <a:t> </a:t>
            </a:r>
            <a:r>
              <a:rPr lang="en-GB" baseline="0" dirty="0" err="1" smtClean="0"/>
              <a:t>deze</a:t>
            </a:r>
            <a:r>
              <a:rPr lang="en-GB" baseline="0" dirty="0" smtClean="0"/>
              <a:t> professional </a:t>
            </a:r>
            <a:r>
              <a:rPr lang="en-GB" baseline="0" dirty="0" err="1" smtClean="0"/>
              <a:t>zich</a:t>
            </a:r>
            <a:r>
              <a:rPr lang="en-GB" baseline="0" dirty="0" smtClean="0"/>
              <a:t> </a:t>
            </a:r>
            <a:r>
              <a:rPr lang="en-GB" baseline="0" dirty="0" err="1" smtClean="0"/>
              <a:t>goed</a:t>
            </a:r>
            <a:r>
              <a:rPr lang="en-GB" baseline="0" dirty="0" smtClean="0"/>
              <a:t> </a:t>
            </a:r>
            <a:r>
              <a:rPr lang="en-GB" baseline="0" dirty="0" err="1" smtClean="0"/>
              <a:t>toegerust</a:t>
            </a:r>
            <a:r>
              <a:rPr lang="en-GB" baseline="0" dirty="0" smtClean="0"/>
              <a:t>? </a:t>
            </a:r>
            <a:r>
              <a:rPr lang="en-GB" baseline="0" dirty="0" err="1" smtClean="0"/>
              <a:t>Belangrijk</a:t>
            </a:r>
            <a:r>
              <a:rPr lang="en-GB" baseline="0" dirty="0" smtClean="0"/>
              <a:t> om </a:t>
            </a:r>
            <a:r>
              <a:rPr lang="en-GB" baseline="0" dirty="0" err="1" smtClean="0"/>
              <a:t>te</a:t>
            </a:r>
            <a:r>
              <a:rPr lang="en-GB" baseline="0" dirty="0" smtClean="0"/>
              <a:t> </a:t>
            </a:r>
            <a:r>
              <a:rPr lang="en-GB" baseline="0" dirty="0" err="1" smtClean="0"/>
              <a:t>weten</a:t>
            </a:r>
            <a:r>
              <a:rPr lang="en-GB" baseline="0" dirty="0" smtClean="0"/>
              <a:t> is </a:t>
            </a:r>
            <a:r>
              <a:rPr lang="en-GB" baseline="0" dirty="0" err="1" smtClean="0"/>
              <a:t>dat</a:t>
            </a:r>
            <a:r>
              <a:rPr lang="en-GB" baseline="0" dirty="0" smtClean="0"/>
              <a:t> </a:t>
            </a:r>
            <a:r>
              <a:rPr lang="en-GB" baseline="0" dirty="0" err="1" smtClean="0"/>
              <a:t>mensen</a:t>
            </a:r>
            <a:r>
              <a:rPr lang="en-GB" baseline="0" dirty="0" smtClean="0"/>
              <a:t> die </a:t>
            </a:r>
            <a:r>
              <a:rPr lang="en-GB" baseline="0" dirty="0" err="1" smtClean="0"/>
              <a:t>dak</a:t>
            </a:r>
            <a:r>
              <a:rPr lang="en-GB" baseline="0" dirty="0" smtClean="0"/>
              <a:t>- of </a:t>
            </a:r>
            <a:r>
              <a:rPr lang="en-GB" baseline="0" dirty="0" err="1" smtClean="0"/>
              <a:t>thuisloos</a:t>
            </a:r>
            <a:r>
              <a:rPr lang="en-GB" baseline="0" dirty="0" smtClean="0"/>
              <a:t> </a:t>
            </a:r>
            <a:r>
              <a:rPr lang="en-GB" baseline="0" dirty="0" err="1" smtClean="0"/>
              <a:t>zijn</a:t>
            </a:r>
            <a:r>
              <a:rPr lang="en-GB" baseline="0" dirty="0" smtClean="0"/>
              <a:t>, </a:t>
            </a:r>
            <a:r>
              <a:rPr lang="en-GB" baseline="0" dirty="0" err="1" smtClean="0"/>
              <a:t>vertrouwde</a:t>
            </a:r>
            <a:r>
              <a:rPr lang="en-GB" baseline="0" dirty="0" smtClean="0"/>
              <a:t> </a:t>
            </a:r>
            <a:r>
              <a:rPr lang="en-GB" baseline="0" dirty="0" err="1" smtClean="0"/>
              <a:t>mensen</a:t>
            </a:r>
            <a:r>
              <a:rPr lang="en-GB" baseline="0" dirty="0" smtClean="0"/>
              <a:t> erg </a:t>
            </a:r>
            <a:r>
              <a:rPr lang="en-GB" baseline="0" dirty="0" err="1" smtClean="0"/>
              <a:t>belangrijk</a:t>
            </a:r>
            <a:r>
              <a:rPr lang="en-GB" baseline="0" dirty="0" smtClean="0"/>
              <a:t> </a:t>
            </a:r>
            <a:r>
              <a:rPr lang="en-GB" baseline="0" dirty="0" err="1" smtClean="0"/>
              <a:t>vinden</a:t>
            </a:r>
            <a:r>
              <a:rPr lang="en-GB" baseline="0" dirty="0" smtClean="0"/>
              <a:t>. </a:t>
            </a:r>
            <a:r>
              <a:rPr lang="en-GB" baseline="0" dirty="0" err="1" smtClean="0"/>
              <a:t>Vaak</a:t>
            </a:r>
            <a:r>
              <a:rPr lang="en-GB" baseline="0" dirty="0" smtClean="0"/>
              <a:t> </a:t>
            </a:r>
            <a:r>
              <a:rPr lang="en-GB" baseline="0" dirty="0" err="1" smtClean="0"/>
              <a:t>belangrijker</a:t>
            </a:r>
            <a:r>
              <a:rPr lang="en-GB" baseline="0" dirty="0" smtClean="0"/>
              <a:t> </a:t>
            </a:r>
            <a:r>
              <a:rPr lang="en-GB" baseline="0" dirty="0" err="1" smtClean="0"/>
              <a:t>dan</a:t>
            </a:r>
            <a:r>
              <a:rPr lang="en-GB" baseline="0" dirty="0" smtClean="0"/>
              <a:t> </a:t>
            </a:r>
            <a:r>
              <a:rPr lang="en-GB" baseline="0" dirty="0" err="1" smtClean="0"/>
              <a:t>goede</a:t>
            </a:r>
            <a:r>
              <a:rPr lang="en-GB" baseline="0" dirty="0" smtClean="0"/>
              <a:t> palliatieve </a:t>
            </a:r>
            <a:r>
              <a:rPr lang="en-GB" baseline="0" dirty="0" err="1" smtClean="0"/>
              <a:t>zorg</a:t>
            </a:r>
            <a:r>
              <a:rPr lang="en-GB" baseline="0" dirty="0" smtClean="0"/>
              <a:t>. De </a:t>
            </a:r>
            <a:r>
              <a:rPr lang="en-GB" baseline="0" dirty="0" err="1" smtClean="0"/>
              <a:t>andere</a:t>
            </a:r>
            <a:r>
              <a:rPr lang="en-GB" baseline="0" dirty="0" smtClean="0"/>
              <a:t> </a:t>
            </a:r>
            <a:r>
              <a:rPr lang="en-GB" baseline="0" dirty="0" err="1" smtClean="0"/>
              <a:t>kant</a:t>
            </a:r>
            <a:r>
              <a:rPr lang="en-GB" baseline="0" dirty="0" smtClean="0"/>
              <a:t> is </a:t>
            </a:r>
            <a:r>
              <a:rPr lang="en-GB" baseline="0" dirty="0" err="1" smtClean="0"/>
              <a:t>dat</a:t>
            </a:r>
            <a:r>
              <a:rPr lang="en-GB" baseline="0" dirty="0" smtClean="0"/>
              <a:t> palliatieve </a:t>
            </a:r>
            <a:r>
              <a:rPr lang="en-GB" baseline="0" dirty="0" err="1" smtClean="0"/>
              <a:t>zorg</a:t>
            </a:r>
            <a:r>
              <a:rPr lang="en-GB" baseline="0" dirty="0" smtClean="0"/>
              <a:t> </a:t>
            </a:r>
            <a:r>
              <a:rPr lang="en-GB" baseline="0" dirty="0" err="1" smtClean="0"/>
              <a:t>dan</a:t>
            </a:r>
            <a:r>
              <a:rPr lang="en-GB" baseline="0" dirty="0" smtClean="0"/>
              <a:t> </a:t>
            </a:r>
            <a:r>
              <a:rPr lang="en-GB" baseline="0" dirty="0" err="1" smtClean="0"/>
              <a:t>niet</a:t>
            </a:r>
            <a:r>
              <a:rPr lang="en-GB" baseline="0" dirty="0" smtClean="0"/>
              <a:t> of </a:t>
            </a:r>
            <a:r>
              <a:rPr lang="en-GB" baseline="0" dirty="0" err="1" smtClean="0"/>
              <a:t>minimaal</a:t>
            </a:r>
            <a:r>
              <a:rPr lang="en-GB" baseline="0" dirty="0" smtClean="0"/>
              <a:t> </a:t>
            </a:r>
            <a:r>
              <a:rPr lang="en-GB" baseline="0" dirty="0" err="1" smtClean="0"/>
              <a:t>kan</a:t>
            </a:r>
            <a:r>
              <a:rPr lang="en-GB" baseline="0" dirty="0" smtClean="0"/>
              <a:t> </a:t>
            </a:r>
            <a:r>
              <a:rPr lang="en-GB" baseline="0" dirty="0" err="1" smtClean="0"/>
              <a:t>worden</a:t>
            </a:r>
            <a:r>
              <a:rPr lang="en-GB" baseline="0" dirty="0" smtClean="0"/>
              <a:t> </a:t>
            </a:r>
            <a:r>
              <a:rPr lang="en-GB" baseline="0" dirty="0" err="1" smtClean="0"/>
              <a:t>geboden</a:t>
            </a:r>
            <a:r>
              <a:rPr lang="en-GB" baseline="0" dirty="0" smtClean="0"/>
              <a:t> </a:t>
            </a:r>
            <a:r>
              <a:rPr lang="en-GB" baseline="0" dirty="0" err="1" smtClean="0"/>
              <a:t>omdat</a:t>
            </a:r>
            <a:r>
              <a:rPr lang="en-GB" baseline="0" dirty="0" smtClean="0"/>
              <a:t> </a:t>
            </a:r>
            <a:r>
              <a:rPr lang="en-GB" baseline="0" dirty="0" err="1" smtClean="0"/>
              <a:t>er</a:t>
            </a:r>
            <a:r>
              <a:rPr lang="en-GB" baseline="0" dirty="0" smtClean="0"/>
              <a:t> </a:t>
            </a:r>
            <a:r>
              <a:rPr lang="en-GB" baseline="0" dirty="0" err="1" smtClean="0"/>
              <a:t>weinig</a:t>
            </a:r>
            <a:r>
              <a:rPr lang="en-GB" baseline="0" dirty="0" smtClean="0"/>
              <a:t> expertise is. </a:t>
            </a:r>
            <a:r>
              <a:rPr lang="en-GB" baseline="0" dirty="0" err="1" smtClean="0"/>
              <a:t>Uit</a:t>
            </a:r>
            <a:r>
              <a:rPr lang="en-GB" baseline="0" dirty="0" smtClean="0"/>
              <a:t> </a:t>
            </a:r>
            <a:r>
              <a:rPr lang="en-GB" baseline="0" dirty="0" err="1" smtClean="0"/>
              <a:t>onderzoek</a:t>
            </a:r>
            <a:r>
              <a:rPr lang="en-GB" baseline="0" dirty="0" smtClean="0"/>
              <a:t> </a:t>
            </a:r>
            <a:r>
              <a:rPr lang="en-GB" baseline="0" dirty="0" err="1" smtClean="0"/>
              <a:t>weten</a:t>
            </a:r>
            <a:r>
              <a:rPr lang="en-GB" baseline="0" dirty="0" smtClean="0"/>
              <a:t> we </a:t>
            </a:r>
            <a:r>
              <a:rPr lang="en-GB" baseline="0" dirty="0" err="1" smtClean="0"/>
              <a:t>dat</a:t>
            </a:r>
            <a:r>
              <a:rPr lang="en-GB" baseline="0" dirty="0" smtClean="0"/>
              <a:t> </a:t>
            </a:r>
            <a:r>
              <a:rPr lang="en-GB" baseline="0" dirty="0" err="1" smtClean="0"/>
              <a:t>deskundigheidsbevordering</a:t>
            </a:r>
            <a:r>
              <a:rPr lang="en-GB" baseline="0" dirty="0" smtClean="0"/>
              <a:t> erg </a:t>
            </a:r>
            <a:r>
              <a:rPr lang="en-GB" baseline="0" dirty="0" err="1" smtClean="0"/>
              <a:t>belangrijk</a:t>
            </a:r>
            <a:r>
              <a:rPr lang="en-GB" baseline="0" dirty="0" smtClean="0"/>
              <a:t> is. In </a:t>
            </a:r>
            <a:r>
              <a:rPr lang="en-GB" baseline="0" dirty="0" err="1" smtClean="0"/>
              <a:t>dit</a:t>
            </a:r>
            <a:r>
              <a:rPr lang="en-GB" baseline="0" dirty="0" smtClean="0"/>
              <a:t> </a:t>
            </a:r>
            <a:r>
              <a:rPr lang="en-GB" baseline="0" dirty="0" err="1" smtClean="0"/>
              <a:t>onderzoek</a:t>
            </a:r>
            <a:r>
              <a:rPr lang="en-GB" baseline="0" dirty="0" smtClean="0"/>
              <a:t> </a:t>
            </a:r>
            <a:r>
              <a:rPr lang="en-GB" baseline="0" dirty="0" err="1" smtClean="0"/>
              <a:t>wordt</a:t>
            </a:r>
            <a:r>
              <a:rPr lang="en-GB" baseline="0" dirty="0" smtClean="0"/>
              <a:t> </a:t>
            </a:r>
            <a:r>
              <a:rPr lang="en-GB" baseline="0" dirty="0" err="1" smtClean="0"/>
              <a:t>gekeken</a:t>
            </a:r>
            <a:r>
              <a:rPr lang="en-GB" baseline="0" dirty="0" smtClean="0"/>
              <a:t> </a:t>
            </a:r>
            <a:r>
              <a:rPr lang="en-GB" baseline="0" dirty="0" err="1" smtClean="0"/>
              <a:t>naar</a:t>
            </a:r>
            <a:r>
              <a:rPr lang="en-GB" baseline="0" dirty="0" smtClean="0"/>
              <a:t> hoe palliatieve </a:t>
            </a:r>
            <a:r>
              <a:rPr lang="en-GB" baseline="0" dirty="0" err="1" smtClean="0"/>
              <a:t>zorg</a:t>
            </a:r>
            <a:r>
              <a:rPr lang="en-GB" baseline="0" dirty="0" smtClean="0"/>
              <a:t> </a:t>
            </a:r>
            <a:r>
              <a:rPr lang="en-GB" baseline="0" dirty="0" err="1" smtClean="0"/>
              <a:t>beter</a:t>
            </a:r>
            <a:r>
              <a:rPr lang="en-GB" baseline="0" dirty="0" smtClean="0"/>
              <a:t> en </a:t>
            </a:r>
            <a:r>
              <a:rPr lang="en-GB" baseline="0" dirty="0" err="1" smtClean="0"/>
              <a:t>tijdiger</a:t>
            </a:r>
            <a:r>
              <a:rPr lang="en-GB" baseline="0" dirty="0" smtClean="0"/>
              <a:t> </a:t>
            </a:r>
            <a:r>
              <a:rPr lang="en-GB" baseline="0" dirty="0" err="1" smtClean="0"/>
              <a:t>kan</a:t>
            </a:r>
            <a:r>
              <a:rPr lang="en-GB" baseline="0" dirty="0" smtClean="0"/>
              <a:t> </a:t>
            </a:r>
            <a:r>
              <a:rPr lang="en-GB" baseline="0" dirty="0" err="1" smtClean="0"/>
              <a:t>worden</a:t>
            </a:r>
            <a:r>
              <a:rPr lang="en-GB" baseline="0" dirty="0" smtClean="0"/>
              <a:t> </a:t>
            </a:r>
            <a:r>
              <a:rPr lang="en-GB" baseline="0" dirty="0" err="1" smtClean="0"/>
              <a:t>ingezet</a:t>
            </a:r>
            <a:r>
              <a:rPr lang="en-GB" baseline="0" dirty="0" smtClean="0"/>
              <a:t> </a:t>
            </a:r>
            <a:r>
              <a:rPr lang="en-GB" baseline="0" dirty="0" err="1" smtClean="0"/>
              <a:t>bij</a:t>
            </a:r>
            <a:r>
              <a:rPr lang="en-GB" baseline="0" dirty="0" smtClean="0"/>
              <a:t> </a:t>
            </a:r>
            <a:r>
              <a:rPr lang="en-GB" baseline="0" dirty="0" err="1" smtClean="0"/>
              <a:t>deze</a:t>
            </a:r>
            <a:r>
              <a:rPr lang="en-GB" baseline="0" dirty="0" smtClean="0"/>
              <a:t> </a:t>
            </a:r>
            <a:r>
              <a:rPr lang="en-GB" baseline="0" dirty="0" err="1" smtClean="0"/>
              <a:t>doelgroep</a:t>
            </a:r>
            <a:r>
              <a:rPr lang="en-GB" baseline="0" dirty="0" smtClean="0"/>
              <a:t>. </a:t>
            </a:r>
            <a:endParaRPr lang="en-GB" dirty="0"/>
          </a:p>
        </p:txBody>
      </p:sp>
      <p:sp>
        <p:nvSpPr>
          <p:cNvPr id="4" name="Tijdelijke aanduiding voor dianummer 3"/>
          <p:cNvSpPr>
            <a:spLocks noGrp="1"/>
          </p:cNvSpPr>
          <p:nvPr>
            <p:ph type="sldNum" sz="quarter" idx="10"/>
          </p:nvPr>
        </p:nvSpPr>
        <p:spPr/>
        <p:txBody>
          <a:bodyPr/>
          <a:lstStyle/>
          <a:p>
            <a:fld id="{060C1051-04C5-49E2-8A7A-D3339B11C480}" type="slidenum">
              <a:rPr lang="nl-NL" smtClean="0"/>
              <a:pPr/>
              <a:t>4</a:t>
            </a:fld>
            <a:endParaRPr lang="nl-NL"/>
          </a:p>
        </p:txBody>
      </p:sp>
    </p:spTree>
    <p:extLst>
      <p:ext uri="{BB962C8B-B14F-4D97-AF65-F5344CB8AC3E}">
        <p14:creationId xmlns:p14="http://schemas.microsoft.com/office/powerpoint/2010/main" val="32036296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Bijvoorbeeld: De aantallen daklozen zijn officieel bekend tot 2018</a:t>
            </a:r>
            <a:r>
              <a:rPr lang="nl-NL" baseline="0" dirty="0" smtClean="0"/>
              <a:t> (bijna 40.000) en vanaf 2020 is een schatting beschikbaar (bijna 36.000). Dit zijn forse aantallen. Een groot gedeelte verblijft of slaapt in de opvang. Ook zijn er veel jongeren en verblijft een aanzienlijk gedeelte in de vier grote steden. Kenmerkend voor deze doelgroep is het hoge aantal mannen en migranten, in vergelijking tot de algemene bevolking. Ook weten we dat de prevalentie van verstandelijke beperking en </a:t>
            </a:r>
            <a:r>
              <a:rPr lang="nl-NL" baseline="0" dirty="0" err="1" smtClean="0"/>
              <a:t>onverzekerdheid</a:t>
            </a:r>
            <a:r>
              <a:rPr lang="nl-NL" baseline="0" dirty="0" smtClean="0"/>
              <a:t> erg hoog zijn. </a:t>
            </a:r>
            <a:endParaRPr lang="nl-NL" dirty="0"/>
          </a:p>
        </p:txBody>
      </p:sp>
      <p:sp>
        <p:nvSpPr>
          <p:cNvPr id="4" name="Tijdelijke aanduiding voor dianummer 3"/>
          <p:cNvSpPr>
            <a:spLocks noGrp="1"/>
          </p:cNvSpPr>
          <p:nvPr>
            <p:ph type="sldNum" sz="quarter" idx="10"/>
          </p:nvPr>
        </p:nvSpPr>
        <p:spPr/>
        <p:txBody>
          <a:bodyPr/>
          <a:lstStyle/>
          <a:p>
            <a:fld id="{060C1051-04C5-49E2-8A7A-D3339B11C480}" type="slidenum">
              <a:rPr lang="nl-NL" smtClean="0"/>
              <a:pPr/>
              <a:t>5</a:t>
            </a:fld>
            <a:endParaRPr lang="nl-NL"/>
          </a:p>
        </p:txBody>
      </p:sp>
    </p:spTree>
    <p:extLst>
      <p:ext uri="{BB962C8B-B14F-4D97-AF65-F5344CB8AC3E}">
        <p14:creationId xmlns:p14="http://schemas.microsoft.com/office/powerpoint/2010/main" val="14294148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Bijvoorbeeld: Kenmerkend</a:t>
            </a:r>
            <a:r>
              <a:rPr lang="nl-NL" baseline="0" dirty="0" smtClean="0"/>
              <a:t> aan deze doelgroep is dat zij gemiddeld veel eerder overlijden dan de algemene bevolking. Uitgaande van een levensverwachting van 14 tot 16 jaar korter, en wetend dat ca. 20% van de dak- en thuislozen tussen de 50 en de 65 jaar is, is er een aanzienlijke groep die als “ouder” of “richting het levenseinde” kan worden bestempeld. </a:t>
            </a:r>
          </a:p>
          <a:p>
            <a:endParaRPr lang="nl-NL" baseline="0" dirty="0" smtClean="0"/>
          </a:p>
          <a:p>
            <a:r>
              <a:rPr lang="nl-NL" baseline="0" dirty="0" smtClean="0"/>
              <a:t>In deze groep zijn vrouwen vaak extra kwetsbaar. Ook weten we dat er veel verschillende verslavingen zijn en dat het middelengebruik hoog is. Kenmerkend is ook het aantal chronische ziekten dat ook tegelijkertijd kan spelen (comorbiditeiten), bijvoorbeeld COPD, Hart- en vaatziekten, en Diabetes Mellitus. De jaren voor overlijden worden, zeker in vergelijking tot de algemene bevolking, vaker gekenmerkt door langdurige, chronische ziektes en slechtere kwaliteit van leven. Daarnaast heeft </a:t>
            </a:r>
            <a:r>
              <a:rPr lang="nl-NL" dirty="0" smtClean="0"/>
              <a:t>25% van de</a:t>
            </a:r>
            <a:r>
              <a:rPr lang="nl-NL" baseline="0" dirty="0" smtClean="0"/>
              <a:t> patiënten heeft recept voor lithium, oxazepam, </a:t>
            </a:r>
            <a:r>
              <a:rPr lang="nl-NL" baseline="0" dirty="0" err="1" smtClean="0"/>
              <a:t>etc</a:t>
            </a:r>
            <a:r>
              <a:rPr lang="nl-NL" baseline="0" dirty="0" smtClean="0"/>
              <a:t>, wat erg hoog is. </a:t>
            </a:r>
            <a:endParaRPr lang="nl-NL" dirty="0"/>
          </a:p>
        </p:txBody>
      </p:sp>
      <p:sp>
        <p:nvSpPr>
          <p:cNvPr id="4" name="Tijdelijke aanduiding voor dianummer 3"/>
          <p:cNvSpPr>
            <a:spLocks noGrp="1"/>
          </p:cNvSpPr>
          <p:nvPr>
            <p:ph type="sldNum" sz="quarter" idx="10"/>
          </p:nvPr>
        </p:nvSpPr>
        <p:spPr/>
        <p:txBody>
          <a:bodyPr/>
          <a:lstStyle/>
          <a:p>
            <a:fld id="{060C1051-04C5-49E2-8A7A-D3339B11C480}" type="slidenum">
              <a:rPr lang="nl-NL" smtClean="0"/>
              <a:pPr/>
              <a:t>6</a:t>
            </a:fld>
            <a:endParaRPr lang="nl-NL"/>
          </a:p>
        </p:txBody>
      </p:sp>
    </p:spTree>
    <p:extLst>
      <p:ext uri="{BB962C8B-B14F-4D97-AF65-F5344CB8AC3E}">
        <p14:creationId xmlns:p14="http://schemas.microsoft.com/office/powerpoint/2010/main" val="4803026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Bijvoorbeeld:</a:t>
            </a:r>
            <a:r>
              <a:rPr lang="nl-NL" baseline="0" dirty="0" smtClean="0"/>
              <a:t> </a:t>
            </a:r>
            <a:br>
              <a:rPr lang="nl-NL" baseline="0" dirty="0" smtClean="0"/>
            </a:br>
            <a:r>
              <a:rPr lang="nl-NL" baseline="0" dirty="0" smtClean="0"/>
              <a:t>Je kunt dus wel stellen dat </a:t>
            </a:r>
            <a:r>
              <a:rPr lang="nl-NL" dirty="0" smtClean="0"/>
              <a:t>deze doelgroep meer kans op ernstige ziekte, jongere leeftijd van ernstige</a:t>
            </a:r>
            <a:r>
              <a:rPr lang="nl-NL" baseline="0" dirty="0" smtClean="0"/>
              <a:t> ziekte, eerder / slechter overlijden heeft en laag op de sociale ladder staat. Migratie verslechtert dit nog, een heel groot percentage is immers migrant. </a:t>
            </a:r>
            <a:endParaRPr lang="nl-NL" dirty="0"/>
          </a:p>
        </p:txBody>
      </p:sp>
      <p:sp>
        <p:nvSpPr>
          <p:cNvPr id="4" name="Tijdelijke aanduiding voor dianummer 3"/>
          <p:cNvSpPr>
            <a:spLocks noGrp="1"/>
          </p:cNvSpPr>
          <p:nvPr>
            <p:ph type="sldNum" sz="quarter" idx="10"/>
          </p:nvPr>
        </p:nvSpPr>
        <p:spPr/>
        <p:txBody>
          <a:bodyPr/>
          <a:lstStyle/>
          <a:p>
            <a:fld id="{060C1051-04C5-49E2-8A7A-D3339B11C480}" type="slidenum">
              <a:rPr lang="nl-NL" smtClean="0"/>
              <a:pPr/>
              <a:t>7</a:t>
            </a:fld>
            <a:endParaRPr lang="nl-NL"/>
          </a:p>
        </p:txBody>
      </p:sp>
    </p:spTree>
    <p:extLst>
      <p:ext uri="{BB962C8B-B14F-4D97-AF65-F5344CB8AC3E}">
        <p14:creationId xmlns:p14="http://schemas.microsoft.com/office/powerpoint/2010/main" val="14068690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Bijvoorbeeld: </a:t>
            </a:r>
            <a:br>
              <a:rPr lang="nl-NL" dirty="0" smtClean="0"/>
            </a:br>
            <a:r>
              <a:rPr lang="nl-NL" dirty="0" smtClean="0"/>
              <a:t>Wat is er nu echt belangrijk in</a:t>
            </a:r>
            <a:r>
              <a:rPr lang="nl-NL" baseline="0" dirty="0" smtClean="0"/>
              <a:t> palliatieve zorg voor mensen met een dak- of thuisloze achtergrond en psychische aandoeningen? Daar komen best wat dilemma’s bij kijken. Bijvoorbeeld: wat vinden we in de “reguliere” palliatieve zorg belangrijk, zoals thuis sterven? En hoe ziet thuis er dan uit voor deze doelgroep, wat is hun thuis? Hoe worden pijn en andere klachten gepresenteerd, en wat als die niet worden gepresenteerd? Wat als er geen contact is met familie of andere naasten door ruzie of al lang geen contact? Wat als iemand het naderend overlijden niet kan accepteren en tot het laatst in verzet blijft? </a:t>
            </a:r>
            <a:br>
              <a:rPr lang="nl-NL" baseline="0" dirty="0" smtClean="0"/>
            </a:br>
            <a:r>
              <a:rPr lang="nl-NL" baseline="0" dirty="0" smtClean="0"/>
              <a:t/>
            </a:r>
            <a:br>
              <a:rPr lang="nl-NL" baseline="0" dirty="0" smtClean="0"/>
            </a:br>
            <a:endParaRPr lang="nl-NL" dirty="0"/>
          </a:p>
        </p:txBody>
      </p:sp>
      <p:sp>
        <p:nvSpPr>
          <p:cNvPr id="4" name="Tijdelijke aanduiding voor dianummer 3"/>
          <p:cNvSpPr>
            <a:spLocks noGrp="1"/>
          </p:cNvSpPr>
          <p:nvPr>
            <p:ph type="sldNum" sz="quarter" idx="10"/>
          </p:nvPr>
        </p:nvSpPr>
        <p:spPr/>
        <p:txBody>
          <a:bodyPr/>
          <a:lstStyle/>
          <a:p>
            <a:fld id="{060C1051-04C5-49E2-8A7A-D3339B11C480}" type="slidenum">
              <a:rPr lang="nl-NL" smtClean="0"/>
              <a:pPr/>
              <a:t>8</a:t>
            </a:fld>
            <a:endParaRPr lang="nl-NL"/>
          </a:p>
        </p:txBody>
      </p:sp>
    </p:spTree>
    <p:extLst>
      <p:ext uri="{BB962C8B-B14F-4D97-AF65-F5344CB8AC3E}">
        <p14:creationId xmlns:p14="http://schemas.microsoft.com/office/powerpoint/2010/main" val="13740244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Bijvoorbeeld: </a:t>
            </a:r>
            <a:endParaRPr lang="nl-NL" baseline="0" dirty="0" smtClean="0"/>
          </a:p>
          <a:p>
            <a:r>
              <a:rPr lang="nl-NL" baseline="0" dirty="0" smtClean="0"/>
              <a:t>In locaties voor maatschappelijke opvang (MO) en beschermd wonen (BW) werken vaak agogisch opgeleide mensen, SPH, niet perse een verpleegkundige achtergrond. Maar palliatieve zorgverleners zijn aan de andere kant vaak niet toegerust voor zorg aan mensen met moeilijk verstaanbaar gedrag of een afwijkend leefpatroon. Dit geeft ook problemen op het gebied van medicatie. Bij elkaar leidt dit tot een tekort aan zorg, danwel in de MO of BW (kennistekort palliatieve zorg) of in de palliatieve zorg voorzieningen (omgang en vertrouwd zijn met de doelgroep)  </a:t>
            </a:r>
            <a:endParaRPr lang="nl-NL" dirty="0"/>
          </a:p>
        </p:txBody>
      </p:sp>
      <p:sp>
        <p:nvSpPr>
          <p:cNvPr id="4" name="Tijdelijke aanduiding voor dianummer 3"/>
          <p:cNvSpPr>
            <a:spLocks noGrp="1"/>
          </p:cNvSpPr>
          <p:nvPr>
            <p:ph type="sldNum" sz="quarter" idx="10"/>
          </p:nvPr>
        </p:nvSpPr>
        <p:spPr/>
        <p:txBody>
          <a:bodyPr/>
          <a:lstStyle/>
          <a:p>
            <a:fld id="{060C1051-04C5-49E2-8A7A-D3339B11C480}" type="slidenum">
              <a:rPr lang="nl-NL" smtClean="0"/>
              <a:pPr/>
              <a:t>9</a:t>
            </a:fld>
            <a:endParaRPr lang="nl-NL"/>
          </a:p>
        </p:txBody>
      </p:sp>
    </p:spTree>
    <p:extLst>
      <p:ext uri="{BB962C8B-B14F-4D97-AF65-F5344CB8AC3E}">
        <p14:creationId xmlns:p14="http://schemas.microsoft.com/office/powerpoint/2010/main" val="20892369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ogo">
    <p:spTree>
      <p:nvGrpSpPr>
        <p:cNvPr id="1" name=""/>
        <p:cNvGrpSpPr/>
        <p:nvPr/>
      </p:nvGrpSpPr>
      <p:grpSpPr>
        <a:xfrm>
          <a:off x="0" y="0"/>
          <a:ext cx="0" cy="0"/>
          <a:chOff x="0" y="0"/>
          <a:chExt cx="0" cy="0"/>
        </a:xfrm>
      </p:grpSpPr>
      <p:sp>
        <p:nvSpPr>
          <p:cNvPr id="3" name="Tijdelijke aanduiding voor datum 2"/>
          <p:cNvSpPr>
            <a:spLocks noGrp="1"/>
          </p:cNvSpPr>
          <p:nvPr>
            <p:ph type="dt" sz="half" idx="10"/>
          </p:nvPr>
        </p:nvSpPr>
        <p:spPr/>
        <p:txBody>
          <a:bodyPr/>
          <a:lstStyle/>
          <a:p>
            <a:fld id="{B86F9C47-30F8-473F-88BC-8A8693428F82}" type="datetimeFigureOut">
              <a:rPr lang="nl-NL" smtClean="0"/>
              <a:pPr/>
              <a:t>28-10-2021</a:t>
            </a:fld>
            <a:endParaRPr lang="nl-NL"/>
          </a:p>
        </p:txBody>
      </p:sp>
      <p:sp>
        <p:nvSpPr>
          <p:cNvPr id="4" name="Tijdelijke aanduiding voor voettekst 3"/>
          <p:cNvSpPr>
            <a:spLocks noGrp="1"/>
          </p:cNvSpPr>
          <p:nvPr>
            <p:ph type="ftr" sz="quarter" idx="11"/>
          </p:nvPr>
        </p:nvSpPr>
        <p:spPr/>
        <p:txBody>
          <a:bodyPr/>
          <a:lstStyle/>
          <a:p>
            <a:endParaRPr lang="nl-NL" dirty="0"/>
          </a:p>
        </p:txBody>
      </p:sp>
      <p:sp>
        <p:nvSpPr>
          <p:cNvPr id="5" name="Tijdelijke aanduiding voor dianummer 4"/>
          <p:cNvSpPr>
            <a:spLocks noGrp="1"/>
          </p:cNvSpPr>
          <p:nvPr>
            <p:ph type="sldNum" sz="quarter" idx="12"/>
          </p:nvPr>
        </p:nvSpPr>
        <p:spPr/>
        <p:txBody>
          <a:bodyPr/>
          <a:lstStyle/>
          <a:p>
            <a:fld id="{E78B16AB-EB46-4827-8E01-037542921AE5}" type="slidenum">
              <a:rPr lang="nl-NL" smtClean="0"/>
              <a:pPr/>
              <a:t>‹nr.›</a:t>
            </a:fld>
            <a:endParaRPr lang="nl-NL"/>
          </a:p>
        </p:txBody>
      </p:sp>
      <p:pic>
        <p:nvPicPr>
          <p:cNvPr id="7" name="Afbeelding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52338" y="1615583"/>
            <a:ext cx="9030654" cy="3024596"/>
          </a:xfrm>
          <a:prstGeom prst="rect">
            <a:avLst/>
          </a:prstGeom>
        </p:spPr>
      </p:pic>
      <p:sp>
        <p:nvSpPr>
          <p:cNvPr id="8" name="Rechthoek 7"/>
          <p:cNvSpPr/>
          <p:nvPr userDrawn="1"/>
        </p:nvSpPr>
        <p:spPr>
          <a:xfrm>
            <a:off x="10114547" y="112295"/>
            <a:ext cx="1957137" cy="898358"/>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nl-NL"/>
          </a:p>
        </p:txBody>
      </p:sp>
    </p:spTree>
    <p:extLst>
      <p:ext uri="{BB962C8B-B14F-4D97-AF65-F5344CB8AC3E}">
        <p14:creationId xmlns:p14="http://schemas.microsoft.com/office/powerpoint/2010/main" val="4210708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Titel+sub">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831850" y="2887580"/>
            <a:ext cx="10515600" cy="1017170"/>
          </a:xfrm>
        </p:spPr>
        <p:txBody>
          <a:bodyPr anchor="b"/>
          <a:lstStyle>
            <a:lvl1pPr>
              <a:defRPr sz="6000" baseline="0">
                <a:solidFill>
                  <a:srgbClr val="AC1D36"/>
                </a:solidFill>
              </a:defRPr>
            </a:lvl1pPr>
          </a:lstStyle>
          <a:p>
            <a:r>
              <a:rPr lang="nl-NL" dirty="0"/>
              <a:t>Titel van de presentatie</a:t>
            </a:r>
          </a:p>
        </p:txBody>
      </p:sp>
      <p:sp>
        <p:nvSpPr>
          <p:cNvPr id="3" name="Tijdelijke aanduiding voor tekst 2"/>
          <p:cNvSpPr>
            <a:spLocks noGrp="1"/>
          </p:cNvSpPr>
          <p:nvPr>
            <p:ph type="body" idx="1" hasCustomPrompt="1"/>
          </p:nvPr>
        </p:nvSpPr>
        <p:spPr>
          <a:xfrm>
            <a:off x="831850" y="3931738"/>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dirty="0"/>
              <a:t>Ondertitel van de presentatie</a:t>
            </a:r>
          </a:p>
        </p:txBody>
      </p:sp>
      <p:sp>
        <p:nvSpPr>
          <p:cNvPr id="4" name="Tijdelijke aanduiding voor datum 3"/>
          <p:cNvSpPr>
            <a:spLocks noGrp="1"/>
          </p:cNvSpPr>
          <p:nvPr>
            <p:ph type="dt" sz="half" idx="10"/>
          </p:nvPr>
        </p:nvSpPr>
        <p:spPr/>
        <p:txBody>
          <a:bodyPr/>
          <a:lstStyle/>
          <a:p>
            <a:fld id="{B86F9C47-30F8-473F-88BC-8A8693428F82}" type="datetimeFigureOut">
              <a:rPr lang="nl-NL" smtClean="0"/>
              <a:pPr/>
              <a:t>28-10-2021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78B16AB-EB46-4827-8E01-037542921AE5}" type="slidenum">
              <a:rPr lang="nl-NL" smtClean="0"/>
              <a:pPr/>
              <a:t>‹nr.›</a:t>
            </a:fld>
            <a:endParaRPr lang="nl-NL"/>
          </a:p>
        </p:txBody>
      </p:sp>
    </p:spTree>
    <p:extLst>
      <p:ext uri="{BB962C8B-B14F-4D97-AF65-F5344CB8AC3E}">
        <p14:creationId xmlns:p14="http://schemas.microsoft.com/office/powerpoint/2010/main" val="3617524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pagina">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6258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Klik om de stijl te bewerken</a:t>
            </a:r>
          </a:p>
        </p:txBody>
      </p:sp>
      <p:sp>
        <p:nvSpPr>
          <p:cNvPr id="3" name="Tijdelijke aanduiding voor inhoud 2"/>
          <p:cNvSpPr>
            <a:spLocks noGrp="1"/>
          </p:cNvSpPr>
          <p:nvPr>
            <p:ph idx="1"/>
          </p:nvPr>
        </p:nvSpPr>
        <p:spPr/>
        <p:txBody>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p>
            <a:fld id="{B86F9C47-30F8-473F-88BC-8A8693428F82}" type="datetimeFigureOut">
              <a:rPr lang="nl-NL" smtClean="0"/>
              <a:pPr/>
              <a:t>28-10-2021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78B16AB-EB46-4827-8E01-037542921AE5}" type="slidenum">
              <a:rPr lang="nl-NL" smtClean="0"/>
              <a:pPr/>
              <a:t>‹nr.›</a:t>
            </a:fld>
            <a:endParaRPr lang="nl-NL"/>
          </a:p>
        </p:txBody>
      </p:sp>
    </p:spTree>
    <p:extLst>
      <p:ext uri="{BB962C8B-B14F-4D97-AF65-F5344CB8AC3E}">
        <p14:creationId xmlns:p14="http://schemas.microsoft.com/office/powerpoint/2010/main" val="3651873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B86F9C47-30F8-473F-88BC-8A8693428F82}" type="datetimeFigureOut">
              <a:rPr lang="nl-NL" smtClean="0"/>
              <a:pPr/>
              <a:t>28-10-2021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78B16AB-EB46-4827-8E01-037542921AE5}" type="slidenum">
              <a:rPr lang="nl-NL" smtClean="0"/>
              <a:pPr/>
              <a:t>‹nr.›</a:t>
            </a:fld>
            <a:endParaRPr lang="nl-NL"/>
          </a:p>
        </p:txBody>
      </p:sp>
    </p:spTree>
    <p:extLst>
      <p:ext uri="{BB962C8B-B14F-4D97-AF65-F5344CB8AC3E}">
        <p14:creationId xmlns:p14="http://schemas.microsoft.com/office/powerpoint/2010/main" val="624524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B86F9C47-30F8-473F-88BC-8A8693428F82}" type="datetimeFigureOut">
              <a:rPr lang="nl-NL" smtClean="0"/>
              <a:pPr/>
              <a:t>28-10-2021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E78B16AB-EB46-4827-8E01-037542921AE5}" type="slidenum">
              <a:rPr lang="nl-NL" smtClean="0"/>
              <a:pPr/>
              <a:t>‹nr.›</a:t>
            </a:fld>
            <a:endParaRPr lang="nl-NL"/>
          </a:p>
        </p:txBody>
      </p:sp>
    </p:spTree>
    <p:extLst>
      <p:ext uri="{BB962C8B-B14F-4D97-AF65-F5344CB8AC3E}">
        <p14:creationId xmlns:p14="http://schemas.microsoft.com/office/powerpoint/2010/main" val="1614430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B86F9C47-30F8-473F-88BC-8A8693428F82}" type="datetimeFigureOut">
              <a:rPr lang="nl-NL" smtClean="0"/>
              <a:pPr/>
              <a:t>28-10-2021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E78B16AB-EB46-4827-8E01-037542921AE5}" type="slidenum">
              <a:rPr lang="nl-NL" smtClean="0"/>
              <a:pPr/>
              <a:t>‹nr.›</a:t>
            </a:fld>
            <a:endParaRPr lang="nl-NL"/>
          </a:p>
        </p:txBody>
      </p:sp>
    </p:spTree>
    <p:extLst>
      <p:ext uri="{BB962C8B-B14F-4D97-AF65-F5344CB8AC3E}">
        <p14:creationId xmlns:p14="http://schemas.microsoft.com/office/powerpoint/2010/main" val="2149808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dirty="0"/>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B86F9C47-30F8-473F-88BC-8A8693428F82}" type="datetimeFigureOut">
              <a:rPr lang="nl-NL" smtClean="0"/>
              <a:pPr/>
              <a:t>28-10-2021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78B16AB-EB46-4827-8E01-037542921AE5}" type="slidenum">
              <a:rPr lang="nl-NL" smtClean="0"/>
              <a:pPr/>
              <a:t>‹nr.›</a:t>
            </a:fld>
            <a:endParaRPr lang="nl-NL"/>
          </a:p>
        </p:txBody>
      </p:sp>
    </p:spTree>
    <p:extLst>
      <p:ext uri="{BB962C8B-B14F-4D97-AF65-F5344CB8AC3E}">
        <p14:creationId xmlns:p14="http://schemas.microsoft.com/office/powerpoint/2010/main" val="2454513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B86F9C47-30F8-473F-88BC-8A8693428F82}" type="datetimeFigureOut">
              <a:rPr lang="nl-NL" smtClean="0"/>
              <a:pPr/>
              <a:t>28-10-2021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78B16AB-EB46-4827-8E01-037542921AE5}" type="slidenum">
              <a:rPr lang="nl-NL" smtClean="0"/>
              <a:pPr/>
              <a:t>‹nr.›</a:t>
            </a:fld>
            <a:endParaRPr lang="nl-NL"/>
          </a:p>
        </p:txBody>
      </p:sp>
    </p:spTree>
    <p:extLst>
      <p:ext uri="{BB962C8B-B14F-4D97-AF65-F5344CB8AC3E}">
        <p14:creationId xmlns:p14="http://schemas.microsoft.com/office/powerpoint/2010/main" val="1854455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dirty="0"/>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6F9C47-30F8-473F-88BC-8A8693428F82}" type="datetimeFigureOut">
              <a:rPr lang="nl-NL" smtClean="0"/>
              <a:pPr/>
              <a:t>28-10-2021</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8B16AB-EB46-4827-8E01-037542921AE5}" type="slidenum">
              <a:rPr lang="nl-NL" smtClean="0"/>
              <a:pPr/>
              <a:t>‹nr.›</a:t>
            </a:fld>
            <a:endParaRPr lang="nl-NL"/>
          </a:p>
        </p:txBody>
      </p:sp>
      <p:pic>
        <p:nvPicPr>
          <p:cNvPr id="7" name="Afbeelding 6"/>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0105" y="6658492"/>
            <a:ext cx="12248147" cy="218307"/>
          </a:xfrm>
          <a:prstGeom prst="rect">
            <a:avLst/>
          </a:prstGeom>
        </p:spPr>
      </p:pic>
      <p:pic>
        <p:nvPicPr>
          <p:cNvPr id="9" name="Afbeelding 8"/>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0416232" y="328629"/>
            <a:ext cx="1566169" cy="524550"/>
          </a:xfrm>
          <a:prstGeom prst="rect">
            <a:avLst/>
          </a:prstGeom>
        </p:spPr>
      </p:pic>
    </p:spTree>
    <p:extLst>
      <p:ext uri="{BB962C8B-B14F-4D97-AF65-F5344CB8AC3E}">
        <p14:creationId xmlns:p14="http://schemas.microsoft.com/office/powerpoint/2010/main" val="225014155"/>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49" r:id="rId3"/>
    <p:sldLayoutId id="2147483650" r:id="rId4"/>
    <p:sldLayoutId id="2147483652" r:id="rId5"/>
    <p:sldLayoutId id="2147483653" r:id="rId6"/>
    <p:sldLayoutId id="2147483654"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rgbClr val="AC1D36"/>
          </a:solidFill>
          <a:latin typeface="Source Sans Pro Semibold" panose="020B0603030403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ource Sans Pro Light" panose="020B0403030403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ource Sans Pro Light" panose="020B0403030403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ource Sans Pro Light" panose="020B0403030403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ource Sans Pro Light" panose="020B0403030403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ource Sans Pro Light" panose="020B04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Afbeelding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105" y="6658492"/>
            <a:ext cx="12248147" cy="218307"/>
          </a:xfrm>
          <a:prstGeom prst="rect">
            <a:avLst/>
          </a:prstGeom>
        </p:spPr>
      </p:pic>
      <p:pic>
        <p:nvPicPr>
          <p:cNvPr id="8" name="Afbeelding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43790" y="1615583"/>
            <a:ext cx="9030654" cy="3024596"/>
          </a:xfrm>
          <a:prstGeom prst="rect">
            <a:avLst/>
          </a:prstGeom>
        </p:spPr>
      </p:pic>
    </p:spTree>
    <p:extLst>
      <p:ext uri="{BB962C8B-B14F-4D97-AF65-F5344CB8AC3E}">
        <p14:creationId xmlns:p14="http://schemas.microsoft.com/office/powerpoint/2010/main" val="3568270397"/>
      </p:ext>
    </p:extLst>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831850" y="1557867"/>
            <a:ext cx="10515600" cy="2346883"/>
          </a:xfrm>
        </p:spPr>
        <p:txBody>
          <a:bodyPr>
            <a:normAutofit/>
          </a:bodyPr>
          <a:lstStyle/>
          <a:p>
            <a:r>
              <a:rPr lang="en-GB" sz="4800" dirty="0"/>
              <a:t>Palliatieve zorg voor </a:t>
            </a:r>
            <a:r>
              <a:rPr lang="en-GB" sz="4800" dirty="0" err="1" smtClean="0"/>
              <a:t>dak</a:t>
            </a:r>
            <a:r>
              <a:rPr lang="en-GB" sz="4800" dirty="0" smtClean="0"/>
              <a:t>-en </a:t>
            </a:r>
            <a:r>
              <a:rPr lang="en-GB" sz="4800" dirty="0" err="1" smtClean="0"/>
              <a:t>thuisloze</a:t>
            </a:r>
            <a:r>
              <a:rPr lang="en-GB" sz="4800" dirty="0" smtClean="0"/>
              <a:t> </a:t>
            </a:r>
            <a:r>
              <a:rPr lang="en-GB" sz="4800" dirty="0" err="1" smtClean="0"/>
              <a:t>mensen</a:t>
            </a:r>
            <a:r>
              <a:rPr lang="en-GB" sz="4800" dirty="0" smtClean="0"/>
              <a:t> </a:t>
            </a:r>
            <a:r>
              <a:rPr lang="en-GB" sz="4800" dirty="0"/>
              <a:t>met </a:t>
            </a:r>
            <a:r>
              <a:rPr lang="en-GB" sz="4800" dirty="0" err="1"/>
              <a:t>psychiatrische</a:t>
            </a:r>
            <a:r>
              <a:rPr lang="en-GB" sz="4800" dirty="0"/>
              <a:t> </a:t>
            </a:r>
            <a:r>
              <a:rPr lang="en-GB" sz="4800" dirty="0" err="1"/>
              <a:t>problematiek</a:t>
            </a:r>
            <a:r>
              <a:rPr lang="en-GB" sz="4800" dirty="0"/>
              <a:t> en </a:t>
            </a:r>
            <a:r>
              <a:rPr lang="en-GB" sz="4800" dirty="0" err="1"/>
              <a:t>verslaving</a:t>
            </a:r>
            <a:endParaRPr lang="en-GB" sz="4800" dirty="0"/>
          </a:p>
        </p:txBody>
      </p:sp>
      <p:sp>
        <p:nvSpPr>
          <p:cNvPr id="5" name="Tijdelijke aanduiding voor tekst 4"/>
          <p:cNvSpPr>
            <a:spLocks noGrp="1"/>
          </p:cNvSpPr>
          <p:nvPr>
            <p:ph type="body" idx="1"/>
          </p:nvPr>
        </p:nvSpPr>
        <p:spPr/>
        <p:txBody>
          <a:bodyPr>
            <a:normAutofit fontScale="92500" lnSpcReduction="10000"/>
          </a:bodyPr>
          <a:lstStyle/>
          <a:p>
            <a:pPr>
              <a:lnSpc>
                <a:spcPct val="110000"/>
              </a:lnSpc>
            </a:pPr>
            <a:r>
              <a:rPr lang="en-GB" dirty="0"/>
              <a:t>Tom Matthews, GGD </a:t>
            </a:r>
            <a:r>
              <a:rPr lang="en-GB" dirty="0" err="1" smtClean="0"/>
              <a:t>Huisarts</a:t>
            </a:r>
            <a:r>
              <a:rPr lang="en-GB" dirty="0"/>
              <a:t/>
            </a:r>
            <a:br>
              <a:rPr lang="en-GB" dirty="0"/>
            </a:br>
            <a:r>
              <a:rPr lang="en-GB" dirty="0" smtClean="0"/>
              <a:t>Margriet </a:t>
            </a:r>
            <a:r>
              <a:rPr lang="en-GB" dirty="0"/>
              <a:t>Wieles, Verpleegkundig Specialist palliatieve </a:t>
            </a:r>
            <a:r>
              <a:rPr lang="en-GB" dirty="0" err="1" smtClean="0"/>
              <a:t>zorg</a:t>
            </a:r>
            <a:r>
              <a:rPr lang="en-GB" dirty="0" smtClean="0"/>
              <a:t/>
            </a:r>
            <a:br>
              <a:rPr lang="en-GB" dirty="0" smtClean="0"/>
            </a:br>
            <a:r>
              <a:rPr lang="en-GB" dirty="0" smtClean="0"/>
              <a:t>Hanna Klop &amp; Bregje Onwuteaka-Philipsen, </a:t>
            </a:r>
            <a:r>
              <a:rPr lang="en-GB" dirty="0" err="1" smtClean="0"/>
              <a:t>onderzoekers</a:t>
            </a:r>
            <a:r>
              <a:rPr lang="en-GB" dirty="0" smtClean="0"/>
              <a:t> Amsterdam UMC </a:t>
            </a:r>
            <a:endParaRPr lang="en-GB" dirty="0"/>
          </a:p>
          <a:p>
            <a:r>
              <a:rPr lang="en-GB" dirty="0" smtClean="0"/>
              <a:t>2021</a:t>
            </a:r>
          </a:p>
          <a:p>
            <a:endParaRPr lang="en-GB" dirty="0"/>
          </a:p>
        </p:txBody>
      </p:sp>
      <p:pic>
        <p:nvPicPr>
          <p:cNvPr id="6" name="Afbeelding 5" descr="C:\Users\local_tmatthews\INetCache\Content.MSO\63C497C3.t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52933" y="353936"/>
            <a:ext cx="1492369" cy="763664"/>
          </a:xfrm>
          <a:prstGeom prst="rect">
            <a:avLst/>
          </a:prstGeom>
          <a:noFill/>
          <a:ln>
            <a:noFill/>
          </a:ln>
        </p:spPr>
      </p:pic>
      <p:pic>
        <p:nvPicPr>
          <p:cNvPr id="1028" name="Picture 4" descr="AMC en VUmc gaan samen verder als Amsterdam UMC | Het Parool"/>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92485" y="32613"/>
            <a:ext cx="3324679" cy="10849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err="1"/>
              <a:t>Wat</a:t>
            </a:r>
            <a:r>
              <a:rPr lang="en-GB" dirty="0"/>
              <a:t> </a:t>
            </a:r>
            <a:r>
              <a:rPr lang="en-GB" dirty="0" err="1"/>
              <a:t>willen</a:t>
            </a:r>
            <a:r>
              <a:rPr lang="en-GB" dirty="0"/>
              <a:t> </a:t>
            </a:r>
            <a:r>
              <a:rPr lang="en-GB" dirty="0" err="1"/>
              <a:t>dak</a:t>
            </a:r>
            <a:r>
              <a:rPr lang="en-GB" dirty="0"/>
              <a:t>- en </a:t>
            </a:r>
            <a:r>
              <a:rPr lang="en-GB" dirty="0" err="1"/>
              <a:t>thuislozen</a:t>
            </a:r>
            <a:endParaRPr lang="en-GB" dirty="0"/>
          </a:p>
        </p:txBody>
      </p:sp>
      <p:sp>
        <p:nvSpPr>
          <p:cNvPr id="3" name="Tijdelijke aanduiding voor inhoud 2"/>
          <p:cNvSpPr>
            <a:spLocks noGrp="1"/>
          </p:cNvSpPr>
          <p:nvPr>
            <p:ph idx="1"/>
          </p:nvPr>
        </p:nvSpPr>
        <p:spPr/>
        <p:txBody>
          <a:bodyPr>
            <a:normAutofit/>
          </a:bodyPr>
          <a:lstStyle/>
          <a:p>
            <a:r>
              <a:rPr lang="en-GB" dirty="0" err="1"/>
              <a:t>Onderzoek</a:t>
            </a:r>
            <a:r>
              <a:rPr lang="en-GB" dirty="0"/>
              <a:t> </a:t>
            </a:r>
            <a:r>
              <a:rPr lang="en-GB" dirty="0" err="1"/>
              <a:t>uit</a:t>
            </a:r>
            <a:r>
              <a:rPr lang="en-GB" dirty="0"/>
              <a:t> </a:t>
            </a:r>
            <a:r>
              <a:rPr lang="en-GB" dirty="0" err="1"/>
              <a:t>Engeland</a:t>
            </a:r>
            <a:r>
              <a:rPr lang="en-GB" dirty="0"/>
              <a:t> (Webb et al., 2020</a:t>
            </a:r>
            <a:r>
              <a:rPr lang="en-GB" dirty="0" smtClean="0"/>
              <a:t>) en Nederland (Klop et al., 2018) </a:t>
            </a:r>
            <a:endParaRPr lang="en-GB" dirty="0"/>
          </a:p>
          <a:p>
            <a:pPr lvl="1"/>
            <a:r>
              <a:rPr lang="en-GB" dirty="0"/>
              <a:t>Interviews met </a:t>
            </a:r>
            <a:r>
              <a:rPr lang="en-GB" dirty="0" err="1" smtClean="0"/>
              <a:t>dak</a:t>
            </a:r>
            <a:r>
              <a:rPr lang="en-GB" dirty="0" smtClean="0"/>
              <a:t>- en </a:t>
            </a:r>
            <a:r>
              <a:rPr lang="en-GB" dirty="0" err="1" smtClean="0"/>
              <a:t>thuislozen</a:t>
            </a:r>
            <a:r>
              <a:rPr lang="en-GB" dirty="0" smtClean="0"/>
              <a:t> in </a:t>
            </a:r>
            <a:r>
              <a:rPr lang="en-GB" dirty="0" err="1" smtClean="0"/>
              <a:t>opvangorganisaties</a:t>
            </a:r>
            <a:r>
              <a:rPr lang="en-GB" dirty="0" smtClean="0"/>
              <a:t> of via </a:t>
            </a:r>
            <a:r>
              <a:rPr lang="en-GB" dirty="0" err="1" smtClean="0"/>
              <a:t>sociale</a:t>
            </a:r>
            <a:r>
              <a:rPr lang="en-GB" dirty="0" smtClean="0"/>
              <a:t> </a:t>
            </a:r>
            <a:r>
              <a:rPr lang="en-GB" dirty="0" err="1" smtClean="0"/>
              <a:t>voorzieningen</a:t>
            </a:r>
            <a:r>
              <a:rPr lang="en-GB" dirty="0" smtClean="0"/>
              <a:t> </a:t>
            </a:r>
            <a:endParaRPr lang="en-GB" dirty="0"/>
          </a:p>
          <a:p>
            <a:pPr lvl="1"/>
            <a:r>
              <a:rPr lang="en-GB" dirty="0" err="1"/>
              <a:t>T</a:t>
            </a:r>
            <a:r>
              <a:rPr lang="en-GB" dirty="0" err="1" smtClean="0"/>
              <a:t>hema’s</a:t>
            </a:r>
            <a:r>
              <a:rPr lang="en-GB" dirty="0" smtClean="0"/>
              <a:t> </a:t>
            </a:r>
            <a:r>
              <a:rPr lang="en-GB" dirty="0" err="1"/>
              <a:t>waar</a:t>
            </a:r>
            <a:r>
              <a:rPr lang="en-GB" dirty="0"/>
              <a:t> </a:t>
            </a:r>
            <a:r>
              <a:rPr lang="en-GB" dirty="0" err="1"/>
              <a:t>mensen</a:t>
            </a:r>
            <a:r>
              <a:rPr lang="en-GB" dirty="0"/>
              <a:t> </a:t>
            </a:r>
            <a:r>
              <a:rPr lang="en-GB" dirty="0" err="1"/>
              <a:t>zich</a:t>
            </a:r>
            <a:r>
              <a:rPr lang="en-GB" dirty="0"/>
              <a:t> </a:t>
            </a:r>
            <a:r>
              <a:rPr lang="en-GB" dirty="0" err="1"/>
              <a:t>druk</a:t>
            </a:r>
            <a:r>
              <a:rPr lang="en-GB" dirty="0"/>
              <a:t> over </a:t>
            </a:r>
            <a:r>
              <a:rPr lang="en-GB" dirty="0" err="1"/>
              <a:t>maken</a:t>
            </a:r>
            <a:r>
              <a:rPr lang="en-GB" dirty="0"/>
              <a:t>:</a:t>
            </a:r>
          </a:p>
          <a:p>
            <a:pPr lvl="2"/>
            <a:r>
              <a:rPr lang="en-GB" dirty="0" err="1"/>
              <a:t>Waarom</a:t>
            </a:r>
            <a:r>
              <a:rPr lang="en-GB" dirty="0"/>
              <a:t> </a:t>
            </a:r>
            <a:r>
              <a:rPr lang="en-GB" dirty="0" err="1"/>
              <a:t>ik</a:t>
            </a:r>
            <a:r>
              <a:rPr lang="en-GB" dirty="0"/>
              <a:t> (</a:t>
            </a:r>
            <a:r>
              <a:rPr lang="en-GB" dirty="0" err="1"/>
              <a:t>veel</a:t>
            </a:r>
            <a:r>
              <a:rPr lang="en-GB" dirty="0"/>
              <a:t> </a:t>
            </a:r>
            <a:r>
              <a:rPr lang="en-GB" dirty="0" err="1"/>
              <a:t>vragen</a:t>
            </a:r>
            <a:r>
              <a:rPr lang="en-GB" dirty="0"/>
              <a:t> op </a:t>
            </a:r>
            <a:r>
              <a:rPr lang="en-GB" dirty="0" err="1"/>
              <a:t>spiritueel</a:t>
            </a:r>
            <a:r>
              <a:rPr lang="en-GB" dirty="0"/>
              <a:t> en </a:t>
            </a:r>
            <a:r>
              <a:rPr lang="en-GB" dirty="0" err="1"/>
              <a:t>zingevingsgebied</a:t>
            </a:r>
            <a:r>
              <a:rPr lang="en-GB" dirty="0"/>
              <a:t>)</a:t>
            </a:r>
          </a:p>
          <a:p>
            <a:pPr lvl="2"/>
            <a:r>
              <a:rPr lang="en-GB" dirty="0" err="1"/>
              <a:t>Zorgen</a:t>
            </a:r>
            <a:r>
              <a:rPr lang="en-GB" dirty="0"/>
              <a:t> voor </a:t>
            </a:r>
            <a:r>
              <a:rPr lang="en-GB" dirty="0" err="1"/>
              <a:t>praktische</a:t>
            </a:r>
            <a:r>
              <a:rPr lang="en-GB" dirty="0"/>
              <a:t> </a:t>
            </a:r>
            <a:r>
              <a:rPr lang="en-GB" dirty="0" err="1"/>
              <a:t>dingen</a:t>
            </a:r>
            <a:r>
              <a:rPr lang="en-GB" dirty="0"/>
              <a:t> (</a:t>
            </a:r>
            <a:r>
              <a:rPr lang="en-GB" dirty="0" err="1"/>
              <a:t>waar</a:t>
            </a:r>
            <a:r>
              <a:rPr lang="en-GB" dirty="0"/>
              <a:t> </a:t>
            </a:r>
            <a:r>
              <a:rPr lang="en-GB" dirty="0" err="1"/>
              <a:t>begraven</a:t>
            </a:r>
            <a:r>
              <a:rPr lang="en-GB" dirty="0"/>
              <a:t>)</a:t>
            </a:r>
          </a:p>
          <a:p>
            <a:pPr lvl="2"/>
            <a:r>
              <a:rPr lang="en-GB" dirty="0"/>
              <a:t>Angst </a:t>
            </a:r>
            <a:r>
              <a:rPr lang="en-GB" dirty="0" err="1"/>
              <a:t>om</a:t>
            </a:r>
            <a:r>
              <a:rPr lang="en-GB" dirty="0"/>
              <a:t> </a:t>
            </a:r>
            <a:r>
              <a:rPr lang="en-GB" dirty="0" err="1"/>
              <a:t>afhankelijk</a:t>
            </a:r>
            <a:r>
              <a:rPr lang="en-GB" dirty="0"/>
              <a:t> </a:t>
            </a:r>
            <a:r>
              <a:rPr lang="en-GB" dirty="0" err="1"/>
              <a:t>te</a:t>
            </a:r>
            <a:r>
              <a:rPr lang="en-GB" dirty="0"/>
              <a:t> </a:t>
            </a:r>
            <a:r>
              <a:rPr lang="en-GB" dirty="0" err="1"/>
              <a:t>zijn</a:t>
            </a:r>
            <a:r>
              <a:rPr lang="en-GB" dirty="0"/>
              <a:t> van zorg</a:t>
            </a:r>
          </a:p>
          <a:p>
            <a:pPr lvl="2"/>
            <a:r>
              <a:rPr lang="en-GB" dirty="0"/>
              <a:t>Angst </a:t>
            </a:r>
            <a:r>
              <a:rPr lang="en-GB" dirty="0" err="1"/>
              <a:t>dat</a:t>
            </a:r>
            <a:r>
              <a:rPr lang="en-GB" dirty="0"/>
              <a:t> je door </a:t>
            </a:r>
            <a:r>
              <a:rPr lang="en-GB" dirty="0" err="1"/>
              <a:t>niemand</a:t>
            </a:r>
            <a:r>
              <a:rPr lang="en-GB" dirty="0"/>
              <a:t> </a:t>
            </a:r>
            <a:r>
              <a:rPr lang="en-GB" dirty="0" err="1"/>
              <a:t>meer</a:t>
            </a:r>
            <a:r>
              <a:rPr lang="en-GB" dirty="0"/>
              <a:t> </a:t>
            </a:r>
            <a:r>
              <a:rPr lang="en-GB" dirty="0" err="1"/>
              <a:t>herinnerd</a:t>
            </a:r>
            <a:r>
              <a:rPr lang="en-GB" dirty="0"/>
              <a:t> </a:t>
            </a:r>
            <a:r>
              <a:rPr lang="en-GB" dirty="0" err="1"/>
              <a:t>wordt</a:t>
            </a:r>
            <a:endParaRPr lang="en-GB" dirty="0"/>
          </a:p>
          <a:p>
            <a:pPr lvl="2"/>
            <a:r>
              <a:rPr lang="en-GB" dirty="0" err="1"/>
              <a:t>Liever</a:t>
            </a:r>
            <a:r>
              <a:rPr lang="en-GB" dirty="0"/>
              <a:t> </a:t>
            </a:r>
            <a:r>
              <a:rPr lang="en-GB" dirty="0" err="1"/>
              <a:t>een</a:t>
            </a:r>
            <a:r>
              <a:rPr lang="en-GB" dirty="0"/>
              <a:t> </a:t>
            </a:r>
            <a:r>
              <a:rPr lang="en-GB" dirty="0" err="1"/>
              <a:t>plotse</a:t>
            </a:r>
            <a:r>
              <a:rPr lang="en-GB" dirty="0"/>
              <a:t> </a:t>
            </a:r>
            <a:r>
              <a:rPr lang="en-GB" dirty="0" err="1"/>
              <a:t>dood</a:t>
            </a:r>
            <a:endParaRPr lang="en-GB" dirty="0"/>
          </a:p>
          <a:p>
            <a:pPr lvl="2"/>
            <a:r>
              <a:rPr lang="en-GB" dirty="0" err="1"/>
              <a:t>Verblijven</a:t>
            </a:r>
            <a:r>
              <a:rPr lang="en-GB" dirty="0"/>
              <a:t> </a:t>
            </a:r>
            <a:r>
              <a:rPr lang="en-GB" dirty="0" err="1"/>
              <a:t>waar</a:t>
            </a:r>
            <a:r>
              <a:rPr lang="en-GB" dirty="0"/>
              <a:t> </a:t>
            </a:r>
            <a:r>
              <a:rPr lang="en-GB" dirty="0" err="1"/>
              <a:t>mensen</a:t>
            </a:r>
            <a:r>
              <a:rPr lang="en-GB" dirty="0"/>
              <a:t> je </a:t>
            </a:r>
            <a:r>
              <a:rPr lang="en-GB" dirty="0" err="1"/>
              <a:t>kennen</a:t>
            </a:r>
            <a:endParaRPr lang="en-GB" dirty="0"/>
          </a:p>
          <a:p>
            <a:pPr lvl="2"/>
            <a:r>
              <a:rPr lang="en-GB" dirty="0" err="1"/>
              <a:t>Autonomie</a:t>
            </a:r>
            <a:r>
              <a:rPr lang="en-GB" dirty="0"/>
              <a:t> en </a:t>
            </a:r>
            <a:r>
              <a:rPr lang="en-GB" dirty="0" err="1"/>
              <a:t>regie</a:t>
            </a:r>
            <a:r>
              <a:rPr lang="en-GB" dirty="0"/>
              <a:t> (</a:t>
            </a:r>
            <a:r>
              <a:rPr lang="en-GB" dirty="0" err="1"/>
              <a:t>ik</a:t>
            </a:r>
            <a:r>
              <a:rPr lang="en-GB" dirty="0"/>
              <a:t> </a:t>
            </a:r>
            <a:r>
              <a:rPr lang="en-GB" dirty="0" err="1"/>
              <a:t>heb</a:t>
            </a:r>
            <a:r>
              <a:rPr lang="en-GB" dirty="0"/>
              <a:t> de </a:t>
            </a:r>
            <a:r>
              <a:rPr lang="en-GB" dirty="0" err="1"/>
              <a:t>controle</a:t>
            </a:r>
            <a:r>
              <a:rPr lang="en-GB" dirty="0"/>
              <a:t>)</a:t>
            </a:r>
          </a:p>
          <a:p>
            <a:pPr lvl="2"/>
            <a:r>
              <a:rPr lang="en-GB" dirty="0" err="1"/>
              <a:t>Authenticiteit</a:t>
            </a:r>
            <a:r>
              <a:rPr lang="en-GB" dirty="0"/>
              <a:t> </a:t>
            </a:r>
          </a:p>
          <a:p>
            <a:pPr lvl="2"/>
            <a:r>
              <a:rPr lang="en-GB" dirty="0" err="1" smtClean="0"/>
              <a:t>Begrip</a:t>
            </a:r>
            <a:r>
              <a:rPr lang="en-GB" dirty="0" smtClean="0"/>
              <a:t>: word </a:t>
            </a:r>
            <a:r>
              <a:rPr lang="en-GB" dirty="0" err="1" smtClean="0"/>
              <a:t>ik</a:t>
            </a:r>
            <a:r>
              <a:rPr lang="en-GB" dirty="0" smtClean="0"/>
              <a:t> </a:t>
            </a:r>
            <a:r>
              <a:rPr lang="en-GB" dirty="0" err="1" smtClean="0"/>
              <a:t>wel</a:t>
            </a:r>
            <a:r>
              <a:rPr lang="en-GB" dirty="0" smtClean="0"/>
              <a:t> </a:t>
            </a:r>
            <a:r>
              <a:rPr lang="en-GB" dirty="0" err="1" smtClean="0"/>
              <a:t>goed</a:t>
            </a:r>
            <a:r>
              <a:rPr lang="en-GB" dirty="0" smtClean="0"/>
              <a:t> </a:t>
            </a:r>
            <a:r>
              <a:rPr lang="en-GB" dirty="0" err="1" smtClean="0"/>
              <a:t>begrepen</a:t>
            </a:r>
            <a:r>
              <a:rPr lang="en-GB" dirty="0"/>
              <a:t> </a:t>
            </a:r>
            <a:r>
              <a:rPr lang="en-GB" dirty="0" smtClean="0"/>
              <a:t>door </a:t>
            </a:r>
            <a:r>
              <a:rPr lang="en-GB" dirty="0" err="1" smtClean="0"/>
              <a:t>zorgverleners</a:t>
            </a:r>
            <a:r>
              <a:rPr lang="en-GB" dirty="0" smtClean="0"/>
              <a:t>? </a:t>
            </a:r>
          </a:p>
        </p:txBody>
      </p:sp>
      <p:pic>
        <p:nvPicPr>
          <p:cNvPr id="4" name="Afbeelding 3" descr="C:\Users\local_tmatthews\INetCache\Content.MSO\63C497C3.t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52933" y="353936"/>
            <a:ext cx="1492369" cy="763664"/>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sz="4000" dirty="0" err="1" smtClean="0"/>
              <a:t>Kenmerkend</a:t>
            </a:r>
            <a:r>
              <a:rPr lang="en-GB" sz="4000" dirty="0" smtClean="0"/>
              <a:t> </a:t>
            </a:r>
            <a:r>
              <a:rPr lang="en-GB" sz="4000" dirty="0" err="1" smtClean="0"/>
              <a:t>voor</a:t>
            </a:r>
            <a:r>
              <a:rPr lang="en-GB" sz="4000" dirty="0" smtClean="0"/>
              <a:t> </a:t>
            </a:r>
            <a:r>
              <a:rPr lang="en-GB" sz="4000" dirty="0" err="1" smtClean="0"/>
              <a:t>deze</a:t>
            </a:r>
            <a:r>
              <a:rPr lang="en-GB" sz="4000" dirty="0" smtClean="0"/>
              <a:t> </a:t>
            </a:r>
            <a:r>
              <a:rPr lang="en-GB" sz="4000" dirty="0" err="1" smtClean="0"/>
              <a:t>doelgroep</a:t>
            </a:r>
            <a:endParaRPr lang="en-GB" sz="4000" dirty="0"/>
          </a:p>
        </p:txBody>
      </p:sp>
      <p:sp>
        <p:nvSpPr>
          <p:cNvPr id="3" name="Tijdelijke aanduiding voor inhoud 2"/>
          <p:cNvSpPr>
            <a:spLocks noGrp="1"/>
          </p:cNvSpPr>
          <p:nvPr>
            <p:ph idx="1"/>
          </p:nvPr>
        </p:nvSpPr>
        <p:spPr/>
        <p:txBody>
          <a:bodyPr>
            <a:normAutofit fontScale="85000" lnSpcReduction="20000"/>
          </a:bodyPr>
          <a:lstStyle/>
          <a:p>
            <a:r>
              <a:rPr lang="en-GB" dirty="0" err="1"/>
              <a:t>Druk</a:t>
            </a:r>
            <a:r>
              <a:rPr lang="en-GB" dirty="0"/>
              <a:t> met </a:t>
            </a:r>
            <a:r>
              <a:rPr lang="en-GB" dirty="0" err="1"/>
              <a:t>overleven</a:t>
            </a:r>
            <a:r>
              <a:rPr lang="en-GB" dirty="0"/>
              <a:t>, </a:t>
            </a:r>
            <a:r>
              <a:rPr lang="en-GB" dirty="0" err="1"/>
              <a:t>leven</a:t>
            </a:r>
            <a:r>
              <a:rPr lang="en-GB" dirty="0"/>
              <a:t> </a:t>
            </a:r>
            <a:r>
              <a:rPr lang="en-GB" dirty="0" err="1"/>
              <a:t>bij</a:t>
            </a:r>
            <a:r>
              <a:rPr lang="en-GB" dirty="0"/>
              <a:t> de </a:t>
            </a:r>
            <a:r>
              <a:rPr lang="en-GB" dirty="0" smtClean="0"/>
              <a:t>dag, palliatieve </a:t>
            </a:r>
            <a:r>
              <a:rPr lang="en-GB" dirty="0" err="1" smtClean="0"/>
              <a:t>zorg</a:t>
            </a:r>
            <a:r>
              <a:rPr lang="en-GB" dirty="0" smtClean="0"/>
              <a:t> </a:t>
            </a:r>
            <a:r>
              <a:rPr lang="en-GB" dirty="0" err="1" smtClean="0"/>
              <a:t>vaak</a:t>
            </a:r>
            <a:r>
              <a:rPr lang="en-GB" dirty="0" smtClean="0"/>
              <a:t> </a:t>
            </a:r>
            <a:r>
              <a:rPr lang="en-GB" dirty="0" err="1" smtClean="0"/>
              <a:t>niet</a:t>
            </a:r>
            <a:r>
              <a:rPr lang="en-GB" dirty="0" smtClean="0"/>
              <a:t> urgent</a:t>
            </a:r>
            <a:endParaRPr lang="en-GB" dirty="0"/>
          </a:p>
          <a:p>
            <a:pPr lvl="1"/>
            <a:r>
              <a:rPr lang="en-GB" dirty="0"/>
              <a:t>Parallel planning: hope for the best, plan for the worst</a:t>
            </a:r>
          </a:p>
          <a:p>
            <a:r>
              <a:rPr lang="en-GB" dirty="0"/>
              <a:t>Trauma’s in de </a:t>
            </a:r>
            <a:r>
              <a:rPr lang="en-GB" dirty="0" err="1"/>
              <a:t>voorgeschiedenis</a:t>
            </a:r>
            <a:endParaRPr lang="en-GB" dirty="0"/>
          </a:p>
          <a:p>
            <a:pPr lvl="1"/>
            <a:r>
              <a:rPr lang="en-GB" dirty="0" err="1"/>
              <a:t>Verlies</a:t>
            </a:r>
            <a:r>
              <a:rPr lang="en-GB" dirty="0"/>
              <a:t> </a:t>
            </a:r>
            <a:r>
              <a:rPr lang="en-GB" dirty="0" err="1"/>
              <a:t>ervaringen</a:t>
            </a:r>
            <a:r>
              <a:rPr lang="en-GB" dirty="0"/>
              <a:t>, </a:t>
            </a:r>
            <a:r>
              <a:rPr lang="en-GB" dirty="0" err="1"/>
              <a:t>misbruik</a:t>
            </a:r>
            <a:r>
              <a:rPr lang="en-GB" dirty="0"/>
              <a:t>, </a:t>
            </a:r>
            <a:r>
              <a:rPr lang="en-GB" dirty="0" err="1"/>
              <a:t>middelengebruik</a:t>
            </a:r>
            <a:endParaRPr lang="en-GB" dirty="0"/>
          </a:p>
          <a:p>
            <a:r>
              <a:rPr lang="en-GB" dirty="0" err="1"/>
              <a:t>Geen</a:t>
            </a:r>
            <a:r>
              <a:rPr lang="en-GB" dirty="0"/>
              <a:t> </a:t>
            </a:r>
            <a:r>
              <a:rPr lang="en-GB" dirty="0" err="1"/>
              <a:t>vertrouwen</a:t>
            </a:r>
            <a:r>
              <a:rPr lang="en-GB" dirty="0"/>
              <a:t> in </a:t>
            </a:r>
            <a:r>
              <a:rPr lang="en-GB" dirty="0" err="1"/>
              <a:t>anderen</a:t>
            </a:r>
            <a:endParaRPr lang="en-GB" dirty="0"/>
          </a:p>
          <a:p>
            <a:pPr lvl="1"/>
            <a:r>
              <a:rPr lang="en-GB" dirty="0" err="1"/>
              <a:t>Gezicht</a:t>
            </a:r>
            <a:r>
              <a:rPr lang="en-GB" dirty="0"/>
              <a:t> van de zorg is </a:t>
            </a:r>
            <a:r>
              <a:rPr lang="en-GB" dirty="0" err="1"/>
              <a:t>belangrijker</a:t>
            </a:r>
            <a:r>
              <a:rPr lang="en-GB" dirty="0"/>
              <a:t> </a:t>
            </a:r>
            <a:r>
              <a:rPr lang="en-GB" dirty="0" err="1"/>
              <a:t>dan</a:t>
            </a:r>
            <a:r>
              <a:rPr lang="en-GB" dirty="0"/>
              <a:t> de </a:t>
            </a:r>
            <a:r>
              <a:rPr lang="en-GB" dirty="0" err="1"/>
              <a:t>plaats</a:t>
            </a:r>
            <a:r>
              <a:rPr lang="en-GB" dirty="0"/>
              <a:t> van de zorg</a:t>
            </a:r>
          </a:p>
          <a:p>
            <a:pPr lvl="1"/>
            <a:r>
              <a:rPr lang="en-GB" dirty="0"/>
              <a:t>Worden </a:t>
            </a:r>
            <a:r>
              <a:rPr lang="en-GB" dirty="0" err="1"/>
              <a:t>begrepen</a:t>
            </a:r>
            <a:r>
              <a:rPr lang="en-GB" dirty="0"/>
              <a:t> en </a:t>
            </a:r>
            <a:r>
              <a:rPr lang="en-GB" dirty="0" err="1"/>
              <a:t>niet</a:t>
            </a:r>
            <a:r>
              <a:rPr lang="en-GB" dirty="0"/>
              <a:t> </a:t>
            </a:r>
            <a:r>
              <a:rPr lang="en-GB" dirty="0" err="1" smtClean="0"/>
              <a:t>veroordeeld</a:t>
            </a:r>
            <a:endParaRPr lang="en-GB" dirty="0" smtClean="0"/>
          </a:p>
          <a:p>
            <a:pPr lvl="1"/>
            <a:r>
              <a:rPr lang="en-GB" dirty="0" smtClean="0"/>
              <a:t>Kunnen </a:t>
            </a:r>
            <a:r>
              <a:rPr lang="en-GB" dirty="0" err="1" smtClean="0"/>
              <a:t>opbouwen</a:t>
            </a:r>
            <a:r>
              <a:rPr lang="en-GB" dirty="0" smtClean="0"/>
              <a:t> van </a:t>
            </a:r>
            <a:r>
              <a:rPr lang="en-GB" dirty="0" err="1" smtClean="0"/>
              <a:t>een</a:t>
            </a:r>
            <a:r>
              <a:rPr lang="en-GB" dirty="0" smtClean="0"/>
              <a:t> band met professional is erg </a:t>
            </a:r>
            <a:r>
              <a:rPr lang="en-GB" dirty="0" err="1" smtClean="0"/>
              <a:t>belangrijk</a:t>
            </a:r>
            <a:r>
              <a:rPr lang="en-GB" dirty="0" smtClean="0"/>
              <a:t> </a:t>
            </a:r>
            <a:endParaRPr lang="en-GB" dirty="0"/>
          </a:p>
          <a:p>
            <a:r>
              <a:rPr lang="en-GB" dirty="0" err="1"/>
              <a:t>Traditionele</a:t>
            </a:r>
            <a:r>
              <a:rPr lang="en-GB" dirty="0"/>
              <a:t> palliatieve zorg </a:t>
            </a:r>
            <a:r>
              <a:rPr lang="en-GB" dirty="0" err="1"/>
              <a:t>bereikt</a:t>
            </a:r>
            <a:r>
              <a:rPr lang="en-GB" dirty="0"/>
              <a:t> de </a:t>
            </a:r>
            <a:r>
              <a:rPr lang="en-GB" dirty="0" err="1"/>
              <a:t>mensen</a:t>
            </a:r>
            <a:r>
              <a:rPr lang="en-GB" dirty="0"/>
              <a:t> </a:t>
            </a:r>
            <a:r>
              <a:rPr lang="en-GB" dirty="0" err="1"/>
              <a:t>niet</a:t>
            </a:r>
            <a:endParaRPr lang="en-GB" dirty="0"/>
          </a:p>
          <a:p>
            <a:pPr lvl="1"/>
            <a:r>
              <a:rPr lang="en-GB" dirty="0" err="1"/>
              <a:t>Ondersteuning</a:t>
            </a:r>
            <a:r>
              <a:rPr lang="en-GB" dirty="0"/>
              <a:t> van </a:t>
            </a:r>
            <a:r>
              <a:rPr lang="en-GB" dirty="0" err="1"/>
              <a:t>zorgmedewerkers</a:t>
            </a:r>
            <a:r>
              <a:rPr lang="en-GB" dirty="0"/>
              <a:t> door palliatieve </a:t>
            </a:r>
            <a:r>
              <a:rPr lang="en-GB" dirty="0" err="1"/>
              <a:t>zorg</a:t>
            </a:r>
            <a:r>
              <a:rPr lang="en-GB" dirty="0"/>
              <a:t> </a:t>
            </a:r>
            <a:r>
              <a:rPr lang="en-GB" dirty="0" err="1" smtClean="0"/>
              <a:t>consulenten</a:t>
            </a:r>
            <a:endParaRPr lang="en-GB" dirty="0" smtClean="0"/>
          </a:p>
          <a:p>
            <a:pPr lvl="1"/>
            <a:r>
              <a:rPr lang="en-GB" dirty="0" smtClean="0"/>
              <a:t>Palliatieve </a:t>
            </a:r>
            <a:r>
              <a:rPr lang="en-GB" dirty="0" err="1" smtClean="0"/>
              <a:t>zorg</a:t>
            </a:r>
            <a:r>
              <a:rPr lang="en-GB" dirty="0" smtClean="0"/>
              <a:t> (</a:t>
            </a:r>
            <a:r>
              <a:rPr lang="en-GB" dirty="0" err="1" smtClean="0"/>
              <a:t>behoefte</a:t>
            </a:r>
            <a:r>
              <a:rPr lang="en-GB" dirty="0" smtClean="0"/>
              <a:t>) </a:t>
            </a:r>
            <a:r>
              <a:rPr lang="en-GB" dirty="0" err="1" smtClean="0"/>
              <a:t>moeizaam</a:t>
            </a:r>
            <a:r>
              <a:rPr lang="en-GB" dirty="0" smtClean="0"/>
              <a:t>/</a:t>
            </a:r>
            <a:r>
              <a:rPr lang="en-GB" dirty="0" err="1" smtClean="0"/>
              <a:t>niet</a:t>
            </a:r>
            <a:r>
              <a:rPr lang="en-GB" dirty="0" smtClean="0"/>
              <a:t> </a:t>
            </a:r>
            <a:r>
              <a:rPr lang="en-GB" dirty="0" err="1" smtClean="0"/>
              <a:t>herkend</a:t>
            </a:r>
            <a:r>
              <a:rPr lang="en-GB" dirty="0" smtClean="0"/>
              <a:t> </a:t>
            </a:r>
            <a:endParaRPr lang="en-GB" dirty="0"/>
          </a:p>
          <a:p>
            <a:r>
              <a:rPr lang="en-GB" dirty="0" err="1"/>
              <a:t>Niet</a:t>
            </a:r>
            <a:r>
              <a:rPr lang="en-GB" dirty="0"/>
              <a:t> </a:t>
            </a:r>
            <a:r>
              <a:rPr lang="en-GB" dirty="0" err="1"/>
              <a:t>adequaat</a:t>
            </a:r>
            <a:r>
              <a:rPr lang="en-GB" dirty="0"/>
              <a:t> </a:t>
            </a:r>
            <a:r>
              <a:rPr lang="en-GB" dirty="0" err="1"/>
              <a:t>kunnen</a:t>
            </a:r>
            <a:r>
              <a:rPr lang="en-GB" dirty="0"/>
              <a:t> </a:t>
            </a:r>
            <a:r>
              <a:rPr lang="en-GB" dirty="0" err="1"/>
              <a:t>aangeven</a:t>
            </a:r>
            <a:r>
              <a:rPr lang="en-GB" dirty="0"/>
              <a:t> van </a:t>
            </a:r>
            <a:r>
              <a:rPr lang="en-GB" dirty="0" err="1"/>
              <a:t>klachten</a:t>
            </a:r>
            <a:endParaRPr lang="en-GB" dirty="0"/>
          </a:p>
          <a:p>
            <a:pPr lvl="1"/>
            <a:r>
              <a:rPr lang="en-GB" dirty="0" err="1"/>
              <a:t>Gebruik</a:t>
            </a:r>
            <a:r>
              <a:rPr lang="en-GB" dirty="0"/>
              <a:t> </a:t>
            </a:r>
            <a:r>
              <a:rPr lang="en-GB" dirty="0" err="1"/>
              <a:t>meetinstrumenten</a:t>
            </a:r>
            <a:endParaRPr lang="en-GB" dirty="0"/>
          </a:p>
          <a:p>
            <a:endParaRPr lang="en-GB" dirty="0"/>
          </a:p>
        </p:txBody>
      </p:sp>
      <p:pic>
        <p:nvPicPr>
          <p:cNvPr id="4" name="Afbeelding 3" descr="C:\Users\local_tmatthews\INetCache\Content.MSO\63C497C3.t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52933" y="353936"/>
            <a:ext cx="1492369" cy="763664"/>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21267" y="754591"/>
            <a:ext cx="10515600" cy="1325563"/>
          </a:xfrm>
        </p:spPr>
        <p:txBody>
          <a:bodyPr/>
          <a:lstStyle/>
          <a:p>
            <a:r>
              <a:rPr lang="en-GB" dirty="0" err="1" smtClean="0"/>
              <a:t>Middelengebruik</a:t>
            </a:r>
            <a:r>
              <a:rPr lang="en-GB" dirty="0" smtClean="0"/>
              <a:t> en </a:t>
            </a:r>
            <a:r>
              <a:rPr lang="en-GB" dirty="0" err="1" smtClean="0"/>
              <a:t>symptoombestrijding</a:t>
            </a:r>
            <a:endParaRPr lang="en-GB" dirty="0"/>
          </a:p>
        </p:txBody>
      </p:sp>
      <p:sp>
        <p:nvSpPr>
          <p:cNvPr id="3" name="Tijdelijke aanduiding voor inhoud 2"/>
          <p:cNvSpPr>
            <a:spLocks noGrp="1"/>
          </p:cNvSpPr>
          <p:nvPr>
            <p:ph idx="1"/>
          </p:nvPr>
        </p:nvSpPr>
        <p:spPr>
          <a:xfrm>
            <a:off x="838200" y="2269067"/>
            <a:ext cx="10515600" cy="3907896"/>
          </a:xfrm>
        </p:spPr>
        <p:txBody>
          <a:bodyPr/>
          <a:lstStyle/>
          <a:p>
            <a:r>
              <a:rPr lang="en-GB" dirty="0" err="1" smtClean="0"/>
              <a:t>Wisselende</a:t>
            </a:r>
            <a:r>
              <a:rPr lang="en-GB" dirty="0" smtClean="0"/>
              <a:t> </a:t>
            </a:r>
            <a:r>
              <a:rPr lang="en-GB" dirty="0" err="1" smtClean="0"/>
              <a:t>ervaringen</a:t>
            </a:r>
            <a:r>
              <a:rPr lang="en-GB" dirty="0" smtClean="0"/>
              <a:t> </a:t>
            </a:r>
            <a:r>
              <a:rPr lang="en-GB" dirty="0" err="1" smtClean="0"/>
              <a:t>mbt</a:t>
            </a:r>
            <a:r>
              <a:rPr lang="en-GB" dirty="0" smtClean="0"/>
              <a:t> </a:t>
            </a:r>
            <a:r>
              <a:rPr lang="en-GB" dirty="0" err="1" smtClean="0"/>
              <a:t>pijn</a:t>
            </a:r>
            <a:r>
              <a:rPr lang="en-GB" dirty="0" smtClean="0"/>
              <a:t>:</a:t>
            </a:r>
          </a:p>
          <a:p>
            <a:pPr lvl="1"/>
            <a:r>
              <a:rPr lang="en-GB" dirty="0" err="1" smtClean="0"/>
              <a:t>Methadon</a:t>
            </a:r>
            <a:r>
              <a:rPr lang="en-GB" dirty="0" smtClean="0"/>
              <a:t> </a:t>
            </a:r>
            <a:r>
              <a:rPr lang="en-GB" dirty="0" err="1" smtClean="0"/>
              <a:t>als</a:t>
            </a:r>
            <a:r>
              <a:rPr lang="en-GB" dirty="0" smtClean="0"/>
              <a:t> </a:t>
            </a:r>
            <a:r>
              <a:rPr lang="en-GB" dirty="0" err="1" smtClean="0"/>
              <a:t>onderhoud</a:t>
            </a:r>
            <a:r>
              <a:rPr lang="en-GB" dirty="0" smtClean="0"/>
              <a:t> </a:t>
            </a:r>
            <a:r>
              <a:rPr lang="en-GB" dirty="0" err="1" smtClean="0"/>
              <a:t>verslaving</a:t>
            </a:r>
            <a:r>
              <a:rPr lang="en-GB" dirty="0" smtClean="0"/>
              <a:t> en </a:t>
            </a:r>
            <a:r>
              <a:rPr lang="en-GB" dirty="0" err="1" smtClean="0"/>
              <a:t>andere</a:t>
            </a:r>
            <a:r>
              <a:rPr lang="en-GB" dirty="0" smtClean="0"/>
              <a:t> opioiden </a:t>
            </a:r>
            <a:r>
              <a:rPr lang="en-GB" dirty="0" err="1" smtClean="0"/>
              <a:t>tegen</a:t>
            </a:r>
            <a:r>
              <a:rPr lang="en-GB" dirty="0" smtClean="0"/>
              <a:t> de </a:t>
            </a:r>
            <a:r>
              <a:rPr lang="en-GB" dirty="0" err="1" smtClean="0"/>
              <a:t>pijn</a:t>
            </a:r>
            <a:endParaRPr lang="en-GB" dirty="0" smtClean="0"/>
          </a:p>
          <a:p>
            <a:pPr lvl="1"/>
            <a:r>
              <a:rPr lang="en-GB" dirty="0" err="1" smtClean="0"/>
              <a:t>Methadon</a:t>
            </a:r>
            <a:r>
              <a:rPr lang="en-GB" dirty="0" smtClean="0"/>
              <a:t> </a:t>
            </a:r>
            <a:r>
              <a:rPr lang="en-GB" dirty="0" err="1" smtClean="0"/>
              <a:t>als</a:t>
            </a:r>
            <a:r>
              <a:rPr lang="en-GB" dirty="0" smtClean="0"/>
              <a:t> </a:t>
            </a:r>
            <a:r>
              <a:rPr lang="en-GB" dirty="0" err="1" smtClean="0"/>
              <a:t>onderhoud</a:t>
            </a:r>
            <a:r>
              <a:rPr lang="en-GB" dirty="0" smtClean="0"/>
              <a:t> </a:t>
            </a:r>
            <a:r>
              <a:rPr lang="en-GB" dirty="0" err="1" smtClean="0"/>
              <a:t>verslaving</a:t>
            </a:r>
            <a:r>
              <a:rPr lang="en-GB" dirty="0" smtClean="0"/>
              <a:t> en </a:t>
            </a:r>
            <a:r>
              <a:rPr lang="en-GB" dirty="0" err="1" smtClean="0"/>
              <a:t>als</a:t>
            </a:r>
            <a:r>
              <a:rPr lang="en-GB" dirty="0" smtClean="0"/>
              <a:t> </a:t>
            </a:r>
            <a:r>
              <a:rPr lang="en-GB" dirty="0" err="1" smtClean="0"/>
              <a:t>pijnbestrijding</a:t>
            </a:r>
            <a:r>
              <a:rPr lang="en-GB" dirty="0" smtClean="0"/>
              <a:t>.</a:t>
            </a:r>
          </a:p>
          <a:p>
            <a:pPr lvl="1"/>
            <a:endParaRPr lang="en-GB" dirty="0" smtClean="0"/>
          </a:p>
          <a:p>
            <a:r>
              <a:rPr lang="en-GB" dirty="0" err="1" smtClean="0"/>
              <a:t>Bij</a:t>
            </a:r>
            <a:r>
              <a:rPr lang="en-GB" dirty="0" smtClean="0"/>
              <a:t> </a:t>
            </a:r>
            <a:r>
              <a:rPr lang="en-GB" dirty="0" err="1" smtClean="0"/>
              <a:t>verslaafde</a:t>
            </a:r>
            <a:r>
              <a:rPr lang="en-GB" dirty="0" smtClean="0"/>
              <a:t> </a:t>
            </a:r>
            <a:r>
              <a:rPr lang="en-GB" dirty="0" err="1" smtClean="0"/>
              <a:t>mensen</a:t>
            </a:r>
            <a:r>
              <a:rPr lang="en-GB" dirty="0" smtClean="0"/>
              <a:t>: </a:t>
            </a:r>
            <a:r>
              <a:rPr lang="en-GB" dirty="0"/>
              <a:t>craving-</a:t>
            </a:r>
            <a:r>
              <a:rPr lang="en-GB" dirty="0" err="1"/>
              <a:t>gedrag</a:t>
            </a:r>
            <a:r>
              <a:rPr lang="en-GB" dirty="0"/>
              <a:t>: </a:t>
            </a:r>
            <a:r>
              <a:rPr lang="en-GB" dirty="0" err="1"/>
              <a:t>lorazepam</a:t>
            </a:r>
            <a:r>
              <a:rPr lang="en-GB" dirty="0" smtClean="0"/>
              <a:t>.</a:t>
            </a:r>
          </a:p>
          <a:p>
            <a:r>
              <a:rPr lang="en-GB" dirty="0" smtClean="0"/>
              <a:t>In de </a:t>
            </a:r>
            <a:r>
              <a:rPr lang="en-GB" dirty="0" err="1" smtClean="0"/>
              <a:t>laatste</a:t>
            </a:r>
            <a:r>
              <a:rPr lang="en-GB" dirty="0" smtClean="0"/>
              <a:t> </a:t>
            </a:r>
            <a:r>
              <a:rPr lang="en-GB" dirty="0" err="1" smtClean="0"/>
              <a:t>levensfase</a:t>
            </a:r>
            <a:r>
              <a:rPr lang="en-GB" dirty="0" smtClean="0"/>
              <a:t> is er </a:t>
            </a:r>
            <a:r>
              <a:rPr lang="en-GB" dirty="0" err="1" smtClean="0"/>
              <a:t>vaak</a:t>
            </a:r>
            <a:r>
              <a:rPr lang="en-GB" dirty="0" smtClean="0"/>
              <a:t> al minder </a:t>
            </a:r>
            <a:r>
              <a:rPr lang="en-GB" dirty="0" err="1" smtClean="0"/>
              <a:t>middelengebruik</a:t>
            </a:r>
            <a:r>
              <a:rPr lang="en-GB" dirty="0" smtClean="0"/>
              <a:t> </a:t>
            </a:r>
            <a:r>
              <a:rPr lang="en-GB" dirty="0" err="1" smtClean="0"/>
              <a:t>dan</a:t>
            </a:r>
            <a:r>
              <a:rPr lang="en-GB" dirty="0" smtClean="0"/>
              <a:t> in de </a:t>
            </a:r>
            <a:r>
              <a:rPr lang="en-GB" dirty="0" err="1" smtClean="0"/>
              <a:t>papieren</a:t>
            </a:r>
            <a:r>
              <a:rPr lang="en-GB" dirty="0" smtClean="0"/>
              <a:t> </a:t>
            </a:r>
            <a:r>
              <a:rPr lang="en-GB" dirty="0" err="1" smtClean="0"/>
              <a:t>staat</a:t>
            </a:r>
            <a:r>
              <a:rPr lang="en-GB" dirty="0" smtClean="0"/>
              <a:t>.</a:t>
            </a:r>
          </a:p>
          <a:p>
            <a:pPr lvl="1"/>
            <a:endParaRPr lang="en-GB" dirty="0" smtClean="0"/>
          </a:p>
        </p:txBody>
      </p:sp>
      <p:pic>
        <p:nvPicPr>
          <p:cNvPr id="4" name="Afbeelding 3" descr="C:\Users\local_tmatthews\INetCache\Content.MSO\63C497C3.t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52933" y="353936"/>
            <a:ext cx="1492369" cy="763664"/>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Palliatieve sedatie</a:t>
            </a:r>
            <a:endParaRPr lang="en-GB" dirty="0"/>
          </a:p>
        </p:txBody>
      </p:sp>
      <p:sp>
        <p:nvSpPr>
          <p:cNvPr id="3" name="Tijdelijke aanduiding voor inhoud 2"/>
          <p:cNvSpPr>
            <a:spLocks noGrp="1"/>
          </p:cNvSpPr>
          <p:nvPr>
            <p:ph idx="1"/>
          </p:nvPr>
        </p:nvSpPr>
        <p:spPr>
          <a:xfrm>
            <a:off x="838200" y="1941740"/>
            <a:ext cx="10515600" cy="4081689"/>
          </a:xfrm>
        </p:spPr>
        <p:txBody>
          <a:bodyPr>
            <a:normAutofit/>
          </a:bodyPr>
          <a:lstStyle/>
          <a:p>
            <a:r>
              <a:rPr lang="en-GB" dirty="0" smtClean="0"/>
              <a:t>Sedatie en </a:t>
            </a:r>
            <a:r>
              <a:rPr lang="en-GB" dirty="0" err="1" smtClean="0"/>
              <a:t>middelengebruik</a:t>
            </a:r>
            <a:r>
              <a:rPr lang="en-GB" dirty="0" smtClean="0"/>
              <a:t>:</a:t>
            </a:r>
          </a:p>
          <a:p>
            <a:pPr lvl="1"/>
            <a:r>
              <a:rPr lang="en-GB" dirty="0" err="1" smtClean="0"/>
              <a:t>Soms</a:t>
            </a:r>
            <a:r>
              <a:rPr lang="en-GB" dirty="0" smtClean="0"/>
              <a:t> </a:t>
            </a:r>
            <a:r>
              <a:rPr lang="en-GB" dirty="0" err="1" smtClean="0"/>
              <a:t>lastig</a:t>
            </a:r>
            <a:r>
              <a:rPr lang="en-GB" dirty="0" smtClean="0"/>
              <a:t> </a:t>
            </a:r>
            <a:r>
              <a:rPr lang="en-GB" dirty="0" err="1" smtClean="0"/>
              <a:t>om</a:t>
            </a:r>
            <a:r>
              <a:rPr lang="en-GB" dirty="0" smtClean="0"/>
              <a:t> </a:t>
            </a:r>
            <a:r>
              <a:rPr lang="en-GB" dirty="0" err="1" smtClean="0"/>
              <a:t>goed</a:t>
            </a:r>
            <a:r>
              <a:rPr lang="en-GB" dirty="0" smtClean="0"/>
              <a:t> </a:t>
            </a:r>
            <a:r>
              <a:rPr lang="en-GB" dirty="0" err="1" smtClean="0"/>
              <a:t>te</a:t>
            </a:r>
            <a:r>
              <a:rPr lang="en-GB" dirty="0" smtClean="0"/>
              <a:t> sederen. Door </a:t>
            </a:r>
            <a:r>
              <a:rPr lang="en-GB" dirty="0" err="1" smtClean="0"/>
              <a:t>middelengebruik</a:t>
            </a:r>
            <a:r>
              <a:rPr lang="en-GB" dirty="0" smtClean="0"/>
              <a:t>? Angst voor de </a:t>
            </a:r>
            <a:r>
              <a:rPr lang="en-GB" dirty="0" err="1" smtClean="0"/>
              <a:t>dood</a:t>
            </a:r>
            <a:r>
              <a:rPr lang="en-GB" dirty="0" smtClean="0"/>
              <a:t>? </a:t>
            </a:r>
          </a:p>
          <a:p>
            <a:pPr lvl="1"/>
            <a:r>
              <a:rPr lang="en-GB" dirty="0" err="1" smtClean="0"/>
              <a:t>Overweeg</a:t>
            </a:r>
            <a:r>
              <a:rPr lang="en-GB" dirty="0" smtClean="0"/>
              <a:t> </a:t>
            </a:r>
            <a:r>
              <a:rPr lang="en-GB" dirty="0" err="1" smtClean="0"/>
              <a:t>om</a:t>
            </a:r>
            <a:r>
              <a:rPr lang="en-GB" dirty="0" smtClean="0"/>
              <a:t> </a:t>
            </a:r>
            <a:r>
              <a:rPr lang="en-GB" dirty="0" err="1" smtClean="0"/>
              <a:t>methadon</a:t>
            </a:r>
            <a:r>
              <a:rPr lang="en-GB" dirty="0" smtClean="0"/>
              <a:t> sc </a:t>
            </a:r>
            <a:r>
              <a:rPr lang="en-GB" dirty="0" err="1" smtClean="0"/>
              <a:t>te</a:t>
            </a:r>
            <a:r>
              <a:rPr lang="en-GB" dirty="0" smtClean="0"/>
              <a:t> </a:t>
            </a:r>
            <a:r>
              <a:rPr lang="en-GB" dirty="0" err="1" smtClean="0"/>
              <a:t>geven</a:t>
            </a:r>
            <a:r>
              <a:rPr lang="en-GB" dirty="0" smtClean="0"/>
              <a:t> </a:t>
            </a:r>
            <a:r>
              <a:rPr lang="en-GB" dirty="0" err="1" smtClean="0"/>
              <a:t>tijdens</a:t>
            </a:r>
            <a:r>
              <a:rPr lang="en-GB" dirty="0" smtClean="0"/>
              <a:t> sedatie </a:t>
            </a:r>
            <a:r>
              <a:rPr lang="en-GB" dirty="0" err="1" smtClean="0"/>
              <a:t>als</a:t>
            </a:r>
            <a:r>
              <a:rPr lang="en-GB" dirty="0" smtClean="0"/>
              <a:t> </a:t>
            </a:r>
            <a:r>
              <a:rPr lang="en-GB" dirty="0" err="1" smtClean="0"/>
              <a:t>iemand</a:t>
            </a:r>
            <a:r>
              <a:rPr lang="en-GB" dirty="0" smtClean="0"/>
              <a:t> </a:t>
            </a:r>
            <a:r>
              <a:rPr lang="en-GB" dirty="0" err="1" smtClean="0"/>
              <a:t>dat</a:t>
            </a:r>
            <a:r>
              <a:rPr lang="en-GB" dirty="0" smtClean="0"/>
              <a:t> </a:t>
            </a:r>
            <a:r>
              <a:rPr lang="en-GB" dirty="0" err="1" smtClean="0"/>
              <a:t>oraal</a:t>
            </a:r>
            <a:r>
              <a:rPr lang="en-GB" dirty="0" smtClean="0"/>
              <a:t> </a:t>
            </a:r>
            <a:r>
              <a:rPr lang="en-GB" dirty="0" err="1" smtClean="0"/>
              <a:t>gebruikte</a:t>
            </a:r>
            <a:r>
              <a:rPr lang="en-GB" dirty="0" smtClean="0"/>
              <a:t> (op </a:t>
            </a:r>
            <a:r>
              <a:rPr lang="en-GB" dirty="0" err="1" smtClean="0"/>
              <a:t>tijd</a:t>
            </a:r>
            <a:r>
              <a:rPr lang="en-GB" dirty="0" smtClean="0"/>
              <a:t> </a:t>
            </a:r>
            <a:r>
              <a:rPr lang="en-GB" dirty="0" err="1" smtClean="0"/>
              <a:t>bestellen</a:t>
            </a:r>
            <a:r>
              <a:rPr lang="en-GB" dirty="0" smtClean="0"/>
              <a:t> </a:t>
            </a:r>
            <a:r>
              <a:rPr lang="en-GB" dirty="0" err="1" smtClean="0"/>
              <a:t>bij</a:t>
            </a:r>
            <a:r>
              <a:rPr lang="en-GB" dirty="0" smtClean="0"/>
              <a:t> </a:t>
            </a:r>
            <a:r>
              <a:rPr lang="en-GB" dirty="0" err="1" smtClean="0"/>
              <a:t>apotheek</a:t>
            </a:r>
            <a:r>
              <a:rPr lang="en-GB" dirty="0" smtClean="0"/>
              <a:t>...)</a:t>
            </a:r>
          </a:p>
          <a:p>
            <a:pPr lvl="1"/>
            <a:r>
              <a:rPr lang="en-GB" dirty="0" err="1" smtClean="0"/>
              <a:t>Nieuwe</a:t>
            </a:r>
            <a:r>
              <a:rPr lang="en-GB" dirty="0" smtClean="0"/>
              <a:t> concept </a:t>
            </a:r>
            <a:r>
              <a:rPr lang="en-GB" dirty="0" err="1" smtClean="0"/>
              <a:t>richtlijn</a:t>
            </a:r>
            <a:r>
              <a:rPr lang="en-GB" dirty="0" smtClean="0"/>
              <a:t>: </a:t>
            </a:r>
            <a:r>
              <a:rPr lang="en-GB" dirty="0" err="1" smtClean="0"/>
              <a:t>overleg</a:t>
            </a:r>
            <a:r>
              <a:rPr lang="en-GB" dirty="0" smtClean="0"/>
              <a:t> </a:t>
            </a:r>
            <a:r>
              <a:rPr lang="en-GB" dirty="0" err="1" smtClean="0"/>
              <a:t>palliatief</a:t>
            </a:r>
            <a:r>
              <a:rPr lang="en-GB" dirty="0" smtClean="0"/>
              <a:t> </a:t>
            </a:r>
            <a:r>
              <a:rPr lang="en-GB" dirty="0" err="1" smtClean="0"/>
              <a:t>supportteam</a:t>
            </a:r>
            <a:r>
              <a:rPr lang="en-GB" dirty="0" smtClean="0"/>
              <a:t> </a:t>
            </a:r>
            <a:r>
              <a:rPr lang="en-GB" dirty="0" err="1" smtClean="0"/>
              <a:t>voorafgaande</a:t>
            </a:r>
            <a:r>
              <a:rPr lang="en-GB" dirty="0" smtClean="0"/>
              <a:t> </a:t>
            </a:r>
            <a:r>
              <a:rPr lang="en-GB" dirty="0" err="1" smtClean="0"/>
              <a:t>aan</a:t>
            </a:r>
            <a:r>
              <a:rPr lang="en-GB" dirty="0" smtClean="0"/>
              <a:t> sedatie.</a:t>
            </a:r>
          </a:p>
          <a:p>
            <a:r>
              <a:rPr lang="en-GB" dirty="0" smtClean="0"/>
              <a:t>Trial and error, </a:t>
            </a:r>
            <a:r>
              <a:rPr lang="en-GB" dirty="0" err="1" smtClean="0"/>
              <a:t>maatwerk</a:t>
            </a:r>
            <a:r>
              <a:rPr lang="en-GB" dirty="0" smtClean="0"/>
              <a:t> </a:t>
            </a:r>
            <a:r>
              <a:rPr lang="en-GB" dirty="0" err="1" smtClean="0"/>
              <a:t>bij</a:t>
            </a:r>
            <a:r>
              <a:rPr lang="en-GB" dirty="0" smtClean="0"/>
              <a:t> </a:t>
            </a:r>
            <a:r>
              <a:rPr lang="en-GB" dirty="0" err="1" smtClean="0"/>
              <a:t>elke</a:t>
            </a:r>
            <a:r>
              <a:rPr lang="en-GB" dirty="0" smtClean="0"/>
              <a:t> patient </a:t>
            </a:r>
            <a:r>
              <a:rPr lang="en-GB" dirty="0" err="1" smtClean="0"/>
              <a:t>aan</a:t>
            </a:r>
            <a:r>
              <a:rPr lang="en-GB" dirty="0" smtClean="0"/>
              <a:t> de hand van de </a:t>
            </a:r>
            <a:r>
              <a:rPr lang="en-GB" dirty="0" err="1" smtClean="0"/>
              <a:t>richtlijn</a:t>
            </a:r>
            <a:r>
              <a:rPr lang="en-GB" dirty="0" smtClean="0"/>
              <a:t>.</a:t>
            </a:r>
          </a:p>
          <a:p>
            <a:r>
              <a:rPr lang="en-GB" dirty="0" err="1" smtClean="0"/>
              <a:t>Eerder</a:t>
            </a:r>
            <a:r>
              <a:rPr lang="en-GB" dirty="0" smtClean="0"/>
              <a:t> </a:t>
            </a:r>
            <a:r>
              <a:rPr lang="en-GB" dirty="0" err="1" smtClean="0"/>
              <a:t>inzetten</a:t>
            </a:r>
            <a:r>
              <a:rPr lang="en-GB" dirty="0" smtClean="0"/>
              <a:t> van </a:t>
            </a:r>
            <a:r>
              <a:rPr lang="en-GB" dirty="0" err="1" smtClean="0"/>
              <a:t>levomepromazine</a:t>
            </a:r>
            <a:r>
              <a:rPr lang="en-GB" dirty="0" smtClean="0"/>
              <a:t> (</a:t>
            </a:r>
            <a:r>
              <a:rPr lang="en-GB" dirty="0" err="1" smtClean="0"/>
              <a:t>nozinan</a:t>
            </a:r>
            <a:r>
              <a:rPr lang="en-GB" dirty="0" smtClean="0"/>
              <a:t>) </a:t>
            </a:r>
            <a:r>
              <a:rPr lang="en-GB" dirty="0" err="1" smtClean="0"/>
              <a:t>dan</a:t>
            </a:r>
            <a:r>
              <a:rPr lang="en-GB" dirty="0" smtClean="0"/>
              <a:t> </a:t>
            </a:r>
            <a:r>
              <a:rPr lang="en-GB" dirty="0" err="1" smtClean="0"/>
              <a:t>bij</a:t>
            </a:r>
            <a:r>
              <a:rPr lang="en-GB" dirty="0" smtClean="0"/>
              <a:t> midazolam 20 mg/</a:t>
            </a:r>
            <a:r>
              <a:rPr lang="en-GB" dirty="0" err="1" smtClean="0"/>
              <a:t>uur</a:t>
            </a:r>
            <a:endParaRPr lang="en-GB" dirty="0"/>
          </a:p>
        </p:txBody>
      </p:sp>
      <p:pic>
        <p:nvPicPr>
          <p:cNvPr id="4" name="Afbeelding 3" descr="C:\Users\local_tmatthews\INetCache\Content.MSO\63C497C3.t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52933" y="353936"/>
            <a:ext cx="1492369" cy="763664"/>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72066" y="906992"/>
            <a:ext cx="10515600" cy="1325563"/>
          </a:xfrm>
        </p:spPr>
        <p:txBody>
          <a:bodyPr/>
          <a:lstStyle/>
          <a:p>
            <a:r>
              <a:rPr lang="en-GB" dirty="0" err="1" smtClean="0"/>
              <a:t>Problemen</a:t>
            </a:r>
            <a:r>
              <a:rPr lang="en-GB" dirty="0" smtClean="0"/>
              <a:t> </a:t>
            </a:r>
            <a:r>
              <a:rPr lang="en-GB" dirty="0" err="1" smtClean="0"/>
              <a:t>waar</a:t>
            </a:r>
            <a:r>
              <a:rPr lang="en-GB" dirty="0" smtClean="0"/>
              <a:t> je </a:t>
            </a:r>
            <a:r>
              <a:rPr lang="en-GB" dirty="0" err="1" smtClean="0"/>
              <a:t>vaak</a:t>
            </a:r>
            <a:r>
              <a:rPr lang="en-GB" dirty="0" smtClean="0"/>
              <a:t> </a:t>
            </a:r>
            <a:r>
              <a:rPr lang="en-GB" dirty="0" err="1" smtClean="0"/>
              <a:t>tegenaan</a:t>
            </a:r>
            <a:r>
              <a:rPr lang="en-GB" dirty="0" smtClean="0"/>
              <a:t> </a:t>
            </a:r>
            <a:r>
              <a:rPr lang="en-GB" dirty="0" err="1" smtClean="0"/>
              <a:t>loopt</a:t>
            </a:r>
            <a:r>
              <a:rPr lang="en-GB" dirty="0" smtClean="0"/>
              <a:t>:</a:t>
            </a:r>
            <a:endParaRPr lang="en-GB" dirty="0"/>
          </a:p>
        </p:txBody>
      </p:sp>
      <p:sp>
        <p:nvSpPr>
          <p:cNvPr id="3" name="Tijdelijke aanduiding voor inhoud 2"/>
          <p:cNvSpPr>
            <a:spLocks noGrp="1"/>
          </p:cNvSpPr>
          <p:nvPr>
            <p:ph idx="1"/>
          </p:nvPr>
        </p:nvSpPr>
        <p:spPr>
          <a:xfrm>
            <a:off x="838200" y="2455333"/>
            <a:ext cx="10515600" cy="3721630"/>
          </a:xfrm>
        </p:spPr>
        <p:txBody>
          <a:bodyPr/>
          <a:lstStyle/>
          <a:p>
            <a:endParaRPr lang="en-GB" dirty="0" smtClean="0"/>
          </a:p>
          <a:p>
            <a:r>
              <a:rPr lang="nl-NL" dirty="0" smtClean="0"/>
              <a:t>Palliatieve zorg = </a:t>
            </a:r>
            <a:r>
              <a:rPr lang="nl-NL" dirty="0" err="1" smtClean="0"/>
              <a:t>advanced</a:t>
            </a:r>
            <a:r>
              <a:rPr lang="nl-NL" dirty="0" smtClean="0"/>
              <a:t> care planning </a:t>
            </a:r>
            <a:endParaRPr lang="nl-NL" dirty="0" smtClean="0"/>
          </a:p>
          <a:p>
            <a:r>
              <a:rPr lang="nl-NL" dirty="0" smtClean="0"/>
              <a:t>Dood vaak niet bespreekbaar</a:t>
            </a:r>
            <a:endParaRPr lang="nl-NL" dirty="0" smtClean="0"/>
          </a:p>
          <a:p>
            <a:r>
              <a:rPr lang="nl-NL" dirty="0" smtClean="0"/>
              <a:t>Reguliere protocollen soms niet toereikend/werkbaar/effectief</a:t>
            </a:r>
          </a:p>
          <a:p>
            <a:r>
              <a:rPr lang="nl-NL" dirty="0" smtClean="0"/>
              <a:t>Wilsbekwaamheid</a:t>
            </a:r>
          </a:p>
          <a:p>
            <a:pPr marL="0" indent="0">
              <a:buNone/>
            </a:pPr>
            <a:endParaRPr lang="en-GB" dirty="0"/>
          </a:p>
        </p:txBody>
      </p:sp>
      <p:pic>
        <p:nvPicPr>
          <p:cNvPr id="4" name="Afbeelding 3" descr="C:\Users\local_tmatthews\INetCache\Content.MSO\63C497C3.t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52933" y="353936"/>
            <a:ext cx="1492369" cy="763664"/>
          </a:xfrm>
          <a:prstGeom prst="rect">
            <a:avLst/>
          </a:prstGeom>
          <a:noFill/>
          <a:ln>
            <a:noFill/>
          </a:ln>
        </p:spPr>
      </p:pic>
    </p:spTree>
    <p:extLst>
      <p:ext uri="{BB962C8B-B14F-4D97-AF65-F5344CB8AC3E}">
        <p14:creationId xmlns:p14="http://schemas.microsoft.com/office/powerpoint/2010/main" val="1965409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Casus </a:t>
            </a:r>
            <a:r>
              <a:rPr lang="en-GB" dirty="0" err="1"/>
              <a:t>dhr</a:t>
            </a:r>
            <a:r>
              <a:rPr lang="en-GB" dirty="0"/>
              <a:t> </a:t>
            </a:r>
            <a:r>
              <a:rPr lang="en-GB" dirty="0" smtClean="0"/>
              <a:t>M., 2019</a:t>
            </a:r>
            <a:endParaRPr lang="en-GB" dirty="0"/>
          </a:p>
        </p:txBody>
      </p:sp>
      <p:sp>
        <p:nvSpPr>
          <p:cNvPr id="3" name="Tijdelijke aanduiding voor inhoud 2"/>
          <p:cNvSpPr>
            <a:spLocks noGrp="1"/>
          </p:cNvSpPr>
          <p:nvPr>
            <p:ph idx="1"/>
          </p:nvPr>
        </p:nvSpPr>
        <p:spPr/>
        <p:txBody>
          <a:bodyPr/>
          <a:lstStyle/>
          <a:p>
            <a:r>
              <a:rPr lang="en-GB" dirty="0"/>
              <a:t>65-jarige man</a:t>
            </a:r>
          </a:p>
          <a:p>
            <a:r>
              <a:rPr lang="en-GB" dirty="0" err="1"/>
              <a:t>Oorspronkelijk</a:t>
            </a:r>
            <a:r>
              <a:rPr lang="en-GB" dirty="0"/>
              <a:t> </a:t>
            </a:r>
            <a:r>
              <a:rPr lang="en-GB" dirty="0" err="1" smtClean="0"/>
              <a:t>uit</a:t>
            </a:r>
            <a:r>
              <a:rPr lang="en-GB" dirty="0" smtClean="0"/>
              <a:t> </a:t>
            </a:r>
            <a:r>
              <a:rPr lang="en-GB" dirty="0" err="1" smtClean="0"/>
              <a:t>Rusland</a:t>
            </a:r>
            <a:r>
              <a:rPr lang="en-GB" dirty="0" smtClean="0"/>
              <a:t>, </a:t>
            </a:r>
            <a:r>
              <a:rPr lang="en-GB" dirty="0" err="1"/>
              <a:t>illegaal</a:t>
            </a:r>
            <a:r>
              <a:rPr lang="en-GB" dirty="0"/>
              <a:t> in NL</a:t>
            </a:r>
          </a:p>
          <a:p>
            <a:r>
              <a:rPr lang="en-GB" dirty="0" err="1"/>
              <a:t>Woont</a:t>
            </a:r>
            <a:r>
              <a:rPr lang="en-GB" dirty="0"/>
              <a:t> in </a:t>
            </a:r>
            <a:r>
              <a:rPr lang="en-GB" dirty="0" err="1" smtClean="0"/>
              <a:t>beschermd</a:t>
            </a:r>
            <a:r>
              <a:rPr lang="en-GB" dirty="0" smtClean="0"/>
              <a:t> </a:t>
            </a:r>
            <a:r>
              <a:rPr lang="en-GB" dirty="0" err="1" smtClean="0"/>
              <a:t>wonen</a:t>
            </a:r>
            <a:r>
              <a:rPr lang="en-GB" dirty="0" smtClean="0"/>
              <a:t> </a:t>
            </a:r>
            <a:r>
              <a:rPr lang="en-GB" dirty="0" err="1" smtClean="0"/>
              <a:t>voorziening</a:t>
            </a:r>
            <a:r>
              <a:rPr lang="en-GB" dirty="0" smtClean="0"/>
              <a:t>, </a:t>
            </a:r>
            <a:r>
              <a:rPr lang="en-GB" dirty="0" err="1"/>
              <a:t>onverzekerd</a:t>
            </a:r>
            <a:endParaRPr lang="en-GB" dirty="0"/>
          </a:p>
          <a:p>
            <a:r>
              <a:rPr lang="en-GB" dirty="0" err="1"/>
              <a:t>Verslaafd</a:t>
            </a:r>
            <a:r>
              <a:rPr lang="en-GB" dirty="0"/>
              <a:t> </a:t>
            </a:r>
            <a:r>
              <a:rPr lang="en-GB" dirty="0" err="1"/>
              <a:t>aan</a:t>
            </a:r>
            <a:r>
              <a:rPr lang="en-GB" dirty="0"/>
              <a:t> </a:t>
            </a:r>
            <a:r>
              <a:rPr lang="en-GB" dirty="0" err="1"/>
              <a:t>opiaten</a:t>
            </a:r>
            <a:r>
              <a:rPr lang="en-GB" dirty="0"/>
              <a:t> door </a:t>
            </a:r>
            <a:r>
              <a:rPr lang="en-GB" dirty="0" err="1"/>
              <a:t>pijnbehandeling</a:t>
            </a:r>
            <a:r>
              <a:rPr lang="en-GB" dirty="0"/>
              <a:t>, </a:t>
            </a:r>
            <a:r>
              <a:rPr lang="en-GB" dirty="0" err="1" smtClean="0"/>
              <a:t>roker</a:t>
            </a:r>
            <a:endParaRPr lang="en-GB" dirty="0"/>
          </a:p>
          <a:p>
            <a:r>
              <a:rPr lang="en-GB" dirty="0" err="1"/>
              <a:t>Spreekt</a:t>
            </a:r>
            <a:r>
              <a:rPr lang="en-GB" dirty="0"/>
              <a:t> </a:t>
            </a:r>
            <a:r>
              <a:rPr lang="en-GB" dirty="0" err="1"/>
              <a:t>geen</a:t>
            </a:r>
            <a:r>
              <a:rPr lang="en-GB" dirty="0"/>
              <a:t> </a:t>
            </a:r>
            <a:r>
              <a:rPr lang="en-GB" dirty="0" err="1"/>
              <a:t>Nederlands</a:t>
            </a:r>
            <a:r>
              <a:rPr lang="en-GB" dirty="0"/>
              <a:t>, </a:t>
            </a:r>
            <a:r>
              <a:rPr lang="en-GB" dirty="0" err="1"/>
              <a:t>wel</a:t>
            </a:r>
            <a:r>
              <a:rPr lang="en-GB" dirty="0"/>
              <a:t> </a:t>
            </a:r>
            <a:r>
              <a:rPr lang="en-GB" dirty="0" err="1"/>
              <a:t>Russisch</a:t>
            </a:r>
            <a:r>
              <a:rPr lang="en-GB" dirty="0"/>
              <a:t> en Engels</a:t>
            </a:r>
          </a:p>
          <a:p>
            <a:r>
              <a:rPr lang="en-GB" dirty="0" err="1"/>
              <a:t>Verbijft</a:t>
            </a:r>
            <a:r>
              <a:rPr lang="en-GB" dirty="0"/>
              <a:t> al 20 </a:t>
            </a:r>
            <a:r>
              <a:rPr lang="en-GB" dirty="0" err="1"/>
              <a:t>jaar</a:t>
            </a:r>
            <a:r>
              <a:rPr lang="en-GB" dirty="0"/>
              <a:t> in NL, </a:t>
            </a:r>
            <a:r>
              <a:rPr lang="en-GB" dirty="0" err="1"/>
              <a:t>gewerkt</a:t>
            </a:r>
            <a:r>
              <a:rPr lang="en-GB" dirty="0"/>
              <a:t> </a:t>
            </a:r>
            <a:r>
              <a:rPr lang="en-GB" dirty="0" err="1"/>
              <a:t>als</a:t>
            </a:r>
            <a:r>
              <a:rPr lang="en-GB" dirty="0"/>
              <a:t> </a:t>
            </a:r>
            <a:r>
              <a:rPr lang="en-GB" dirty="0" err="1"/>
              <a:t>klusjesman</a:t>
            </a:r>
            <a:r>
              <a:rPr lang="en-GB" dirty="0"/>
              <a:t>, </a:t>
            </a:r>
            <a:r>
              <a:rPr lang="en-GB" dirty="0" err="1"/>
              <a:t>gewoond</a:t>
            </a:r>
            <a:r>
              <a:rPr lang="en-GB" dirty="0"/>
              <a:t> op </a:t>
            </a:r>
            <a:r>
              <a:rPr lang="en-GB" dirty="0" err="1"/>
              <a:t>straat</a:t>
            </a:r>
            <a:r>
              <a:rPr lang="en-GB" dirty="0"/>
              <a:t> of in </a:t>
            </a:r>
            <a:r>
              <a:rPr lang="en-GB" dirty="0" err="1"/>
              <a:t>tuinhuisjes</a:t>
            </a:r>
            <a:endParaRPr lang="en-GB" dirty="0"/>
          </a:p>
        </p:txBody>
      </p:sp>
      <p:pic>
        <p:nvPicPr>
          <p:cNvPr id="4" name="Afbeelding 3" descr="C:\Users\local_tmatthews\INetCache\Content.MSO\63C497C3.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52933" y="353936"/>
            <a:ext cx="1492369" cy="763664"/>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Casus </a:t>
            </a:r>
            <a:r>
              <a:rPr lang="en-GB" dirty="0" err="1"/>
              <a:t>dhr</a:t>
            </a:r>
            <a:r>
              <a:rPr lang="en-GB" dirty="0"/>
              <a:t> </a:t>
            </a:r>
            <a:r>
              <a:rPr lang="en-GB" dirty="0" smtClean="0"/>
              <a:t>M.</a:t>
            </a:r>
            <a:endParaRPr lang="en-GB" dirty="0"/>
          </a:p>
        </p:txBody>
      </p:sp>
      <p:sp>
        <p:nvSpPr>
          <p:cNvPr id="3" name="Tijdelijke aanduiding voor inhoud 2"/>
          <p:cNvSpPr>
            <a:spLocks noGrp="1"/>
          </p:cNvSpPr>
          <p:nvPr>
            <p:ph idx="1"/>
          </p:nvPr>
        </p:nvSpPr>
        <p:spPr/>
        <p:txBody>
          <a:bodyPr/>
          <a:lstStyle/>
          <a:p>
            <a:pPr marL="0" indent="0">
              <a:buNone/>
            </a:pPr>
            <a:r>
              <a:rPr lang="en-GB" dirty="0" err="1" smtClean="0"/>
              <a:t>Voorgeschiedenis</a:t>
            </a:r>
            <a:endParaRPr lang="en-GB" dirty="0" smtClean="0"/>
          </a:p>
          <a:p>
            <a:r>
              <a:rPr lang="en-GB" dirty="0" smtClean="0"/>
              <a:t>2013 </a:t>
            </a:r>
            <a:r>
              <a:rPr lang="en-GB" dirty="0" err="1"/>
              <a:t>darmcarcinoom</a:t>
            </a:r>
            <a:r>
              <a:rPr lang="en-GB" dirty="0"/>
              <a:t>, </a:t>
            </a:r>
            <a:r>
              <a:rPr lang="en-GB" dirty="0" err="1"/>
              <a:t>operatie</a:t>
            </a:r>
            <a:r>
              <a:rPr lang="en-GB" dirty="0"/>
              <a:t> en </a:t>
            </a:r>
            <a:r>
              <a:rPr lang="en-GB" dirty="0" err="1"/>
              <a:t>chemoradiatie</a:t>
            </a:r>
            <a:endParaRPr lang="en-GB" dirty="0"/>
          </a:p>
          <a:p>
            <a:r>
              <a:rPr lang="en-GB" dirty="0"/>
              <a:t>2014: </a:t>
            </a:r>
            <a:r>
              <a:rPr lang="en-GB" dirty="0" err="1"/>
              <a:t>buikwandmetastase</a:t>
            </a:r>
            <a:r>
              <a:rPr lang="en-GB" dirty="0"/>
              <a:t>, </a:t>
            </a:r>
            <a:r>
              <a:rPr lang="en-GB" dirty="0" err="1"/>
              <a:t>operatie</a:t>
            </a:r>
            <a:endParaRPr lang="en-GB" dirty="0"/>
          </a:p>
          <a:p>
            <a:r>
              <a:rPr lang="en-GB" dirty="0"/>
              <a:t>2018: </a:t>
            </a:r>
            <a:r>
              <a:rPr lang="en-GB" dirty="0" err="1"/>
              <a:t>metastase</a:t>
            </a:r>
            <a:r>
              <a:rPr lang="en-GB" dirty="0"/>
              <a:t> in </a:t>
            </a:r>
            <a:r>
              <a:rPr lang="en-GB" dirty="0" err="1"/>
              <a:t>darm</a:t>
            </a:r>
            <a:r>
              <a:rPr lang="en-GB" dirty="0"/>
              <a:t> en </a:t>
            </a:r>
            <a:r>
              <a:rPr lang="en-GB" dirty="0" err="1"/>
              <a:t>buikwand</a:t>
            </a:r>
            <a:r>
              <a:rPr lang="en-GB" dirty="0"/>
              <a:t>, </a:t>
            </a:r>
            <a:r>
              <a:rPr lang="en-GB" dirty="0" err="1"/>
              <a:t>radiotherapie</a:t>
            </a:r>
            <a:endParaRPr lang="en-GB" dirty="0"/>
          </a:p>
          <a:p>
            <a:r>
              <a:rPr lang="en-GB" dirty="0"/>
              <a:t>2019: acute </a:t>
            </a:r>
            <a:r>
              <a:rPr lang="en-GB" dirty="0" err="1"/>
              <a:t>buik</a:t>
            </a:r>
            <a:r>
              <a:rPr lang="en-GB" dirty="0"/>
              <a:t> met </a:t>
            </a:r>
            <a:r>
              <a:rPr lang="en-GB" dirty="0" err="1"/>
              <a:t>perforatie</a:t>
            </a:r>
            <a:r>
              <a:rPr lang="en-GB" dirty="0"/>
              <a:t>, </a:t>
            </a:r>
            <a:r>
              <a:rPr lang="en-GB" dirty="0" err="1"/>
              <a:t>conservatief</a:t>
            </a:r>
            <a:r>
              <a:rPr lang="en-GB" dirty="0"/>
              <a:t> </a:t>
            </a:r>
            <a:r>
              <a:rPr lang="en-GB" dirty="0" err="1"/>
              <a:t>beleid</a:t>
            </a:r>
            <a:r>
              <a:rPr lang="en-GB" dirty="0"/>
              <a:t>.</a:t>
            </a:r>
          </a:p>
          <a:p>
            <a:endParaRPr lang="en-GB" dirty="0"/>
          </a:p>
          <a:p>
            <a:r>
              <a:rPr lang="en-GB" dirty="0" err="1"/>
              <a:t>Medicatie</a:t>
            </a:r>
            <a:r>
              <a:rPr lang="en-GB" dirty="0"/>
              <a:t>: </a:t>
            </a:r>
            <a:r>
              <a:rPr lang="en-GB" dirty="0" err="1"/>
              <a:t>methadon</a:t>
            </a:r>
            <a:r>
              <a:rPr lang="en-GB" dirty="0"/>
              <a:t> 40 mg 3dd, </a:t>
            </a:r>
            <a:r>
              <a:rPr lang="en-GB" dirty="0" err="1"/>
              <a:t>methadon</a:t>
            </a:r>
            <a:r>
              <a:rPr lang="en-GB" dirty="0"/>
              <a:t> 10 mg zn 3dd, metoclopramide 10 mg zn 3dd</a:t>
            </a:r>
          </a:p>
          <a:p>
            <a:endParaRPr lang="en-GB" dirty="0"/>
          </a:p>
        </p:txBody>
      </p:sp>
      <p:pic>
        <p:nvPicPr>
          <p:cNvPr id="4" name="Afbeelding 3" descr="C:\Users\local_tmatthews\INetCache\Content.MSO\63C497C3.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52933" y="353936"/>
            <a:ext cx="1492369" cy="763664"/>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Casus </a:t>
            </a:r>
            <a:r>
              <a:rPr lang="en-GB" dirty="0" err="1"/>
              <a:t>dhr</a:t>
            </a:r>
            <a:r>
              <a:rPr lang="en-GB" dirty="0"/>
              <a:t> </a:t>
            </a:r>
            <a:r>
              <a:rPr lang="en-GB" dirty="0" smtClean="0"/>
              <a:t>M.</a:t>
            </a:r>
            <a:endParaRPr lang="en-GB" dirty="0"/>
          </a:p>
        </p:txBody>
      </p:sp>
      <p:sp>
        <p:nvSpPr>
          <p:cNvPr id="3" name="Tijdelijke aanduiding voor inhoud 2"/>
          <p:cNvSpPr>
            <a:spLocks noGrp="1"/>
          </p:cNvSpPr>
          <p:nvPr>
            <p:ph idx="1"/>
          </p:nvPr>
        </p:nvSpPr>
        <p:spPr/>
        <p:txBody>
          <a:bodyPr/>
          <a:lstStyle/>
          <a:p>
            <a:r>
              <a:rPr lang="en-GB" dirty="0"/>
              <a:t>ADL </a:t>
            </a:r>
            <a:r>
              <a:rPr lang="en-GB" dirty="0" err="1"/>
              <a:t>zelfstandig</a:t>
            </a:r>
            <a:r>
              <a:rPr lang="en-GB" dirty="0"/>
              <a:t> </a:t>
            </a:r>
            <a:r>
              <a:rPr lang="en-GB" dirty="0" err="1"/>
              <a:t>bij</a:t>
            </a:r>
            <a:r>
              <a:rPr lang="en-GB" dirty="0"/>
              <a:t> </a:t>
            </a:r>
            <a:r>
              <a:rPr lang="en-GB" dirty="0" err="1"/>
              <a:t>opname</a:t>
            </a:r>
            <a:r>
              <a:rPr lang="en-GB" dirty="0"/>
              <a:t> in hospice</a:t>
            </a:r>
          </a:p>
          <a:p>
            <a:r>
              <a:rPr lang="en-GB" dirty="0" err="1"/>
              <a:t>Oedemateuze</a:t>
            </a:r>
            <a:r>
              <a:rPr lang="en-GB" dirty="0"/>
              <a:t> </a:t>
            </a:r>
            <a:r>
              <a:rPr lang="en-GB" dirty="0" err="1"/>
              <a:t>benen</a:t>
            </a:r>
            <a:r>
              <a:rPr lang="en-GB" dirty="0"/>
              <a:t>, </a:t>
            </a:r>
            <a:r>
              <a:rPr lang="en-GB" dirty="0" err="1"/>
              <a:t>colostoma</a:t>
            </a:r>
            <a:endParaRPr lang="en-GB" dirty="0"/>
          </a:p>
          <a:p>
            <a:r>
              <a:rPr lang="en-GB" dirty="0"/>
              <a:t>Glad </a:t>
            </a:r>
            <a:r>
              <a:rPr lang="en-GB" dirty="0" err="1"/>
              <a:t>vloeibaar</a:t>
            </a:r>
            <a:r>
              <a:rPr lang="en-GB" dirty="0"/>
              <a:t> </a:t>
            </a:r>
            <a:r>
              <a:rPr lang="en-GB" dirty="0" err="1"/>
              <a:t>eten</a:t>
            </a:r>
            <a:endParaRPr lang="en-GB" dirty="0"/>
          </a:p>
          <a:p>
            <a:r>
              <a:rPr lang="en-GB" dirty="0" err="1"/>
              <a:t>Rijdt</a:t>
            </a:r>
            <a:r>
              <a:rPr lang="en-GB" dirty="0"/>
              <a:t> met </a:t>
            </a:r>
            <a:r>
              <a:rPr lang="en-GB" dirty="0" err="1"/>
              <a:t>een</a:t>
            </a:r>
            <a:r>
              <a:rPr lang="en-GB" dirty="0"/>
              <a:t> </a:t>
            </a:r>
            <a:r>
              <a:rPr lang="en-GB" dirty="0" err="1"/>
              <a:t>scootmobiel</a:t>
            </a:r>
            <a:endParaRPr lang="en-GB" dirty="0"/>
          </a:p>
          <a:p>
            <a:r>
              <a:rPr lang="en-GB" dirty="0" err="1"/>
              <a:t>Autonomie</a:t>
            </a:r>
            <a:r>
              <a:rPr lang="en-GB" dirty="0"/>
              <a:t> heel </a:t>
            </a:r>
            <a:r>
              <a:rPr lang="en-GB" dirty="0" err="1"/>
              <a:t>belangrijk</a:t>
            </a:r>
            <a:r>
              <a:rPr lang="en-GB" dirty="0"/>
              <a:t>, </a:t>
            </a:r>
            <a:r>
              <a:rPr lang="en-GB" dirty="0" err="1"/>
              <a:t>roken</a:t>
            </a:r>
            <a:r>
              <a:rPr lang="en-GB" dirty="0"/>
              <a:t> </a:t>
            </a:r>
            <a:r>
              <a:rPr lang="en-GB" dirty="0" err="1"/>
              <a:t>ook</a:t>
            </a:r>
            <a:endParaRPr lang="en-GB" dirty="0"/>
          </a:p>
          <a:p>
            <a:r>
              <a:rPr lang="en-GB" dirty="0" err="1"/>
              <a:t>Gesprek</a:t>
            </a:r>
            <a:r>
              <a:rPr lang="en-GB" dirty="0"/>
              <a:t> over </a:t>
            </a:r>
            <a:r>
              <a:rPr lang="en-GB" dirty="0" err="1"/>
              <a:t>sterven</a:t>
            </a:r>
            <a:r>
              <a:rPr lang="en-GB" dirty="0"/>
              <a:t> is </a:t>
            </a:r>
            <a:r>
              <a:rPr lang="en-GB" dirty="0" err="1"/>
              <a:t>onmogelijk</a:t>
            </a:r>
            <a:r>
              <a:rPr lang="en-GB" dirty="0"/>
              <a:t>, </a:t>
            </a:r>
            <a:r>
              <a:rPr lang="en-GB" dirty="0" err="1"/>
              <a:t>vecht</a:t>
            </a:r>
            <a:r>
              <a:rPr lang="en-GB" dirty="0"/>
              <a:t> tot het </a:t>
            </a:r>
            <a:r>
              <a:rPr lang="en-GB" dirty="0" err="1"/>
              <a:t>uiterste</a:t>
            </a:r>
            <a:endParaRPr lang="en-GB" dirty="0"/>
          </a:p>
          <a:p>
            <a:endParaRPr lang="en-GB" dirty="0"/>
          </a:p>
          <a:p>
            <a:endParaRPr lang="en-GB" dirty="0"/>
          </a:p>
          <a:p>
            <a:endParaRPr lang="en-GB" dirty="0"/>
          </a:p>
        </p:txBody>
      </p:sp>
      <p:pic>
        <p:nvPicPr>
          <p:cNvPr id="4" name="Afbeelding 3" descr="C:\Users\local_tmatthews\INetCache\Content.MSO\63C497C3.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52933" y="353936"/>
            <a:ext cx="1492369" cy="763664"/>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Casus </a:t>
            </a:r>
            <a:r>
              <a:rPr lang="en-GB" dirty="0" err="1"/>
              <a:t>dhr</a:t>
            </a:r>
            <a:r>
              <a:rPr lang="en-GB" dirty="0"/>
              <a:t> </a:t>
            </a:r>
            <a:r>
              <a:rPr lang="en-GB" dirty="0" smtClean="0"/>
              <a:t>M. </a:t>
            </a:r>
            <a:r>
              <a:rPr lang="en-GB" dirty="0" err="1"/>
              <a:t>beloop</a:t>
            </a:r>
            <a:endParaRPr lang="en-GB" dirty="0"/>
          </a:p>
        </p:txBody>
      </p:sp>
      <p:sp>
        <p:nvSpPr>
          <p:cNvPr id="3" name="Tijdelijke aanduiding voor inhoud 2"/>
          <p:cNvSpPr>
            <a:spLocks noGrp="1"/>
          </p:cNvSpPr>
          <p:nvPr>
            <p:ph idx="1"/>
          </p:nvPr>
        </p:nvSpPr>
        <p:spPr/>
        <p:txBody>
          <a:bodyPr>
            <a:normAutofit/>
          </a:bodyPr>
          <a:lstStyle/>
          <a:p>
            <a:r>
              <a:rPr lang="en-GB" dirty="0" err="1"/>
              <a:t>Komt</a:t>
            </a:r>
            <a:r>
              <a:rPr lang="en-GB" dirty="0"/>
              <a:t> met </a:t>
            </a:r>
            <a:r>
              <a:rPr lang="en-GB" dirty="0" err="1"/>
              <a:t>een</a:t>
            </a:r>
            <a:r>
              <a:rPr lang="en-GB" dirty="0"/>
              <a:t> </a:t>
            </a:r>
            <a:r>
              <a:rPr lang="en-GB" dirty="0" err="1"/>
              <a:t>bolle</a:t>
            </a:r>
            <a:r>
              <a:rPr lang="en-GB" dirty="0"/>
              <a:t> </a:t>
            </a:r>
            <a:r>
              <a:rPr lang="en-GB" dirty="0" err="1"/>
              <a:t>buik</a:t>
            </a:r>
            <a:r>
              <a:rPr lang="en-GB" dirty="0"/>
              <a:t> en </a:t>
            </a:r>
            <a:r>
              <a:rPr lang="en-GB" dirty="0" err="1"/>
              <a:t>benen</a:t>
            </a:r>
            <a:r>
              <a:rPr lang="en-GB" dirty="0"/>
              <a:t> </a:t>
            </a:r>
            <a:r>
              <a:rPr lang="en-GB" dirty="0" err="1"/>
              <a:t>vol</a:t>
            </a:r>
            <a:r>
              <a:rPr lang="en-GB" dirty="0"/>
              <a:t> </a:t>
            </a:r>
            <a:r>
              <a:rPr lang="en-GB" dirty="0" err="1"/>
              <a:t>vocht</a:t>
            </a:r>
            <a:endParaRPr lang="en-GB" dirty="0"/>
          </a:p>
          <a:p>
            <a:r>
              <a:rPr lang="en-GB" dirty="0"/>
              <a:t>Na </a:t>
            </a:r>
            <a:r>
              <a:rPr lang="en-GB" dirty="0" err="1"/>
              <a:t>een</a:t>
            </a:r>
            <a:r>
              <a:rPr lang="en-GB" dirty="0"/>
              <a:t> </a:t>
            </a:r>
            <a:r>
              <a:rPr lang="en-GB" dirty="0" err="1"/>
              <a:t>paar</a:t>
            </a:r>
            <a:r>
              <a:rPr lang="en-GB" dirty="0"/>
              <a:t> </a:t>
            </a:r>
            <a:r>
              <a:rPr lang="en-GB" dirty="0" err="1"/>
              <a:t>dagen</a:t>
            </a:r>
            <a:r>
              <a:rPr lang="en-GB" dirty="0"/>
              <a:t> </a:t>
            </a:r>
            <a:r>
              <a:rPr lang="en-GB" dirty="0" err="1"/>
              <a:t>knapt</a:t>
            </a:r>
            <a:r>
              <a:rPr lang="en-GB" dirty="0"/>
              <a:t> </a:t>
            </a:r>
            <a:r>
              <a:rPr lang="en-GB" dirty="0" err="1"/>
              <a:t>een</a:t>
            </a:r>
            <a:r>
              <a:rPr lang="en-GB" dirty="0"/>
              <a:t> </a:t>
            </a:r>
            <a:r>
              <a:rPr lang="en-GB" dirty="0" err="1"/>
              <a:t>abces</a:t>
            </a:r>
            <a:r>
              <a:rPr lang="en-GB" dirty="0"/>
              <a:t> op de </a:t>
            </a:r>
            <a:r>
              <a:rPr lang="en-GB" dirty="0" err="1"/>
              <a:t>buik</a:t>
            </a:r>
            <a:r>
              <a:rPr lang="en-GB" dirty="0"/>
              <a:t>, </a:t>
            </a:r>
            <a:r>
              <a:rPr lang="en-GB" dirty="0" err="1"/>
              <a:t>paniek</a:t>
            </a:r>
            <a:r>
              <a:rPr lang="en-GB" dirty="0"/>
              <a:t> </a:t>
            </a:r>
            <a:r>
              <a:rPr lang="en-GB" dirty="0" err="1"/>
              <a:t>bij</a:t>
            </a:r>
            <a:r>
              <a:rPr lang="en-GB" dirty="0"/>
              <a:t> </a:t>
            </a:r>
            <a:r>
              <a:rPr lang="en-GB" dirty="0" err="1"/>
              <a:t>dhr</a:t>
            </a:r>
            <a:endParaRPr lang="en-GB" dirty="0"/>
          </a:p>
          <a:p>
            <a:r>
              <a:rPr lang="en-GB" dirty="0" err="1"/>
              <a:t>Pijn</a:t>
            </a:r>
            <a:r>
              <a:rPr lang="en-GB" dirty="0"/>
              <a:t> is </a:t>
            </a:r>
            <a:r>
              <a:rPr lang="en-GB" dirty="0" err="1"/>
              <a:t>krampend</a:t>
            </a:r>
            <a:r>
              <a:rPr lang="en-GB" dirty="0"/>
              <a:t>: start </a:t>
            </a:r>
            <a:r>
              <a:rPr lang="en-GB" dirty="0" err="1"/>
              <a:t>buscopan</a:t>
            </a:r>
            <a:endParaRPr lang="en-GB" dirty="0"/>
          </a:p>
          <a:p>
            <a:r>
              <a:rPr lang="en-GB" dirty="0"/>
              <a:t>Angst voor </a:t>
            </a:r>
            <a:r>
              <a:rPr lang="en-GB" dirty="0" err="1"/>
              <a:t>pijn</a:t>
            </a:r>
            <a:r>
              <a:rPr lang="en-GB" dirty="0"/>
              <a:t>: </a:t>
            </a:r>
            <a:r>
              <a:rPr lang="en-GB" dirty="0" err="1"/>
              <a:t>vraagt</a:t>
            </a:r>
            <a:r>
              <a:rPr lang="en-GB" dirty="0"/>
              <a:t> </a:t>
            </a:r>
            <a:r>
              <a:rPr lang="en-GB" dirty="0" err="1"/>
              <a:t>veel</a:t>
            </a:r>
            <a:r>
              <a:rPr lang="en-GB" dirty="0"/>
              <a:t> </a:t>
            </a:r>
            <a:r>
              <a:rPr lang="en-GB" dirty="0" err="1"/>
              <a:t>om</a:t>
            </a:r>
            <a:r>
              <a:rPr lang="en-GB" dirty="0"/>
              <a:t> escape. Start </a:t>
            </a:r>
            <a:r>
              <a:rPr lang="en-GB" dirty="0" smtClean="0"/>
              <a:t>cannabis op wens van de </a:t>
            </a:r>
            <a:r>
              <a:rPr lang="en-GB" dirty="0" err="1" smtClean="0"/>
              <a:t>pt</a:t>
            </a:r>
            <a:r>
              <a:rPr lang="en-GB" dirty="0" smtClean="0"/>
              <a:t> </a:t>
            </a:r>
            <a:endParaRPr lang="en-GB" dirty="0"/>
          </a:p>
          <a:p>
            <a:r>
              <a:rPr lang="en-GB" dirty="0" err="1"/>
              <a:t>Geen</a:t>
            </a:r>
            <a:r>
              <a:rPr lang="en-GB" dirty="0"/>
              <a:t> </a:t>
            </a:r>
            <a:r>
              <a:rPr lang="en-GB" dirty="0" err="1"/>
              <a:t>vertrouwen</a:t>
            </a:r>
            <a:r>
              <a:rPr lang="en-GB" dirty="0"/>
              <a:t> in </a:t>
            </a:r>
            <a:r>
              <a:rPr lang="en-GB" dirty="0" err="1"/>
              <a:t>methadon</a:t>
            </a:r>
            <a:r>
              <a:rPr lang="en-GB" dirty="0"/>
              <a:t>: switch </a:t>
            </a:r>
            <a:r>
              <a:rPr lang="en-GB" dirty="0" err="1"/>
              <a:t>naar</a:t>
            </a:r>
            <a:r>
              <a:rPr lang="en-GB" dirty="0"/>
              <a:t> fentanyl en </a:t>
            </a:r>
            <a:r>
              <a:rPr lang="en-GB" dirty="0" err="1"/>
              <a:t>morfine</a:t>
            </a:r>
            <a:r>
              <a:rPr lang="en-GB" dirty="0"/>
              <a:t> </a:t>
            </a:r>
            <a:r>
              <a:rPr lang="en-GB" dirty="0" err="1"/>
              <a:t>als</a:t>
            </a:r>
            <a:r>
              <a:rPr lang="en-GB" dirty="0"/>
              <a:t> escape</a:t>
            </a:r>
          </a:p>
          <a:p>
            <a:r>
              <a:rPr lang="en-GB" dirty="0" err="1"/>
              <a:t>Geen</a:t>
            </a:r>
            <a:r>
              <a:rPr lang="en-GB" dirty="0"/>
              <a:t> </a:t>
            </a:r>
            <a:r>
              <a:rPr lang="en-GB" dirty="0" err="1"/>
              <a:t>vertrouwen</a:t>
            </a:r>
            <a:r>
              <a:rPr lang="en-GB" dirty="0"/>
              <a:t> in fentanyl: start </a:t>
            </a:r>
            <a:r>
              <a:rPr lang="en-GB" dirty="0" err="1"/>
              <a:t>morfine</a:t>
            </a:r>
            <a:r>
              <a:rPr lang="en-GB" dirty="0"/>
              <a:t> pomp </a:t>
            </a:r>
            <a:r>
              <a:rPr lang="en-GB" dirty="0" err="1" smtClean="0"/>
              <a:t>sc</a:t>
            </a:r>
            <a:r>
              <a:rPr lang="en-GB" dirty="0" smtClean="0"/>
              <a:t>, </a:t>
            </a:r>
            <a:r>
              <a:rPr lang="en-GB" dirty="0" err="1" smtClean="0"/>
              <a:t>vond</a:t>
            </a:r>
            <a:r>
              <a:rPr lang="en-GB" dirty="0" smtClean="0"/>
              <a:t> </a:t>
            </a:r>
            <a:r>
              <a:rPr lang="en-GB" dirty="0" err="1" smtClean="0"/>
              <a:t>hij</a:t>
            </a:r>
            <a:r>
              <a:rPr lang="en-GB" dirty="0" smtClean="0"/>
              <a:t> </a:t>
            </a:r>
            <a:r>
              <a:rPr lang="en-GB" dirty="0" err="1" smtClean="0"/>
              <a:t>niet</a:t>
            </a:r>
            <a:r>
              <a:rPr lang="en-GB" dirty="0" smtClean="0"/>
              <a:t> </a:t>
            </a:r>
            <a:r>
              <a:rPr lang="en-GB" dirty="0" err="1" smtClean="0"/>
              <a:t>prettig</a:t>
            </a:r>
            <a:r>
              <a:rPr lang="en-GB" dirty="0" smtClean="0"/>
              <a:t> </a:t>
            </a:r>
            <a:endParaRPr lang="en-GB" dirty="0"/>
          </a:p>
          <a:p>
            <a:r>
              <a:rPr lang="en-GB" dirty="0"/>
              <a:t>Wil de </a:t>
            </a:r>
            <a:r>
              <a:rPr lang="en-GB" dirty="0" err="1"/>
              <a:t>morfine</a:t>
            </a:r>
            <a:r>
              <a:rPr lang="en-GB" dirty="0"/>
              <a:t> </a:t>
            </a:r>
            <a:r>
              <a:rPr lang="en-GB" dirty="0" smtClean="0"/>
              <a:t>IV, </a:t>
            </a:r>
            <a:r>
              <a:rPr lang="en-GB" dirty="0" err="1" smtClean="0"/>
              <a:t>beter</a:t>
            </a:r>
            <a:r>
              <a:rPr lang="en-GB" dirty="0" smtClean="0"/>
              <a:t> </a:t>
            </a:r>
            <a:r>
              <a:rPr lang="en-GB" dirty="0" err="1" smtClean="0"/>
              <a:t>dan</a:t>
            </a:r>
            <a:r>
              <a:rPr lang="en-GB" dirty="0" smtClean="0"/>
              <a:t> </a:t>
            </a:r>
            <a:r>
              <a:rPr lang="en-GB" dirty="0" err="1" smtClean="0"/>
              <a:t>subcutaan</a:t>
            </a:r>
            <a:r>
              <a:rPr lang="en-GB" dirty="0" smtClean="0"/>
              <a:t> </a:t>
            </a:r>
            <a:endParaRPr lang="en-GB" dirty="0"/>
          </a:p>
        </p:txBody>
      </p:sp>
      <p:pic>
        <p:nvPicPr>
          <p:cNvPr id="4" name="Afbeelding 3" descr="C:\Users\local_tmatthews\INetCache\Content.MSO\63C497C3.t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52933" y="353936"/>
            <a:ext cx="1492369" cy="763664"/>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Casus </a:t>
            </a:r>
            <a:r>
              <a:rPr lang="en-GB" dirty="0" err="1"/>
              <a:t>dhr</a:t>
            </a:r>
            <a:r>
              <a:rPr lang="en-GB" dirty="0"/>
              <a:t> </a:t>
            </a:r>
            <a:r>
              <a:rPr lang="en-GB" dirty="0" smtClean="0"/>
              <a:t>M.</a:t>
            </a:r>
            <a:endParaRPr lang="en-GB" dirty="0"/>
          </a:p>
        </p:txBody>
      </p:sp>
      <p:sp>
        <p:nvSpPr>
          <p:cNvPr id="3" name="Tijdelijke aanduiding voor inhoud 2"/>
          <p:cNvSpPr>
            <a:spLocks noGrp="1"/>
          </p:cNvSpPr>
          <p:nvPr>
            <p:ph idx="1"/>
          </p:nvPr>
        </p:nvSpPr>
        <p:spPr/>
        <p:txBody>
          <a:bodyPr/>
          <a:lstStyle/>
          <a:p>
            <a:r>
              <a:rPr lang="en-GB" dirty="0" err="1"/>
              <a:t>Problemen</a:t>
            </a:r>
            <a:r>
              <a:rPr lang="en-GB" dirty="0"/>
              <a:t> in het hospice:</a:t>
            </a:r>
          </a:p>
          <a:p>
            <a:r>
              <a:rPr lang="en-GB" dirty="0" err="1"/>
              <a:t>Pijn</a:t>
            </a:r>
            <a:r>
              <a:rPr lang="en-GB" dirty="0"/>
              <a:t> in </a:t>
            </a:r>
            <a:r>
              <a:rPr lang="en-GB" dirty="0" err="1"/>
              <a:t>buik</a:t>
            </a:r>
            <a:r>
              <a:rPr lang="en-GB" dirty="0"/>
              <a:t> en </a:t>
            </a:r>
            <a:r>
              <a:rPr lang="en-GB" dirty="0" err="1"/>
              <a:t>tgv</a:t>
            </a:r>
            <a:r>
              <a:rPr lang="en-GB" dirty="0"/>
              <a:t> </a:t>
            </a:r>
            <a:r>
              <a:rPr lang="en-GB" dirty="0" err="1"/>
              <a:t>oedeem</a:t>
            </a:r>
            <a:r>
              <a:rPr lang="en-GB" dirty="0"/>
              <a:t>: </a:t>
            </a:r>
            <a:r>
              <a:rPr lang="en-GB" dirty="0" err="1"/>
              <a:t>dhr</a:t>
            </a:r>
            <a:r>
              <a:rPr lang="en-GB" dirty="0"/>
              <a:t> </a:t>
            </a:r>
            <a:r>
              <a:rPr lang="en-GB" dirty="0" err="1"/>
              <a:t>reageert</a:t>
            </a:r>
            <a:r>
              <a:rPr lang="en-GB" dirty="0"/>
              <a:t> heel </a:t>
            </a:r>
            <a:r>
              <a:rPr lang="en-GB" dirty="0" err="1"/>
              <a:t>heftig</a:t>
            </a:r>
            <a:r>
              <a:rPr lang="en-GB" dirty="0"/>
              <a:t> op </a:t>
            </a:r>
            <a:r>
              <a:rPr lang="en-GB" dirty="0" err="1"/>
              <a:t>pijn</a:t>
            </a:r>
            <a:r>
              <a:rPr lang="en-GB" dirty="0"/>
              <a:t>, </a:t>
            </a:r>
            <a:r>
              <a:rPr lang="en-GB" dirty="0" err="1"/>
              <a:t>boosheid</a:t>
            </a:r>
            <a:r>
              <a:rPr lang="en-GB" dirty="0"/>
              <a:t>, </a:t>
            </a:r>
            <a:r>
              <a:rPr lang="en-GB" dirty="0" err="1"/>
              <a:t>schelden</a:t>
            </a:r>
            <a:r>
              <a:rPr lang="en-GB" dirty="0"/>
              <a:t>, </a:t>
            </a:r>
            <a:r>
              <a:rPr lang="en-GB" dirty="0" err="1"/>
              <a:t>zegt</a:t>
            </a:r>
            <a:r>
              <a:rPr lang="en-GB" dirty="0"/>
              <a:t> </a:t>
            </a:r>
            <a:r>
              <a:rPr lang="en-GB" dirty="0" err="1"/>
              <a:t>vervolgens</a:t>
            </a:r>
            <a:r>
              <a:rPr lang="en-GB" dirty="0"/>
              <a:t> sorry</a:t>
            </a:r>
          </a:p>
          <a:p>
            <a:pPr lvl="1"/>
            <a:r>
              <a:rPr lang="en-GB" dirty="0" err="1"/>
              <a:t>Methadon</a:t>
            </a:r>
            <a:r>
              <a:rPr lang="en-GB" dirty="0"/>
              <a:t> - </a:t>
            </a:r>
            <a:r>
              <a:rPr lang="en-GB" dirty="0" err="1"/>
              <a:t>buscopan</a:t>
            </a:r>
            <a:r>
              <a:rPr lang="en-GB" dirty="0"/>
              <a:t> - cannabis - fentanyl - </a:t>
            </a:r>
            <a:r>
              <a:rPr lang="en-GB" dirty="0" err="1"/>
              <a:t>morfine</a:t>
            </a:r>
            <a:r>
              <a:rPr lang="en-GB" dirty="0"/>
              <a:t> sc – </a:t>
            </a:r>
            <a:r>
              <a:rPr lang="en-GB" dirty="0" err="1"/>
              <a:t>nozinan</a:t>
            </a:r>
            <a:r>
              <a:rPr lang="en-GB" dirty="0"/>
              <a:t> –</a:t>
            </a:r>
            <a:r>
              <a:rPr lang="en-GB" dirty="0" err="1"/>
              <a:t>methadon</a:t>
            </a:r>
            <a:r>
              <a:rPr lang="en-GB" dirty="0"/>
              <a:t> sc</a:t>
            </a:r>
          </a:p>
          <a:p>
            <a:pPr lvl="1"/>
            <a:r>
              <a:rPr lang="en-GB" dirty="0" err="1"/>
              <a:t>Morfine</a:t>
            </a:r>
            <a:r>
              <a:rPr lang="en-GB" dirty="0"/>
              <a:t> pomp is </a:t>
            </a:r>
            <a:r>
              <a:rPr lang="en-GB" dirty="0" err="1"/>
              <a:t>mogelijk</a:t>
            </a:r>
            <a:r>
              <a:rPr lang="en-GB" dirty="0"/>
              <a:t> </a:t>
            </a:r>
            <a:r>
              <a:rPr lang="en-GB" dirty="0" err="1"/>
              <a:t>als</a:t>
            </a:r>
            <a:r>
              <a:rPr lang="en-GB" dirty="0"/>
              <a:t> je </a:t>
            </a:r>
            <a:r>
              <a:rPr lang="en-GB" dirty="0" err="1"/>
              <a:t>zelf</a:t>
            </a:r>
            <a:r>
              <a:rPr lang="en-GB" dirty="0"/>
              <a:t> </a:t>
            </a:r>
            <a:r>
              <a:rPr lang="en-GB" dirty="0" err="1"/>
              <a:t>een</a:t>
            </a:r>
            <a:r>
              <a:rPr lang="en-GB" dirty="0"/>
              <a:t> </a:t>
            </a:r>
            <a:r>
              <a:rPr lang="en-GB" dirty="0" err="1"/>
              <a:t>perfussor</a:t>
            </a:r>
            <a:r>
              <a:rPr lang="en-GB" dirty="0"/>
              <a:t> </a:t>
            </a:r>
            <a:r>
              <a:rPr lang="en-GB" dirty="0" err="1"/>
              <a:t>hebt</a:t>
            </a:r>
            <a:r>
              <a:rPr lang="en-GB" dirty="0"/>
              <a:t>, </a:t>
            </a:r>
            <a:r>
              <a:rPr lang="en-GB" dirty="0" err="1"/>
              <a:t>geen</a:t>
            </a:r>
            <a:r>
              <a:rPr lang="en-GB" dirty="0"/>
              <a:t> </a:t>
            </a:r>
            <a:r>
              <a:rPr lang="en-GB" dirty="0" err="1"/>
              <a:t>vergoeding</a:t>
            </a:r>
            <a:r>
              <a:rPr lang="en-GB" dirty="0"/>
              <a:t> </a:t>
            </a:r>
            <a:r>
              <a:rPr lang="en-GB" dirty="0" err="1"/>
              <a:t>ivm</a:t>
            </a:r>
            <a:r>
              <a:rPr lang="en-GB" dirty="0"/>
              <a:t> </a:t>
            </a:r>
            <a:r>
              <a:rPr lang="en-GB" dirty="0" err="1"/>
              <a:t>illegaliteit</a:t>
            </a:r>
            <a:endParaRPr lang="en-GB" dirty="0"/>
          </a:p>
          <a:p>
            <a:r>
              <a:rPr lang="en-GB" dirty="0" err="1"/>
              <a:t>Grenzen</a:t>
            </a:r>
            <a:r>
              <a:rPr lang="en-GB" dirty="0"/>
              <a:t>: </a:t>
            </a:r>
            <a:r>
              <a:rPr lang="en-GB" dirty="0" err="1"/>
              <a:t>rookt</a:t>
            </a:r>
            <a:r>
              <a:rPr lang="en-GB" dirty="0"/>
              <a:t> op </a:t>
            </a:r>
            <a:r>
              <a:rPr lang="en-GB" dirty="0" err="1"/>
              <a:t>zijn</a:t>
            </a:r>
            <a:r>
              <a:rPr lang="en-GB" dirty="0"/>
              <a:t> </a:t>
            </a:r>
            <a:r>
              <a:rPr lang="en-GB" dirty="0" err="1"/>
              <a:t>kamer</a:t>
            </a:r>
            <a:r>
              <a:rPr lang="en-GB" dirty="0"/>
              <a:t>, </a:t>
            </a:r>
            <a:r>
              <a:rPr lang="en-GB" dirty="0" err="1"/>
              <a:t>gedrag</a:t>
            </a:r>
            <a:r>
              <a:rPr lang="en-GB" dirty="0"/>
              <a:t> </a:t>
            </a:r>
            <a:r>
              <a:rPr lang="en-GB" dirty="0" err="1"/>
              <a:t>naar</a:t>
            </a:r>
            <a:r>
              <a:rPr lang="en-GB" dirty="0"/>
              <a:t> </a:t>
            </a:r>
            <a:r>
              <a:rPr lang="en-GB" dirty="0" err="1"/>
              <a:t>zorgverleners</a:t>
            </a:r>
            <a:r>
              <a:rPr lang="en-GB" dirty="0"/>
              <a:t> is </a:t>
            </a:r>
            <a:r>
              <a:rPr lang="en-GB" dirty="0" err="1"/>
              <a:t>zonder</a:t>
            </a:r>
            <a:r>
              <a:rPr lang="en-GB" dirty="0"/>
              <a:t> respect</a:t>
            </a:r>
          </a:p>
          <a:p>
            <a:r>
              <a:rPr lang="en-GB" dirty="0"/>
              <a:t>Angst</a:t>
            </a:r>
          </a:p>
        </p:txBody>
      </p:sp>
      <p:pic>
        <p:nvPicPr>
          <p:cNvPr id="4" name="Afbeelding 3" descr="C:\Users\local_tmatthews\INetCache\Content.MSO\63C497C3.t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52933" y="353936"/>
            <a:ext cx="1492369" cy="76366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en-GB" dirty="0" err="1"/>
              <a:t>Inhoud</a:t>
            </a:r>
            <a:endParaRPr lang="en-GB" dirty="0"/>
          </a:p>
        </p:txBody>
      </p:sp>
      <p:sp>
        <p:nvSpPr>
          <p:cNvPr id="5" name="Tijdelijke aanduiding voor inhoud 4"/>
          <p:cNvSpPr>
            <a:spLocks noGrp="1"/>
          </p:cNvSpPr>
          <p:nvPr>
            <p:ph idx="1"/>
          </p:nvPr>
        </p:nvSpPr>
        <p:spPr/>
        <p:txBody>
          <a:bodyPr/>
          <a:lstStyle/>
          <a:p>
            <a:r>
              <a:rPr lang="en-GB" dirty="0"/>
              <a:t>Klein </a:t>
            </a:r>
            <a:r>
              <a:rPr lang="en-GB" dirty="0" err="1" smtClean="0"/>
              <a:t>kennismakingsrondje</a:t>
            </a:r>
            <a:r>
              <a:rPr lang="en-GB" dirty="0" smtClean="0"/>
              <a:t> (</a:t>
            </a:r>
            <a:r>
              <a:rPr lang="en-GB" dirty="0" err="1" smtClean="0"/>
              <a:t>kan</a:t>
            </a:r>
            <a:r>
              <a:rPr lang="en-GB" dirty="0" smtClean="0"/>
              <a:t> </a:t>
            </a:r>
            <a:r>
              <a:rPr lang="en-GB" dirty="0" err="1" smtClean="0"/>
              <a:t>ook</a:t>
            </a:r>
            <a:r>
              <a:rPr lang="en-GB" dirty="0" smtClean="0"/>
              <a:t> </a:t>
            </a:r>
            <a:r>
              <a:rPr lang="en-GB" dirty="0" err="1" smtClean="0"/>
              <a:t>vooraf</a:t>
            </a:r>
            <a:r>
              <a:rPr lang="en-GB" dirty="0" smtClean="0"/>
              <a:t> via de mail)</a:t>
            </a:r>
            <a:endParaRPr lang="en-GB" dirty="0"/>
          </a:p>
          <a:p>
            <a:r>
              <a:rPr lang="en-GB" dirty="0" err="1"/>
              <a:t>Waar</a:t>
            </a:r>
            <a:r>
              <a:rPr lang="en-GB" dirty="0"/>
              <a:t> </a:t>
            </a:r>
            <a:r>
              <a:rPr lang="en-GB" dirty="0" err="1"/>
              <a:t>kom</a:t>
            </a:r>
            <a:r>
              <a:rPr lang="en-GB" dirty="0"/>
              <a:t> je </a:t>
            </a:r>
            <a:r>
              <a:rPr lang="en-GB" dirty="0" err="1"/>
              <a:t>deze</a:t>
            </a:r>
            <a:r>
              <a:rPr lang="en-GB" dirty="0"/>
              <a:t> </a:t>
            </a:r>
            <a:r>
              <a:rPr lang="en-GB" dirty="0" err="1"/>
              <a:t>patienten</a:t>
            </a:r>
            <a:r>
              <a:rPr lang="en-GB" dirty="0"/>
              <a:t> </a:t>
            </a:r>
            <a:r>
              <a:rPr lang="en-GB" dirty="0" err="1"/>
              <a:t>tegen</a:t>
            </a:r>
            <a:endParaRPr lang="en-GB" dirty="0"/>
          </a:p>
          <a:p>
            <a:r>
              <a:rPr lang="en-GB" dirty="0" err="1"/>
              <a:t>Wat</a:t>
            </a:r>
            <a:r>
              <a:rPr lang="en-GB" dirty="0"/>
              <a:t> is </a:t>
            </a:r>
            <a:r>
              <a:rPr lang="en-GB" dirty="0" err="1"/>
              <a:t>belangrijk</a:t>
            </a:r>
            <a:r>
              <a:rPr lang="en-GB" dirty="0"/>
              <a:t> in de zorg voor hen</a:t>
            </a:r>
          </a:p>
          <a:p>
            <a:r>
              <a:rPr lang="en-GB" dirty="0" err="1" smtClean="0"/>
              <a:t>Casuistiek</a:t>
            </a:r>
            <a:r>
              <a:rPr lang="en-GB" dirty="0" smtClean="0"/>
              <a:t> </a:t>
            </a:r>
          </a:p>
          <a:p>
            <a:r>
              <a:rPr lang="en-GB" dirty="0" err="1" smtClean="0"/>
              <a:t>Hulptroepen</a:t>
            </a:r>
            <a:r>
              <a:rPr lang="en-GB" dirty="0" smtClean="0"/>
              <a:t> die je </a:t>
            </a:r>
            <a:r>
              <a:rPr lang="en-GB" dirty="0" err="1" smtClean="0"/>
              <a:t>kunt</a:t>
            </a:r>
            <a:r>
              <a:rPr lang="en-GB" dirty="0" smtClean="0"/>
              <a:t> </a:t>
            </a:r>
            <a:r>
              <a:rPr lang="en-GB" dirty="0" err="1" smtClean="0"/>
              <a:t>inschakelen</a:t>
            </a:r>
            <a:endParaRPr lang="en-GB" dirty="0"/>
          </a:p>
          <a:p>
            <a:r>
              <a:rPr lang="en-GB" dirty="0"/>
              <a:t>Take home messages</a:t>
            </a:r>
          </a:p>
          <a:p>
            <a:endParaRPr lang="en-GB" dirty="0"/>
          </a:p>
        </p:txBody>
      </p:sp>
      <p:pic>
        <p:nvPicPr>
          <p:cNvPr id="6" name="Afbeelding 5" descr="C:\Users\local_tmatthews\INetCache\Content.MSO\63C497C3.t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52933" y="353936"/>
            <a:ext cx="1492369" cy="763664"/>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Casus </a:t>
            </a:r>
            <a:r>
              <a:rPr lang="en-GB" dirty="0" err="1" smtClean="0"/>
              <a:t>dhr</a:t>
            </a:r>
            <a:r>
              <a:rPr lang="en-GB" dirty="0" smtClean="0"/>
              <a:t> G., 2020</a:t>
            </a:r>
            <a:endParaRPr lang="en-GB" dirty="0"/>
          </a:p>
        </p:txBody>
      </p:sp>
      <p:sp>
        <p:nvSpPr>
          <p:cNvPr id="3" name="Tijdelijke aanduiding voor inhoud 2"/>
          <p:cNvSpPr>
            <a:spLocks noGrp="1"/>
          </p:cNvSpPr>
          <p:nvPr>
            <p:ph idx="1"/>
          </p:nvPr>
        </p:nvSpPr>
        <p:spPr/>
        <p:txBody>
          <a:bodyPr/>
          <a:lstStyle/>
          <a:p>
            <a:r>
              <a:rPr lang="en-GB" dirty="0"/>
              <a:t>67 </a:t>
            </a:r>
            <a:r>
              <a:rPr lang="en-GB" dirty="0" err="1"/>
              <a:t>jarige</a:t>
            </a:r>
            <a:r>
              <a:rPr lang="en-GB" dirty="0"/>
              <a:t> </a:t>
            </a:r>
            <a:r>
              <a:rPr lang="en-GB" dirty="0" err="1"/>
              <a:t>dhr</a:t>
            </a:r>
            <a:r>
              <a:rPr lang="en-GB" dirty="0" smtClean="0"/>
              <a:t>. G, </a:t>
            </a:r>
            <a:r>
              <a:rPr lang="en-GB" dirty="0" err="1" smtClean="0"/>
              <a:t>verblijft</a:t>
            </a:r>
            <a:r>
              <a:rPr lang="en-GB" dirty="0" smtClean="0"/>
              <a:t> in </a:t>
            </a:r>
            <a:r>
              <a:rPr lang="en-GB" dirty="0" err="1" smtClean="0"/>
              <a:t>beschermd</a:t>
            </a:r>
            <a:r>
              <a:rPr lang="en-GB" dirty="0" smtClean="0"/>
              <a:t> </a:t>
            </a:r>
            <a:r>
              <a:rPr lang="en-GB" dirty="0" err="1" smtClean="0"/>
              <a:t>wonen</a:t>
            </a:r>
            <a:r>
              <a:rPr lang="en-GB" dirty="0" smtClean="0"/>
              <a:t> met zorg</a:t>
            </a:r>
            <a:endParaRPr lang="en-GB" dirty="0"/>
          </a:p>
          <a:p>
            <a:r>
              <a:rPr lang="en-GB" dirty="0" err="1"/>
              <a:t>Medische</a:t>
            </a:r>
            <a:r>
              <a:rPr lang="en-GB" dirty="0"/>
              <a:t> </a:t>
            </a:r>
            <a:r>
              <a:rPr lang="en-GB" dirty="0" err="1" smtClean="0"/>
              <a:t>Voorgeschiedenis</a:t>
            </a:r>
            <a:endParaRPr lang="en-GB" dirty="0" smtClean="0"/>
          </a:p>
          <a:p>
            <a:pPr lvl="1"/>
            <a:r>
              <a:rPr lang="en-GB" dirty="0" smtClean="0"/>
              <a:t>COPD</a:t>
            </a:r>
            <a:r>
              <a:rPr lang="en-GB" dirty="0"/>
              <a:t>, DM, </a:t>
            </a:r>
            <a:r>
              <a:rPr lang="en-GB" dirty="0" err="1"/>
              <a:t>multimiddelen</a:t>
            </a:r>
            <a:r>
              <a:rPr lang="en-GB" dirty="0"/>
              <a:t> </a:t>
            </a:r>
            <a:r>
              <a:rPr lang="en-GB" dirty="0" err="1"/>
              <a:t>misbruik</a:t>
            </a:r>
            <a:r>
              <a:rPr lang="en-GB" dirty="0"/>
              <a:t> in </a:t>
            </a:r>
            <a:r>
              <a:rPr lang="en-GB" dirty="0" err="1"/>
              <a:t>remissie</a:t>
            </a:r>
            <a:r>
              <a:rPr lang="en-GB" dirty="0"/>
              <a:t>, </a:t>
            </a:r>
            <a:r>
              <a:rPr lang="en-GB" dirty="0" err="1"/>
              <a:t>chronisch</a:t>
            </a:r>
            <a:r>
              <a:rPr lang="en-GB" dirty="0"/>
              <a:t> alcohol abuses, </a:t>
            </a:r>
            <a:r>
              <a:rPr lang="en-GB" dirty="0" err="1"/>
              <a:t>aneurysma</a:t>
            </a:r>
            <a:r>
              <a:rPr lang="en-GB" dirty="0"/>
              <a:t> aortae, </a:t>
            </a:r>
            <a:r>
              <a:rPr lang="en-GB" dirty="0" err="1"/>
              <a:t>c</a:t>
            </a:r>
            <a:r>
              <a:rPr lang="en-GB" dirty="0" err="1" smtClean="0"/>
              <a:t>laudicatio</a:t>
            </a:r>
            <a:r>
              <a:rPr lang="en-GB" dirty="0" smtClean="0"/>
              <a:t> </a:t>
            </a:r>
            <a:r>
              <a:rPr lang="en-GB" dirty="0" err="1"/>
              <a:t>intermittens</a:t>
            </a:r>
            <a:r>
              <a:rPr lang="en-GB" dirty="0"/>
              <a:t>, </a:t>
            </a:r>
            <a:r>
              <a:rPr lang="en-GB" dirty="0" err="1"/>
              <a:t>m</a:t>
            </a:r>
            <a:r>
              <a:rPr lang="en-GB" dirty="0" err="1" smtClean="0"/>
              <a:t>yocardinfarct</a:t>
            </a:r>
            <a:r>
              <a:rPr lang="en-GB" dirty="0"/>
              <a:t>, stenose </a:t>
            </a:r>
            <a:r>
              <a:rPr lang="en-GB" dirty="0" err="1"/>
              <a:t>a.truncus</a:t>
            </a:r>
            <a:r>
              <a:rPr lang="en-GB" dirty="0"/>
              <a:t> </a:t>
            </a:r>
            <a:r>
              <a:rPr lang="en-GB" dirty="0" err="1"/>
              <a:t>coeliacus</a:t>
            </a:r>
            <a:r>
              <a:rPr lang="en-GB" dirty="0"/>
              <a:t>. </a:t>
            </a:r>
          </a:p>
          <a:p>
            <a:r>
              <a:rPr lang="en-GB" dirty="0" err="1"/>
              <a:t>Sociaal</a:t>
            </a:r>
            <a:r>
              <a:rPr lang="en-GB" dirty="0"/>
              <a:t>: </a:t>
            </a:r>
            <a:r>
              <a:rPr lang="en-GB" dirty="0" err="1"/>
              <a:t>betrokken</a:t>
            </a:r>
            <a:r>
              <a:rPr lang="en-GB" dirty="0"/>
              <a:t> </a:t>
            </a:r>
            <a:r>
              <a:rPr lang="en-GB" dirty="0" err="1"/>
              <a:t>zus</a:t>
            </a:r>
            <a:r>
              <a:rPr lang="en-GB" dirty="0"/>
              <a:t>, </a:t>
            </a:r>
            <a:r>
              <a:rPr lang="en-GB" dirty="0" err="1"/>
              <a:t>dhr</a:t>
            </a:r>
            <a:r>
              <a:rPr lang="en-GB" dirty="0"/>
              <a:t>. </a:t>
            </a:r>
            <a:r>
              <a:rPr lang="en-GB" dirty="0" err="1"/>
              <a:t>laat</a:t>
            </a:r>
            <a:r>
              <a:rPr lang="en-GB" dirty="0"/>
              <a:t> contact maar </a:t>
            </a:r>
            <a:r>
              <a:rPr lang="en-GB" dirty="0" err="1"/>
              <a:t>moeizaam</a:t>
            </a:r>
            <a:r>
              <a:rPr lang="en-GB" dirty="0"/>
              <a:t> toe. Na </a:t>
            </a:r>
            <a:r>
              <a:rPr lang="en-GB" dirty="0" err="1" smtClean="0"/>
              <a:t>jaren</a:t>
            </a:r>
            <a:r>
              <a:rPr lang="en-GB" dirty="0" smtClean="0"/>
              <a:t> </a:t>
            </a:r>
            <a:r>
              <a:rPr lang="en-GB" dirty="0"/>
              <a:t>op </a:t>
            </a:r>
            <a:r>
              <a:rPr lang="en-GB" dirty="0" err="1"/>
              <a:t>straat</a:t>
            </a:r>
            <a:r>
              <a:rPr lang="en-GB" dirty="0"/>
              <a:t> </a:t>
            </a:r>
            <a:r>
              <a:rPr lang="en-GB" dirty="0" err="1"/>
              <a:t>verblijft</a:t>
            </a:r>
            <a:r>
              <a:rPr lang="en-GB" dirty="0"/>
              <a:t> </a:t>
            </a:r>
            <a:r>
              <a:rPr lang="en-GB" dirty="0" err="1"/>
              <a:t>hij</a:t>
            </a:r>
            <a:r>
              <a:rPr lang="en-GB" dirty="0"/>
              <a:t> nu al </a:t>
            </a:r>
            <a:r>
              <a:rPr lang="en-GB" dirty="0" err="1"/>
              <a:t>geruime</a:t>
            </a:r>
            <a:r>
              <a:rPr lang="en-GB" dirty="0"/>
              <a:t> </a:t>
            </a:r>
            <a:r>
              <a:rPr lang="en-GB" dirty="0" err="1"/>
              <a:t>tijd</a:t>
            </a:r>
            <a:r>
              <a:rPr lang="en-GB" dirty="0"/>
              <a:t> in de </a:t>
            </a:r>
            <a:r>
              <a:rPr lang="en-GB" dirty="0" err="1"/>
              <a:t>maatschappelijke</a:t>
            </a:r>
            <a:r>
              <a:rPr lang="en-GB" dirty="0"/>
              <a:t> </a:t>
            </a:r>
            <a:r>
              <a:rPr lang="en-GB" dirty="0" err="1"/>
              <a:t>opvang</a:t>
            </a:r>
            <a:r>
              <a:rPr lang="en-GB" dirty="0"/>
              <a:t>.  </a:t>
            </a:r>
          </a:p>
          <a:p>
            <a:pPr marL="0" indent="0">
              <a:buNone/>
            </a:pPr>
            <a:endParaRPr lang="en-GB" dirty="0"/>
          </a:p>
        </p:txBody>
      </p:sp>
      <p:pic>
        <p:nvPicPr>
          <p:cNvPr id="4" name="Afbeelding 3" descr="C:\Users\local_tmatthews\INetCache\Content.MSO\63C497C3.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52933" y="353936"/>
            <a:ext cx="1492369" cy="763664"/>
          </a:xfrm>
          <a:prstGeom prst="rect">
            <a:avLst/>
          </a:prstGeom>
          <a:noFill/>
          <a:ln>
            <a:noFill/>
          </a:ln>
        </p:spPr>
      </p:pic>
    </p:spTree>
    <p:extLst>
      <p:ext uri="{BB962C8B-B14F-4D97-AF65-F5344CB8AC3E}">
        <p14:creationId xmlns:p14="http://schemas.microsoft.com/office/powerpoint/2010/main" val="29191777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Casus </a:t>
            </a:r>
            <a:r>
              <a:rPr lang="en-GB" dirty="0" err="1" smtClean="0"/>
              <a:t>dhr</a:t>
            </a:r>
            <a:r>
              <a:rPr lang="en-GB" dirty="0" smtClean="0"/>
              <a:t> G.</a:t>
            </a:r>
            <a:endParaRPr lang="en-GB" dirty="0"/>
          </a:p>
        </p:txBody>
      </p:sp>
      <p:sp>
        <p:nvSpPr>
          <p:cNvPr id="3" name="Tijdelijke aanduiding voor inhoud 2"/>
          <p:cNvSpPr>
            <a:spLocks noGrp="1"/>
          </p:cNvSpPr>
          <p:nvPr>
            <p:ph idx="1"/>
          </p:nvPr>
        </p:nvSpPr>
        <p:spPr/>
        <p:txBody>
          <a:bodyPr>
            <a:normAutofit/>
          </a:bodyPr>
          <a:lstStyle/>
          <a:p>
            <a:pPr>
              <a:lnSpc>
                <a:spcPct val="100000"/>
              </a:lnSpc>
            </a:pPr>
            <a:r>
              <a:rPr lang="en-GB" dirty="0" err="1"/>
              <a:t>Komt</a:t>
            </a:r>
            <a:r>
              <a:rPr lang="en-GB" dirty="0"/>
              <a:t> op het </a:t>
            </a:r>
            <a:r>
              <a:rPr lang="en-GB" dirty="0" err="1"/>
              <a:t>spreekuur</a:t>
            </a:r>
            <a:r>
              <a:rPr lang="en-GB" dirty="0"/>
              <a:t> begin </a:t>
            </a:r>
            <a:r>
              <a:rPr lang="en-GB" dirty="0" err="1"/>
              <a:t>feb</a:t>
            </a:r>
            <a:r>
              <a:rPr lang="en-GB" dirty="0"/>
              <a:t> 2020 met </a:t>
            </a:r>
            <a:r>
              <a:rPr lang="en-GB" dirty="0" err="1" smtClean="0"/>
              <a:t>klinische</a:t>
            </a:r>
            <a:r>
              <a:rPr lang="en-GB" dirty="0" smtClean="0"/>
              <a:t> </a:t>
            </a:r>
            <a:r>
              <a:rPr lang="en-GB" dirty="0" err="1" smtClean="0"/>
              <a:t>achteruitgang</a:t>
            </a:r>
            <a:r>
              <a:rPr lang="en-GB" dirty="0" smtClean="0"/>
              <a:t> </a:t>
            </a:r>
            <a:r>
              <a:rPr lang="en-GB" dirty="0" err="1"/>
              <a:t>bij</a:t>
            </a:r>
            <a:r>
              <a:rPr lang="en-GB" dirty="0"/>
              <a:t> </a:t>
            </a:r>
            <a:r>
              <a:rPr lang="en-GB" dirty="0" err="1"/>
              <a:t>verdenking</a:t>
            </a:r>
            <a:r>
              <a:rPr lang="en-GB" dirty="0"/>
              <a:t> </a:t>
            </a:r>
            <a:r>
              <a:rPr lang="en-GB" dirty="0" err="1" smtClean="0"/>
              <a:t>pneumonie</a:t>
            </a:r>
            <a:r>
              <a:rPr lang="en-GB" dirty="0" smtClean="0"/>
              <a:t>.</a:t>
            </a:r>
            <a:endParaRPr lang="en-GB" dirty="0"/>
          </a:p>
          <a:p>
            <a:pPr>
              <a:lnSpc>
                <a:spcPct val="110000"/>
              </a:lnSpc>
              <a:spcBef>
                <a:spcPts val="0"/>
              </a:spcBef>
            </a:pPr>
            <a:endParaRPr lang="en-GB" dirty="0"/>
          </a:p>
          <a:p>
            <a:pPr marL="0" indent="0">
              <a:lnSpc>
                <a:spcPct val="110000"/>
              </a:lnSpc>
              <a:spcBef>
                <a:spcPts val="0"/>
              </a:spcBef>
              <a:buNone/>
            </a:pPr>
            <a:r>
              <a:rPr lang="en-GB" dirty="0">
                <a:sym typeface="Wingdings" panose="05000000000000000000" pitchFamily="2" charset="2"/>
              </a:rPr>
              <a:t> </a:t>
            </a:r>
            <a:r>
              <a:rPr lang="nl-NL" dirty="0">
                <a:sym typeface="Wingdings" panose="05000000000000000000" pitchFamily="2" charset="2"/>
              </a:rPr>
              <a:t>X-thorax;</a:t>
            </a:r>
          </a:p>
          <a:p>
            <a:pPr marL="0" indent="0">
              <a:lnSpc>
                <a:spcPct val="110000"/>
              </a:lnSpc>
              <a:spcBef>
                <a:spcPts val="0"/>
              </a:spcBef>
              <a:buNone/>
            </a:pPr>
            <a:r>
              <a:rPr lang="nl-NL" dirty="0" smtClean="0">
                <a:sym typeface="Wingdings" panose="05000000000000000000" pitchFamily="2" charset="2"/>
              </a:rPr>
              <a:t>Onderzoek </a:t>
            </a:r>
            <a:r>
              <a:rPr lang="nl-NL" dirty="0">
                <a:sym typeface="Wingdings" panose="05000000000000000000" pitchFamily="2" charset="2"/>
              </a:rPr>
              <a:t>in 2 </a:t>
            </a:r>
            <a:r>
              <a:rPr lang="nl-NL" dirty="0" smtClean="0">
                <a:sym typeface="Wingdings" panose="05000000000000000000" pitchFamily="2" charset="2"/>
              </a:rPr>
              <a:t>richtingen. Ter </a:t>
            </a:r>
            <a:r>
              <a:rPr lang="nl-NL" dirty="0">
                <a:sym typeface="Wingdings" panose="05000000000000000000" pitchFamily="2" charset="2"/>
              </a:rPr>
              <a:t>vergelijking eerdere beeldvorming van 13 januari 2011</a:t>
            </a:r>
          </a:p>
          <a:p>
            <a:pPr marL="0" indent="0">
              <a:lnSpc>
                <a:spcPct val="110000"/>
              </a:lnSpc>
              <a:spcBef>
                <a:spcPts val="0"/>
              </a:spcBef>
              <a:buNone/>
            </a:pPr>
            <a:r>
              <a:rPr lang="nl-NL" dirty="0">
                <a:sym typeface="Wingdings" panose="05000000000000000000" pitchFamily="2" charset="2"/>
              </a:rPr>
              <a:t>Als </a:t>
            </a:r>
            <a:r>
              <a:rPr lang="nl-NL" dirty="0" smtClean="0">
                <a:sym typeface="Wingdings" panose="05000000000000000000" pitchFamily="2" charset="2"/>
              </a:rPr>
              <a:t>toevalsbevinding </a:t>
            </a:r>
            <a:r>
              <a:rPr lang="nl-NL" dirty="0">
                <a:sym typeface="Wingdings" panose="05000000000000000000" pitchFamily="2" charset="2"/>
              </a:rPr>
              <a:t>rechts apicaal een focale afwijking. Lijkt </a:t>
            </a:r>
            <a:r>
              <a:rPr lang="nl-NL" dirty="0" err="1">
                <a:sym typeface="Wingdings" panose="05000000000000000000" pitchFamily="2" charset="2"/>
              </a:rPr>
              <a:t>denser</a:t>
            </a:r>
            <a:r>
              <a:rPr lang="nl-NL" dirty="0">
                <a:sym typeface="Wingdings" panose="05000000000000000000" pitchFamily="2" charset="2"/>
              </a:rPr>
              <a:t> dan in 2011 (zou nog techniek verschil kunnen zijn). </a:t>
            </a:r>
          </a:p>
          <a:p>
            <a:pPr marL="0" indent="0">
              <a:lnSpc>
                <a:spcPct val="110000"/>
              </a:lnSpc>
              <a:spcBef>
                <a:spcPts val="0"/>
              </a:spcBef>
              <a:buNone/>
            </a:pPr>
            <a:r>
              <a:rPr lang="nl-NL" dirty="0">
                <a:sym typeface="Wingdings" panose="05000000000000000000" pitchFamily="2" charset="2"/>
              </a:rPr>
              <a:t>DD massa of restafwijking</a:t>
            </a:r>
          </a:p>
          <a:p>
            <a:pPr marL="0" indent="0">
              <a:lnSpc>
                <a:spcPct val="110000"/>
              </a:lnSpc>
              <a:spcBef>
                <a:spcPts val="0"/>
              </a:spcBef>
              <a:buNone/>
            </a:pPr>
            <a:r>
              <a:rPr lang="nl-NL" dirty="0">
                <a:sym typeface="Wingdings" panose="05000000000000000000" pitchFamily="2" charset="2"/>
              </a:rPr>
              <a:t>Advies; verwijzing naar longarts en aanvullend CT-thorax</a:t>
            </a:r>
            <a:endParaRPr lang="en-GB" dirty="0"/>
          </a:p>
          <a:p>
            <a:pPr marL="0" indent="0">
              <a:buNone/>
            </a:pPr>
            <a:endParaRPr lang="en-GB" dirty="0"/>
          </a:p>
        </p:txBody>
      </p:sp>
      <p:pic>
        <p:nvPicPr>
          <p:cNvPr id="4" name="Afbeelding 3" descr="C:\Users\local_tmatthews\INetCache\Content.MSO\63C497C3.t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52933" y="353936"/>
            <a:ext cx="1492369" cy="763664"/>
          </a:xfrm>
          <a:prstGeom prst="rect">
            <a:avLst/>
          </a:prstGeom>
          <a:noFill/>
          <a:ln>
            <a:noFill/>
          </a:ln>
        </p:spPr>
      </p:pic>
    </p:spTree>
    <p:extLst>
      <p:ext uri="{BB962C8B-B14F-4D97-AF65-F5344CB8AC3E}">
        <p14:creationId xmlns:p14="http://schemas.microsoft.com/office/powerpoint/2010/main" val="9623307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Casus </a:t>
            </a:r>
            <a:r>
              <a:rPr lang="en-GB" dirty="0" err="1" smtClean="0"/>
              <a:t>dhr</a:t>
            </a:r>
            <a:r>
              <a:rPr lang="en-GB" dirty="0" smtClean="0"/>
              <a:t> G.</a:t>
            </a:r>
            <a:endParaRPr lang="en-GB" dirty="0"/>
          </a:p>
        </p:txBody>
      </p:sp>
      <p:sp>
        <p:nvSpPr>
          <p:cNvPr id="7" name="Tijdelijke aanduiding voor inhoud 6"/>
          <p:cNvSpPr>
            <a:spLocks noGrp="1"/>
          </p:cNvSpPr>
          <p:nvPr>
            <p:ph idx="1"/>
          </p:nvPr>
        </p:nvSpPr>
        <p:spPr>
          <a:xfrm>
            <a:off x="809172" y="1796597"/>
            <a:ext cx="10515600" cy="4351338"/>
          </a:xfrm>
        </p:spPr>
        <p:txBody>
          <a:bodyPr/>
          <a:lstStyle/>
          <a:p>
            <a:r>
              <a:rPr lang="en-GB" dirty="0" err="1" smtClean="0"/>
              <a:t>Uitslag</a:t>
            </a:r>
            <a:r>
              <a:rPr lang="en-GB" dirty="0" smtClean="0"/>
              <a:t> </a:t>
            </a:r>
            <a:r>
              <a:rPr lang="en-GB" dirty="0" err="1" smtClean="0"/>
              <a:t>onderzoeken</a:t>
            </a:r>
            <a:r>
              <a:rPr lang="en-GB" dirty="0" smtClean="0"/>
              <a:t>: </a:t>
            </a:r>
            <a:r>
              <a:rPr lang="en-GB" dirty="0" err="1" smtClean="0"/>
              <a:t>beeld</a:t>
            </a:r>
            <a:r>
              <a:rPr lang="en-GB" dirty="0" smtClean="0"/>
              <a:t> van </a:t>
            </a:r>
            <a:r>
              <a:rPr lang="en-GB" dirty="0" err="1" smtClean="0"/>
              <a:t>een</a:t>
            </a:r>
            <a:r>
              <a:rPr lang="en-GB" dirty="0" smtClean="0"/>
              <a:t> </a:t>
            </a:r>
            <a:r>
              <a:rPr lang="en-GB" dirty="0" err="1" smtClean="0"/>
              <a:t>primaire</a:t>
            </a:r>
            <a:r>
              <a:rPr lang="en-GB" dirty="0" smtClean="0"/>
              <a:t> </a:t>
            </a:r>
            <a:r>
              <a:rPr lang="en-GB" dirty="0" err="1" smtClean="0"/>
              <a:t>longmaligniteit</a:t>
            </a:r>
            <a:r>
              <a:rPr lang="en-GB" dirty="0" smtClean="0"/>
              <a:t> </a:t>
            </a:r>
            <a:r>
              <a:rPr lang="en-GB" dirty="0" err="1" smtClean="0"/>
              <a:t>centraal</a:t>
            </a:r>
            <a:r>
              <a:rPr lang="en-GB" dirty="0" smtClean="0"/>
              <a:t> </a:t>
            </a:r>
            <a:r>
              <a:rPr lang="en-GB" dirty="0" err="1" smtClean="0"/>
              <a:t>rechts</a:t>
            </a:r>
            <a:r>
              <a:rPr lang="en-GB" dirty="0" smtClean="0"/>
              <a:t>, </a:t>
            </a:r>
            <a:r>
              <a:rPr lang="en-GB" dirty="0" err="1" smtClean="0"/>
              <a:t>geen</a:t>
            </a:r>
            <a:r>
              <a:rPr lang="en-GB" dirty="0" smtClean="0"/>
              <a:t> PA, </a:t>
            </a:r>
            <a:r>
              <a:rPr lang="en-GB" dirty="0" err="1" smtClean="0"/>
              <a:t>metastasen</a:t>
            </a:r>
            <a:r>
              <a:rPr lang="en-GB" dirty="0" smtClean="0"/>
              <a:t> op </a:t>
            </a:r>
            <a:r>
              <a:rPr lang="en-GB" dirty="0" err="1" smtClean="0"/>
              <a:t>afstand</a:t>
            </a:r>
            <a:endParaRPr lang="en-GB" dirty="0" smtClean="0"/>
          </a:p>
          <a:p>
            <a:r>
              <a:rPr lang="en-GB" dirty="0" err="1" smtClean="0"/>
              <a:t>Postobstructiepneumonie</a:t>
            </a:r>
            <a:r>
              <a:rPr lang="en-GB" dirty="0" smtClean="0"/>
              <a:t> </a:t>
            </a:r>
            <a:r>
              <a:rPr lang="en-GB" dirty="0" err="1" smtClean="0"/>
              <a:t>waarvoor</a:t>
            </a:r>
            <a:r>
              <a:rPr lang="en-GB" dirty="0" smtClean="0"/>
              <a:t> </a:t>
            </a:r>
            <a:r>
              <a:rPr lang="en-GB" dirty="0" err="1" smtClean="0"/>
              <a:t>antibiotica</a:t>
            </a:r>
            <a:endParaRPr lang="en-GB" dirty="0" smtClean="0"/>
          </a:p>
          <a:p>
            <a:r>
              <a:rPr lang="en-GB" dirty="0" err="1" smtClean="0"/>
              <a:t>Behandeling</a:t>
            </a:r>
            <a:r>
              <a:rPr lang="en-GB" dirty="0" smtClean="0"/>
              <a:t>: palliatieve </a:t>
            </a:r>
            <a:r>
              <a:rPr lang="en-GB" dirty="0" err="1" smtClean="0"/>
              <a:t>radiotherapie</a:t>
            </a:r>
            <a:r>
              <a:rPr lang="en-GB" dirty="0" smtClean="0"/>
              <a:t> </a:t>
            </a:r>
            <a:r>
              <a:rPr lang="en-GB" dirty="0" err="1" smtClean="0"/>
              <a:t>wegens</a:t>
            </a:r>
            <a:r>
              <a:rPr lang="en-GB" dirty="0" smtClean="0"/>
              <a:t> </a:t>
            </a:r>
            <a:r>
              <a:rPr lang="en-GB" dirty="0" err="1" smtClean="0"/>
              <a:t>centraal</a:t>
            </a:r>
            <a:r>
              <a:rPr lang="en-GB" dirty="0" smtClean="0"/>
              <a:t> </a:t>
            </a:r>
            <a:r>
              <a:rPr lang="en-GB" dirty="0" err="1" smtClean="0"/>
              <a:t>bedreigde</a:t>
            </a:r>
            <a:r>
              <a:rPr lang="en-GB" dirty="0" smtClean="0"/>
              <a:t> </a:t>
            </a:r>
            <a:r>
              <a:rPr lang="en-GB" dirty="0" err="1" smtClean="0"/>
              <a:t>luchtweg</a:t>
            </a:r>
            <a:r>
              <a:rPr lang="en-GB" dirty="0" smtClean="0"/>
              <a:t>.</a:t>
            </a:r>
            <a:endParaRPr lang="en-GB" dirty="0"/>
          </a:p>
        </p:txBody>
      </p:sp>
      <p:pic>
        <p:nvPicPr>
          <p:cNvPr id="4" name="Afbeelding 3" descr="C:\Users\local_tmatthews\INetCache\Content.MSO\63C497C3.t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52933" y="353936"/>
            <a:ext cx="1492369" cy="763664"/>
          </a:xfrm>
          <a:prstGeom prst="rect">
            <a:avLst/>
          </a:prstGeom>
          <a:noFill/>
          <a:ln>
            <a:noFill/>
          </a:ln>
        </p:spPr>
      </p:pic>
    </p:spTree>
    <p:extLst>
      <p:ext uri="{BB962C8B-B14F-4D97-AF65-F5344CB8AC3E}">
        <p14:creationId xmlns:p14="http://schemas.microsoft.com/office/powerpoint/2010/main" val="24612635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Casus </a:t>
            </a:r>
            <a:r>
              <a:rPr lang="en-GB" dirty="0" err="1" smtClean="0"/>
              <a:t>dhr</a:t>
            </a:r>
            <a:r>
              <a:rPr lang="en-GB" dirty="0" smtClean="0"/>
              <a:t> G.</a:t>
            </a:r>
            <a:endParaRPr lang="en-GB" dirty="0"/>
          </a:p>
        </p:txBody>
      </p:sp>
      <p:pic>
        <p:nvPicPr>
          <p:cNvPr id="4" name="Afbeelding 3" descr="C:\Users\local_tmatthews\INetCache\Content.MSO\63C497C3.t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52933" y="353936"/>
            <a:ext cx="1492369" cy="763664"/>
          </a:xfrm>
          <a:prstGeom prst="rect">
            <a:avLst/>
          </a:prstGeom>
          <a:noFill/>
          <a:ln>
            <a:noFill/>
          </a:ln>
        </p:spPr>
      </p:pic>
      <p:sp>
        <p:nvSpPr>
          <p:cNvPr id="6" name="Tijdelijke aanduiding voor inhoud 5">
            <a:extLst>
              <a:ext uri="{FF2B5EF4-FFF2-40B4-BE49-F238E27FC236}">
                <a16:creationId xmlns:a16="http://schemas.microsoft.com/office/drawing/2014/main" id="{933771C5-B1A2-4018-B829-33E7A6682556}"/>
              </a:ext>
            </a:extLst>
          </p:cNvPr>
          <p:cNvSpPr>
            <a:spLocks noGrp="1"/>
          </p:cNvSpPr>
          <p:nvPr>
            <p:ph idx="1"/>
          </p:nvPr>
        </p:nvSpPr>
        <p:spPr>
          <a:xfrm>
            <a:off x="586854" y="1825625"/>
            <a:ext cx="10699845" cy="4351338"/>
          </a:xfrm>
        </p:spPr>
        <p:txBody>
          <a:bodyPr/>
          <a:lstStyle/>
          <a:p>
            <a:r>
              <a:rPr lang="nl-NL" dirty="0"/>
              <a:t>In de maanden daarna klinische achteruitgang. Waarbij deels door slechte </a:t>
            </a:r>
            <a:r>
              <a:rPr lang="nl-NL" dirty="0" smtClean="0"/>
              <a:t>conditie, </a:t>
            </a:r>
            <a:r>
              <a:rPr lang="nl-NL" dirty="0"/>
              <a:t>deels door patiënt zelf gekozen.</a:t>
            </a:r>
          </a:p>
          <a:p>
            <a:pPr marL="0" indent="0">
              <a:buNone/>
            </a:pPr>
            <a:r>
              <a:rPr lang="nl-NL" dirty="0"/>
              <a:t>	Beleid; expectatief, wel </a:t>
            </a:r>
            <a:r>
              <a:rPr lang="nl-NL" dirty="0" smtClean="0"/>
              <a:t>diëtist </a:t>
            </a:r>
            <a:r>
              <a:rPr lang="nl-NL" dirty="0"/>
              <a:t>gezien cachexie, wil niet 	naar andere locatie; wil </a:t>
            </a:r>
            <a:r>
              <a:rPr lang="nl-NL" dirty="0" smtClean="0"/>
              <a:t>“</a:t>
            </a:r>
            <a:r>
              <a:rPr lang="nl-NL" dirty="0"/>
              <a:t>thuis” blijven</a:t>
            </a:r>
          </a:p>
          <a:p>
            <a:pPr marL="0" indent="0">
              <a:buNone/>
            </a:pPr>
            <a:endParaRPr lang="nl-NL" dirty="0"/>
          </a:p>
          <a:p>
            <a:pPr marL="0" indent="0">
              <a:buNone/>
            </a:pPr>
            <a:r>
              <a:rPr lang="nl-NL" dirty="0">
                <a:sym typeface="Wingdings" panose="05000000000000000000" pitchFamily="2" charset="2"/>
              </a:rPr>
              <a:t></a:t>
            </a:r>
            <a:r>
              <a:rPr lang="nl-NL" dirty="0"/>
              <a:t>Ondanks dat conditie zichtbaar achteruit holt en het feit dat dhr. pijnlijk oogt (geeft pijn in de buik aan), bij lichamelijk onderzoek verhardingen voelbaar, wil hij geen </a:t>
            </a:r>
            <a:r>
              <a:rPr lang="nl-NL" dirty="0" smtClean="0"/>
              <a:t>diagnostiek/ behandeling/ pijnstilling</a:t>
            </a:r>
            <a:r>
              <a:rPr lang="nl-NL" dirty="0"/>
              <a:t>. </a:t>
            </a:r>
          </a:p>
          <a:p>
            <a:endParaRPr lang="nl-NL" dirty="0"/>
          </a:p>
        </p:txBody>
      </p:sp>
    </p:spTree>
    <p:extLst>
      <p:ext uri="{BB962C8B-B14F-4D97-AF65-F5344CB8AC3E}">
        <p14:creationId xmlns:p14="http://schemas.microsoft.com/office/powerpoint/2010/main" val="32349072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Casus </a:t>
            </a:r>
            <a:r>
              <a:rPr lang="en-GB" dirty="0" err="1" smtClean="0"/>
              <a:t>dhr</a:t>
            </a:r>
            <a:r>
              <a:rPr lang="en-GB" dirty="0" smtClean="0"/>
              <a:t> G.</a:t>
            </a:r>
            <a:endParaRPr lang="en-GB" dirty="0"/>
          </a:p>
        </p:txBody>
      </p:sp>
      <p:pic>
        <p:nvPicPr>
          <p:cNvPr id="4" name="Afbeelding 3" descr="C:\Users\local_tmatthews\INetCache\Content.MSO\63C497C3.t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52933" y="353936"/>
            <a:ext cx="1492369" cy="763664"/>
          </a:xfrm>
          <a:prstGeom prst="rect">
            <a:avLst/>
          </a:prstGeom>
          <a:noFill/>
          <a:ln>
            <a:noFill/>
          </a:ln>
        </p:spPr>
      </p:pic>
      <p:sp>
        <p:nvSpPr>
          <p:cNvPr id="6" name="Tijdelijke aanduiding voor inhoud 5">
            <a:extLst>
              <a:ext uri="{FF2B5EF4-FFF2-40B4-BE49-F238E27FC236}">
                <a16:creationId xmlns:a16="http://schemas.microsoft.com/office/drawing/2014/main" id="{933771C5-B1A2-4018-B829-33E7A6682556}"/>
              </a:ext>
            </a:extLst>
          </p:cNvPr>
          <p:cNvSpPr>
            <a:spLocks noGrp="1"/>
          </p:cNvSpPr>
          <p:nvPr>
            <p:ph idx="1"/>
          </p:nvPr>
        </p:nvSpPr>
        <p:spPr/>
        <p:txBody>
          <a:bodyPr/>
          <a:lstStyle/>
          <a:p>
            <a:r>
              <a:rPr lang="nl-NL" dirty="0"/>
              <a:t>Beloop (augustus 2020): Spoedvisite </a:t>
            </a:r>
            <a:r>
              <a:rPr lang="nl-NL" dirty="0" err="1"/>
              <a:t>ivm</a:t>
            </a:r>
            <a:r>
              <a:rPr lang="nl-NL" dirty="0"/>
              <a:t> rectaal bloedverlies. </a:t>
            </a:r>
            <a:r>
              <a:rPr lang="nl-NL" dirty="0" smtClean="0"/>
              <a:t>“Mag </a:t>
            </a:r>
            <a:r>
              <a:rPr lang="nl-NL" dirty="0"/>
              <a:t>geen </a:t>
            </a:r>
            <a:r>
              <a:rPr lang="nl-NL" dirty="0" smtClean="0"/>
              <a:t>rectaal touche </a:t>
            </a:r>
            <a:r>
              <a:rPr lang="nl-NL" dirty="0"/>
              <a:t>doen</a:t>
            </a:r>
            <a:r>
              <a:rPr lang="nl-NL" dirty="0" smtClean="0"/>
              <a:t>”</a:t>
            </a:r>
            <a:br>
              <a:rPr lang="nl-NL" dirty="0" smtClean="0"/>
            </a:br>
            <a:r>
              <a:rPr lang="nl-NL" dirty="0" smtClean="0">
                <a:sym typeface="Wingdings" panose="05000000000000000000" pitchFamily="2" charset="2"/>
              </a:rPr>
              <a:t> </a:t>
            </a:r>
            <a:r>
              <a:rPr lang="nl-NL" dirty="0">
                <a:sym typeface="Wingdings" panose="05000000000000000000" pitchFamily="2" charset="2"/>
              </a:rPr>
              <a:t>conclusie </a:t>
            </a:r>
            <a:r>
              <a:rPr lang="nl-NL" dirty="0" err="1">
                <a:sym typeface="Wingdings" panose="05000000000000000000" pitchFamily="2" charset="2"/>
              </a:rPr>
              <a:t>ischemische</a:t>
            </a:r>
            <a:r>
              <a:rPr lang="nl-NL" dirty="0">
                <a:sym typeface="Wingdings" panose="05000000000000000000" pitchFamily="2" charset="2"/>
              </a:rPr>
              <a:t> </a:t>
            </a:r>
            <a:r>
              <a:rPr lang="nl-NL" dirty="0" err="1" smtClean="0">
                <a:sym typeface="Wingdings" panose="05000000000000000000" pitchFamily="2" charset="2"/>
              </a:rPr>
              <a:t>colititis</a:t>
            </a:r>
            <a:endParaRPr lang="nl-NL" dirty="0">
              <a:sym typeface="Wingdings" panose="05000000000000000000" pitchFamily="2" charset="2"/>
            </a:endParaRPr>
          </a:p>
          <a:p>
            <a:endParaRPr lang="nl-NL" dirty="0">
              <a:sym typeface="Wingdings" panose="05000000000000000000" pitchFamily="2" charset="2"/>
            </a:endParaRPr>
          </a:p>
          <a:p>
            <a:r>
              <a:rPr lang="nl-NL" dirty="0">
                <a:sym typeface="Wingdings" panose="05000000000000000000" pitchFamily="2" charset="2"/>
              </a:rPr>
              <a:t>De volgende dag na meerdere HAP contacten die nacht </a:t>
            </a:r>
            <a:r>
              <a:rPr lang="nl-NL" dirty="0" err="1">
                <a:sym typeface="Wingdings" panose="05000000000000000000" pitchFamily="2" charset="2"/>
              </a:rPr>
              <a:t>ivm</a:t>
            </a:r>
            <a:r>
              <a:rPr lang="nl-NL" dirty="0">
                <a:sym typeface="Wingdings" panose="05000000000000000000" pitchFamily="2" charset="2"/>
              </a:rPr>
              <a:t> </a:t>
            </a:r>
            <a:r>
              <a:rPr lang="nl-NL" dirty="0" err="1" smtClean="0">
                <a:sym typeface="Wingdings" panose="05000000000000000000" pitchFamily="2" charset="2"/>
              </a:rPr>
              <a:t>persiterend</a:t>
            </a:r>
            <a:r>
              <a:rPr lang="nl-NL" dirty="0" smtClean="0">
                <a:sym typeface="Wingdings" panose="05000000000000000000" pitchFamily="2" charset="2"/>
              </a:rPr>
              <a:t> </a:t>
            </a:r>
            <a:r>
              <a:rPr lang="nl-NL" dirty="0">
                <a:sym typeface="Wingdings" panose="05000000000000000000" pitchFamily="2" charset="2"/>
              </a:rPr>
              <a:t>bloedverlies en onrust/discomfort gestart in overleg met </a:t>
            </a:r>
            <a:r>
              <a:rPr lang="nl-NL" dirty="0" smtClean="0">
                <a:sym typeface="Wingdings" panose="05000000000000000000" pitchFamily="2" charset="2"/>
              </a:rPr>
              <a:t>familie </a:t>
            </a:r>
            <a:r>
              <a:rPr lang="nl-NL" dirty="0">
                <a:sym typeface="Wingdings" panose="05000000000000000000" pitchFamily="2" charset="2"/>
              </a:rPr>
              <a:t>met palliatieve sedatie welke redelijk rustig verliep</a:t>
            </a:r>
          </a:p>
          <a:p>
            <a:pPr marL="0" indent="0">
              <a:buNone/>
            </a:pPr>
            <a:endParaRPr lang="nl-NL" dirty="0"/>
          </a:p>
        </p:txBody>
      </p:sp>
    </p:spTree>
    <p:extLst>
      <p:ext uri="{BB962C8B-B14F-4D97-AF65-F5344CB8AC3E}">
        <p14:creationId xmlns:p14="http://schemas.microsoft.com/office/powerpoint/2010/main" val="16505477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Casus </a:t>
            </a:r>
            <a:r>
              <a:rPr lang="en-GB" dirty="0" err="1" smtClean="0"/>
              <a:t>dhr</a:t>
            </a:r>
            <a:r>
              <a:rPr lang="en-GB" dirty="0" smtClean="0"/>
              <a:t> R.</a:t>
            </a:r>
            <a:endParaRPr lang="en-GB" dirty="0"/>
          </a:p>
        </p:txBody>
      </p:sp>
      <p:pic>
        <p:nvPicPr>
          <p:cNvPr id="4" name="Afbeelding 3" descr="C:\Users\local_tmatthews\INetCache\Content.MSO\63C497C3.t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52933" y="353936"/>
            <a:ext cx="1492369" cy="763664"/>
          </a:xfrm>
          <a:prstGeom prst="rect">
            <a:avLst/>
          </a:prstGeom>
          <a:noFill/>
          <a:ln>
            <a:noFill/>
          </a:ln>
        </p:spPr>
      </p:pic>
      <p:sp>
        <p:nvSpPr>
          <p:cNvPr id="6" name="Tijdelijke aanduiding voor inhoud 5">
            <a:extLst>
              <a:ext uri="{FF2B5EF4-FFF2-40B4-BE49-F238E27FC236}">
                <a16:creationId xmlns:a16="http://schemas.microsoft.com/office/drawing/2014/main" id="{933771C5-B1A2-4018-B829-33E7A6682556}"/>
              </a:ext>
            </a:extLst>
          </p:cNvPr>
          <p:cNvSpPr>
            <a:spLocks noGrp="1"/>
          </p:cNvSpPr>
          <p:nvPr>
            <p:ph idx="1"/>
          </p:nvPr>
        </p:nvSpPr>
        <p:spPr/>
        <p:txBody>
          <a:bodyPr/>
          <a:lstStyle/>
          <a:p>
            <a:r>
              <a:rPr lang="en-GB" dirty="0"/>
              <a:t>32 </a:t>
            </a:r>
            <a:r>
              <a:rPr lang="en-GB" dirty="0" err="1"/>
              <a:t>jarige</a:t>
            </a:r>
            <a:r>
              <a:rPr lang="en-GB" dirty="0"/>
              <a:t> </a:t>
            </a:r>
            <a:r>
              <a:rPr lang="en-GB" dirty="0" err="1" smtClean="0"/>
              <a:t>dhr</a:t>
            </a:r>
            <a:r>
              <a:rPr lang="en-GB" dirty="0" smtClean="0"/>
              <a:t>. R, </a:t>
            </a:r>
            <a:r>
              <a:rPr lang="en-GB" dirty="0" err="1" smtClean="0"/>
              <a:t>verblijft</a:t>
            </a:r>
            <a:r>
              <a:rPr lang="en-GB" dirty="0" smtClean="0"/>
              <a:t> in </a:t>
            </a:r>
            <a:r>
              <a:rPr lang="en-GB" dirty="0" err="1" smtClean="0"/>
              <a:t>maatschappelijk</a:t>
            </a:r>
            <a:r>
              <a:rPr lang="en-GB" dirty="0" smtClean="0"/>
              <a:t> </a:t>
            </a:r>
            <a:r>
              <a:rPr lang="en-GB" dirty="0" err="1" smtClean="0"/>
              <a:t>opvang</a:t>
            </a:r>
            <a:r>
              <a:rPr lang="en-GB" dirty="0" smtClean="0"/>
              <a:t> met zorg.</a:t>
            </a:r>
            <a:endParaRPr lang="en-GB" dirty="0"/>
          </a:p>
          <a:p>
            <a:r>
              <a:rPr lang="en-GB" dirty="0" err="1"/>
              <a:t>Medische</a:t>
            </a:r>
            <a:r>
              <a:rPr lang="en-GB" dirty="0"/>
              <a:t> </a:t>
            </a:r>
            <a:r>
              <a:rPr lang="en-GB" dirty="0" err="1" smtClean="0"/>
              <a:t>voorgeschiedenis</a:t>
            </a:r>
            <a:endParaRPr lang="en-GB" dirty="0" smtClean="0"/>
          </a:p>
          <a:p>
            <a:pPr lvl="1"/>
            <a:r>
              <a:rPr lang="en-GB" dirty="0" smtClean="0"/>
              <a:t>HIV </a:t>
            </a:r>
            <a:r>
              <a:rPr lang="en-GB" dirty="0"/>
              <a:t>(</a:t>
            </a:r>
            <a:r>
              <a:rPr lang="en-GB" dirty="0" err="1"/>
              <a:t>zeer</a:t>
            </a:r>
            <a:r>
              <a:rPr lang="en-GB" dirty="0"/>
              <a:t> </a:t>
            </a:r>
            <a:r>
              <a:rPr lang="en-GB" dirty="0" err="1"/>
              <a:t>gecompliceerd</a:t>
            </a:r>
            <a:r>
              <a:rPr lang="en-GB" dirty="0" smtClean="0"/>
              <a:t>), </a:t>
            </a:r>
            <a:r>
              <a:rPr lang="en-GB" dirty="0" err="1" smtClean="0"/>
              <a:t>chronisch</a:t>
            </a:r>
            <a:r>
              <a:rPr lang="en-GB" dirty="0" smtClean="0"/>
              <a:t> </a:t>
            </a:r>
            <a:r>
              <a:rPr lang="en-GB" dirty="0"/>
              <a:t>hep C, </a:t>
            </a:r>
            <a:r>
              <a:rPr lang="en-GB" dirty="0" err="1"/>
              <a:t>multiresistente</a:t>
            </a:r>
            <a:r>
              <a:rPr lang="en-GB" dirty="0"/>
              <a:t> TB, </a:t>
            </a:r>
            <a:r>
              <a:rPr lang="en-GB" dirty="0" smtClean="0"/>
              <a:t>anus </a:t>
            </a:r>
            <a:r>
              <a:rPr lang="en-GB" dirty="0" err="1" smtClean="0"/>
              <a:t>carcinoom</a:t>
            </a:r>
            <a:r>
              <a:rPr lang="en-GB" dirty="0" smtClean="0"/>
              <a:t>, </a:t>
            </a:r>
            <a:r>
              <a:rPr lang="en-GB" dirty="0" err="1"/>
              <a:t>zwakbegaafd</a:t>
            </a:r>
            <a:r>
              <a:rPr lang="en-GB" dirty="0"/>
              <a:t>.</a:t>
            </a:r>
          </a:p>
          <a:p>
            <a:r>
              <a:rPr lang="en-GB" dirty="0" err="1" smtClean="0"/>
              <a:t>Sociaal</a:t>
            </a:r>
            <a:r>
              <a:rPr lang="en-GB" dirty="0" smtClean="0"/>
              <a:t>: </a:t>
            </a:r>
            <a:r>
              <a:rPr lang="en-GB" dirty="0" err="1"/>
              <a:t>afkomstig</a:t>
            </a:r>
            <a:r>
              <a:rPr lang="en-GB" dirty="0"/>
              <a:t> </a:t>
            </a:r>
            <a:r>
              <a:rPr lang="en-GB" dirty="0" err="1"/>
              <a:t>uit</a:t>
            </a:r>
            <a:r>
              <a:rPr lang="en-GB" dirty="0"/>
              <a:t> </a:t>
            </a:r>
            <a:r>
              <a:rPr lang="en-GB" dirty="0" err="1" smtClean="0"/>
              <a:t>Litouwen</a:t>
            </a:r>
            <a:r>
              <a:rPr lang="en-GB" dirty="0" smtClean="0"/>
              <a:t>, </a:t>
            </a:r>
            <a:r>
              <a:rPr lang="en-GB" dirty="0"/>
              <a:t>op </a:t>
            </a:r>
            <a:r>
              <a:rPr lang="en-GB" dirty="0" smtClean="0"/>
              <a:t>9 </a:t>
            </a:r>
            <a:r>
              <a:rPr lang="en-GB" dirty="0" err="1" smtClean="0"/>
              <a:t>jarige</a:t>
            </a:r>
            <a:r>
              <a:rPr lang="en-GB" dirty="0" smtClean="0"/>
              <a:t> </a:t>
            </a:r>
            <a:r>
              <a:rPr lang="en-GB" dirty="0" err="1"/>
              <a:t>leeftijd</a:t>
            </a:r>
            <a:r>
              <a:rPr lang="en-GB" dirty="0"/>
              <a:t> </a:t>
            </a:r>
            <a:r>
              <a:rPr lang="en-GB" dirty="0" err="1"/>
              <a:t>zeer</a:t>
            </a:r>
            <a:r>
              <a:rPr lang="en-GB" dirty="0"/>
              <a:t> </a:t>
            </a:r>
            <a:r>
              <a:rPr lang="en-GB" dirty="0" err="1"/>
              <a:t>verwaarloosd</a:t>
            </a:r>
            <a:r>
              <a:rPr lang="en-GB" dirty="0"/>
              <a:t> </a:t>
            </a:r>
            <a:r>
              <a:rPr lang="en-GB" dirty="0" err="1"/>
              <a:t>aangetroffen</a:t>
            </a:r>
            <a:r>
              <a:rPr lang="en-GB" dirty="0"/>
              <a:t>. </a:t>
            </a:r>
            <a:r>
              <a:rPr lang="en-GB" dirty="0" err="1"/>
              <a:t>Woont</a:t>
            </a:r>
            <a:r>
              <a:rPr lang="en-GB" dirty="0"/>
              <a:t> al 7 </a:t>
            </a:r>
            <a:r>
              <a:rPr lang="en-GB" dirty="0" err="1"/>
              <a:t>jr</a:t>
            </a:r>
            <a:r>
              <a:rPr lang="en-GB" dirty="0"/>
              <a:t> </a:t>
            </a:r>
            <a:r>
              <a:rPr lang="en-GB" dirty="0" smtClean="0"/>
              <a:t>in </a:t>
            </a:r>
            <a:r>
              <a:rPr lang="en-GB" dirty="0" err="1" smtClean="0"/>
              <a:t>maatschappelijke</a:t>
            </a:r>
            <a:r>
              <a:rPr lang="en-GB" dirty="0" smtClean="0"/>
              <a:t> </a:t>
            </a:r>
            <a:r>
              <a:rPr lang="en-GB" dirty="0" err="1" smtClean="0"/>
              <a:t>opvang</a:t>
            </a:r>
            <a:endParaRPr lang="en-GB" dirty="0"/>
          </a:p>
          <a:p>
            <a:r>
              <a:rPr lang="en-GB" dirty="0"/>
              <a:t>Mei 2019 </a:t>
            </a:r>
            <a:r>
              <a:rPr lang="en-GB" dirty="0" err="1"/>
              <a:t>cellulitis</a:t>
            </a:r>
            <a:r>
              <a:rPr lang="en-GB" dirty="0"/>
              <a:t> </a:t>
            </a:r>
            <a:r>
              <a:rPr lang="en-GB" dirty="0" err="1" smtClean="0"/>
              <a:t>rechterbovenbeen</a:t>
            </a:r>
            <a:r>
              <a:rPr lang="en-GB" dirty="0"/>
              <a:t>, </a:t>
            </a:r>
            <a:r>
              <a:rPr lang="en-GB" dirty="0" err="1"/>
              <a:t>blijkt</a:t>
            </a:r>
            <a:r>
              <a:rPr lang="en-GB" dirty="0"/>
              <a:t> 2e </a:t>
            </a:r>
            <a:r>
              <a:rPr lang="en-GB" dirty="0" err="1"/>
              <a:t>recidief</a:t>
            </a:r>
            <a:r>
              <a:rPr lang="en-GB" dirty="0"/>
              <a:t> met </a:t>
            </a:r>
            <a:r>
              <a:rPr lang="en-GB" dirty="0" err="1"/>
              <a:t>klier</a:t>
            </a:r>
            <a:r>
              <a:rPr lang="en-GB" dirty="0"/>
              <a:t> inguinal</a:t>
            </a:r>
          </a:p>
          <a:p>
            <a:pPr marL="0" indent="0">
              <a:buNone/>
            </a:pPr>
            <a:endParaRPr lang="nl-NL" dirty="0"/>
          </a:p>
        </p:txBody>
      </p:sp>
    </p:spTree>
    <p:extLst>
      <p:ext uri="{BB962C8B-B14F-4D97-AF65-F5344CB8AC3E}">
        <p14:creationId xmlns:p14="http://schemas.microsoft.com/office/powerpoint/2010/main" val="12094440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Casus </a:t>
            </a:r>
            <a:r>
              <a:rPr lang="en-GB" dirty="0" err="1" smtClean="0"/>
              <a:t>dhr</a:t>
            </a:r>
            <a:r>
              <a:rPr lang="en-GB" dirty="0" smtClean="0"/>
              <a:t> R.</a:t>
            </a:r>
            <a:endParaRPr lang="en-GB" dirty="0"/>
          </a:p>
        </p:txBody>
      </p:sp>
      <p:sp>
        <p:nvSpPr>
          <p:cNvPr id="6" name="Tijdelijke aanduiding voor inhoud 5"/>
          <p:cNvSpPr>
            <a:spLocks noGrp="1"/>
          </p:cNvSpPr>
          <p:nvPr>
            <p:ph idx="1"/>
          </p:nvPr>
        </p:nvSpPr>
        <p:spPr/>
        <p:txBody>
          <a:bodyPr/>
          <a:lstStyle/>
          <a:p>
            <a:r>
              <a:rPr lang="en-GB" dirty="0" smtClean="0"/>
              <a:t>CT Thorax en abdomen: </a:t>
            </a:r>
            <a:r>
              <a:rPr lang="en-GB" dirty="0" err="1" smtClean="0"/>
              <a:t>stuwing</a:t>
            </a:r>
            <a:r>
              <a:rPr lang="en-GB" dirty="0" smtClean="0"/>
              <a:t> van het been op basis van </a:t>
            </a:r>
            <a:r>
              <a:rPr lang="en-GB" dirty="0" err="1" smtClean="0"/>
              <a:t>lymfadenopathie</a:t>
            </a:r>
            <a:r>
              <a:rPr lang="en-GB" dirty="0" smtClean="0"/>
              <a:t>, </a:t>
            </a:r>
            <a:r>
              <a:rPr lang="en-GB" dirty="0" err="1" smtClean="0"/>
              <a:t>mogelijk</a:t>
            </a:r>
            <a:r>
              <a:rPr lang="en-GB" dirty="0" smtClean="0"/>
              <a:t> </a:t>
            </a:r>
            <a:r>
              <a:rPr lang="en-GB" dirty="0" err="1" smtClean="0"/>
              <a:t>Kaposisarcoom</a:t>
            </a:r>
            <a:r>
              <a:rPr lang="en-GB" dirty="0" smtClean="0"/>
              <a:t>, </a:t>
            </a:r>
            <a:r>
              <a:rPr lang="en-GB" dirty="0" err="1" smtClean="0"/>
              <a:t>lymfoom</a:t>
            </a:r>
            <a:r>
              <a:rPr lang="en-GB" dirty="0" smtClean="0"/>
              <a:t>, </a:t>
            </a:r>
            <a:r>
              <a:rPr lang="en-GB" dirty="0" err="1" smtClean="0"/>
              <a:t>metastasen</a:t>
            </a:r>
            <a:r>
              <a:rPr lang="en-GB" dirty="0" smtClean="0"/>
              <a:t> </a:t>
            </a:r>
            <a:r>
              <a:rPr lang="en-GB" dirty="0" err="1" smtClean="0"/>
              <a:t>eerder</a:t>
            </a:r>
            <a:r>
              <a:rPr lang="en-GB" dirty="0" smtClean="0"/>
              <a:t> </a:t>
            </a:r>
            <a:r>
              <a:rPr lang="en-GB" dirty="0" err="1" smtClean="0"/>
              <a:t>plaveilselcelcarcinoom</a:t>
            </a:r>
            <a:r>
              <a:rPr lang="en-GB" dirty="0" smtClean="0"/>
              <a:t>. </a:t>
            </a:r>
            <a:br>
              <a:rPr lang="en-GB" dirty="0" smtClean="0"/>
            </a:br>
            <a:r>
              <a:rPr lang="en-GB" dirty="0" err="1" smtClean="0"/>
              <a:t>Levercirrhose</a:t>
            </a:r>
            <a:r>
              <a:rPr lang="en-GB" dirty="0" smtClean="0"/>
              <a:t> en portale </a:t>
            </a:r>
            <a:r>
              <a:rPr lang="en-GB" dirty="0" err="1" smtClean="0"/>
              <a:t>hypertensie</a:t>
            </a:r>
            <a:r>
              <a:rPr lang="en-GB" dirty="0" smtClean="0"/>
              <a:t>. </a:t>
            </a:r>
            <a:br>
              <a:rPr lang="en-GB" dirty="0" smtClean="0"/>
            </a:br>
            <a:r>
              <a:rPr lang="en-GB" dirty="0" err="1" smtClean="0"/>
              <a:t>Longembolie</a:t>
            </a:r>
            <a:r>
              <a:rPr lang="en-GB" dirty="0" smtClean="0"/>
              <a:t>.</a:t>
            </a:r>
            <a:br>
              <a:rPr lang="en-GB" dirty="0" smtClean="0"/>
            </a:br>
            <a:r>
              <a:rPr lang="en-GB" dirty="0" err="1" smtClean="0"/>
              <a:t>Lymfekliermetastasen</a:t>
            </a:r>
            <a:r>
              <a:rPr lang="en-GB" dirty="0" smtClean="0"/>
              <a:t> in de </a:t>
            </a:r>
            <a:r>
              <a:rPr lang="en-GB" dirty="0" err="1" smtClean="0"/>
              <a:t>buik</a:t>
            </a:r>
            <a:r>
              <a:rPr lang="en-GB" dirty="0" smtClean="0"/>
              <a:t> </a:t>
            </a:r>
            <a:r>
              <a:rPr lang="en-GB" dirty="0" err="1" smtClean="0"/>
              <a:t>paraaortaal</a:t>
            </a:r>
            <a:r>
              <a:rPr lang="en-GB" dirty="0" smtClean="0"/>
              <a:t>.</a:t>
            </a:r>
          </a:p>
          <a:p>
            <a:pPr lvl="1">
              <a:buNone/>
            </a:pPr>
            <a:r>
              <a:rPr lang="en-GB" sz="2800" dirty="0" smtClean="0"/>
              <a:t>	</a:t>
            </a:r>
            <a:r>
              <a:rPr lang="en-GB" sz="2800" dirty="0" err="1" smtClean="0"/>
              <a:t>Beleid</a:t>
            </a:r>
            <a:r>
              <a:rPr lang="en-GB" sz="2800" dirty="0" smtClean="0"/>
              <a:t>: </a:t>
            </a:r>
            <a:r>
              <a:rPr lang="en-GB" sz="2800" dirty="0" err="1" smtClean="0"/>
              <a:t>biopten</a:t>
            </a:r>
            <a:r>
              <a:rPr lang="en-GB" sz="2800" dirty="0" smtClean="0"/>
              <a:t> lies </a:t>
            </a:r>
            <a:r>
              <a:rPr lang="en-GB" sz="2800" dirty="0" err="1" smtClean="0"/>
              <a:t>rechts</a:t>
            </a:r>
            <a:r>
              <a:rPr lang="en-GB" sz="2800" dirty="0" smtClean="0"/>
              <a:t>.</a:t>
            </a:r>
            <a:endParaRPr lang="en-GB" sz="2800" dirty="0"/>
          </a:p>
        </p:txBody>
      </p:sp>
      <p:pic>
        <p:nvPicPr>
          <p:cNvPr id="4" name="Afbeelding 3" descr="C:\Users\local_tmatthews\INetCache\Content.MSO\63C497C3.t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52933" y="353936"/>
            <a:ext cx="1492369" cy="763664"/>
          </a:xfrm>
          <a:prstGeom prst="rect">
            <a:avLst/>
          </a:prstGeom>
          <a:noFill/>
          <a:ln>
            <a:noFill/>
          </a:ln>
        </p:spPr>
      </p:pic>
    </p:spTree>
    <p:extLst>
      <p:ext uri="{BB962C8B-B14F-4D97-AF65-F5344CB8AC3E}">
        <p14:creationId xmlns:p14="http://schemas.microsoft.com/office/powerpoint/2010/main" val="32269288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Casus </a:t>
            </a:r>
            <a:r>
              <a:rPr lang="en-GB" dirty="0" err="1" smtClean="0"/>
              <a:t>dhr</a:t>
            </a:r>
            <a:r>
              <a:rPr lang="en-GB" dirty="0" smtClean="0"/>
              <a:t> R.</a:t>
            </a:r>
            <a:endParaRPr lang="en-GB" dirty="0"/>
          </a:p>
        </p:txBody>
      </p:sp>
      <p:sp>
        <p:nvSpPr>
          <p:cNvPr id="6" name="Tijdelijke aanduiding voor inhoud 5"/>
          <p:cNvSpPr>
            <a:spLocks noGrp="1"/>
          </p:cNvSpPr>
          <p:nvPr>
            <p:ph idx="1"/>
          </p:nvPr>
        </p:nvSpPr>
        <p:spPr/>
        <p:txBody>
          <a:bodyPr/>
          <a:lstStyle/>
          <a:p>
            <a:r>
              <a:rPr lang="en-GB" dirty="0" err="1" smtClean="0"/>
              <a:t>Uitslag</a:t>
            </a:r>
            <a:r>
              <a:rPr lang="en-GB" dirty="0" smtClean="0"/>
              <a:t> PA: </a:t>
            </a:r>
            <a:r>
              <a:rPr lang="en-GB" dirty="0" err="1" smtClean="0"/>
              <a:t>plaveiselcelcarcinoom</a:t>
            </a:r>
            <a:r>
              <a:rPr lang="en-GB" dirty="0" smtClean="0"/>
              <a:t> met </a:t>
            </a:r>
            <a:r>
              <a:rPr lang="en-GB" dirty="0" err="1" smtClean="0"/>
              <a:t>necrotisch</a:t>
            </a:r>
            <a:r>
              <a:rPr lang="en-GB" dirty="0" smtClean="0"/>
              <a:t> </a:t>
            </a:r>
            <a:r>
              <a:rPr lang="en-GB" dirty="0" err="1" smtClean="0"/>
              <a:t>weefsel</a:t>
            </a:r>
            <a:r>
              <a:rPr lang="en-GB" dirty="0" smtClean="0"/>
              <a:t>, </a:t>
            </a:r>
            <a:r>
              <a:rPr lang="en-GB" dirty="0" err="1" smtClean="0"/>
              <a:t>passend</a:t>
            </a:r>
            <a:r>
              <a:rPr lang="en-GB" dirty="0" smtClean="0"/>
              <a:t> </a:t>
            </a:r>
            <a:r>
              <a:rPr lang="en-GB" dirty="0" err="1" smtClean="0"/>
              <a:t>bij</a:t>
            </a:r>
            <a:r>
              <a:rPr lang="en-GB" dirty="0" smtClean="0"/>
              <a:t> </a:t>
            </a:r>
            <a:r>
              <a:rPr lang="en-GB" dirty="0" err="1" smtClean="0"/>
              <a:t>eerder</a:t>
            </a:r>
            <a:r>
              <a:rPr lang="en-GB" dirty="0" smtClean="0"/>
              <a:t> </a:t>
            </a:r>
            <a:r>
              <a:rPr lang="en-GB" dirty="0" err="1" smtClean="0"/>
              <a:t>anuscarcinoom</a:t>
            </a:r>
            <a:r>
              <a:rPr lang="en-GB" dirty="0" smtClean="0"/>
              <a:t>.</a:t>
            </a:r>
          </a:p>
          <a:p>
            <a:endParaRPr lang="en-GB" dirty="0" smtClean="0"/>
          </a:p>
          <a:p>
            <a:r>
              <a:rPr lang="en-GB" dirty="0" err="1" smtClean="0"/>
              <a:t>Conclusie</a:t>
            </a:r>
            <a:r>
              <a:rPr lang="en-GB" dirty="0" smtClean="0"/>
              <a:t> </a:t>
            </a:r>
            <a:r>
              <a:rPr lang="en-GB" dirty="0" smtClean="0">
                <a:sym typeface="Wingdings" panose="05000000000000000000" pitchFamily="2" charset="2"/>
              </a:rPr>
              <a:t> </a:t>
            </a:r>
            <a:r>
              <a:rPr lang="en-GB" dirty="0" err="1" smtClean="0"/>
              <a:t>onbehandelbaar</a:t>
            </a:r>
            <a:r>
              <a:rPr lang="en-GB" dirty="0" smtClean="0"/>
              <a:t> </a:t>
            </a:r>
          </a:p>
          <a:p>
            <a:endParaRPr lang="en-GB" dirty="0" smtClean="0"/>
          </a:p>
          <a:p>
            <a:r>
              <a:rPr lang="en-GB" dirty="0" err="1" smtClean="0"/>
              <a:t>Duidelijke</a:t>
            </a:r>
            <a:r>
              <a:rPr lang="en-GB" dirty="0" smtClean="0"/>
              <a:t> </a:t>
            </a:r>
            <a:r>
              <a:rPr lang="en-GB" dirty="0" err="1" smtClean="0"/>
              <a:t>markering</a:t>
            </a:r>
            <a:r>
              <a:rPr lang="en-GB" dirty="0" smtClean="0"/>
              <a:t> palliatieve </a:t>
            </a:r>
            <a:r>
              <a:rPr lang="en-GB" dirty="0" err="1" smtClean="0"/>
              <a:t>fase</a:t>
            </a:r>
            <a:r>
              <a:rPr lang="en-GB" dirty="0" smtClean="0"/>
              <a:t>; </a:t>
            </a:r>
          </a:p>
          <a:p>
            <a:pPr marL="0" indent="0">
              <a:buNone/>
            </a:pPr>
            <a:r>
              <a:rPr lang="en-GB" dirty="0" smtClean="0">
                <a:sym typeface="Wingdings" panose="05000000000000000000" pitchFamily="2" charset="2"/>
              </a:rPr>
              <a:t> </a:t>
            </a:r>
            <a:r>
              <a:rPr lang="en-GB" dirty="0" err="1" smtClean="0"/>
              <a:t>dhr</a:t>
            </a:r>
            <a:r>
              <a:rPr lang="en-GB" dirty="0" smtClean="0"/>
              <a:t>. </a:t>
            </a:r>
            <a:r>
              <a:rPr lang="en-GB" dirty="0" err="1" smtClean="0"/>
              <a:t>geeft</a:t>
            </a:r>
            <a:r>
              <a:rPr lang="en-GB" dirty="0" smtClean="0"/>
              <a:t> </a:t>
            </a:r>
            <a:r>
              <a:rPr lang="en-GB" dirty="0" err="1" smtClean="0"/>
              <a:t>aan</a:t>
            </a:r>
            <a:r>
              <a:rPr lang="en-GB" dirty="0" smtClean="0"/>
              <a:t> “</a:t>
            </a:r>
            <a:r>
              <a:rPr lang="en-GB" dirty="0" err="1" smtClean="0"/>
              <a:t>naar</a:t>
            </a:r>
            <a:r>
              <a:rPr lang="en-GB" dirty="0" smtClean="0"/>
              <a:t> </a:t>
            </a:r>
            <a:r>
              <a:rPr lang="en-GB" dirty="0" err="1" smtClean="0"/>
              <a:t>huis</a:t>
            </a:r>
            <a:r>
              <a:rPr lang="en-GB" dirty="0" smtClean="0"/>
              <a:t> </a:t>
            </a:r>
            <a:r>
              <a:rPr lang="en-GB" dirty="0" err="1" smtClean="0"/>
              <a:t>te</a:t>
            </a:r>
            <a:r>
              <a:rPr lang="en-GB" dirty="0" smtClean="0"/>
              <a:t> </a:t>
            </a:r>
            <a:r>
              <a:rPr lang="en-GB" dirty="0" err="1" smtClean="0"/>
              <a:t>willen</a:t>
            </a:r>
            <a:r>
              <a:rPr lang="en-GB" dirty="0" smtClean="0"/>
              <a:t>”</a:t>
            </a:r>
          </a:p>
          <a:p>
            <a:endParaRPr lang="en-GB" dirty="0" smtClean="0"/>
          </a:p>
          <a:p>
            <a:endParaRPr lang="en-GB" dirty="0" smtClean="0"/>
          </a:p>
          <a:p>
            <a:endParaRPr lang="en-GB" dirty="0"/>
          </a:p>
        </p:txBody>
      </p:sp>
      <p:pic>
        <p:nvPicPr>
          <p:cNvPr id="4" name="Afbeelding 3" descr="C:\Users\local_tmatthews\INetCache\Content.MSO\63C497C3.t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52933" y="353936"/>
            <a:ext cx="1492369" cy="763664"/>
          </a:xfrm>
          <a:prstGeom prst="rect">
            <a:avLst/>
          </a:prstGeom>
          <a:noFill/>
          <a:ln>
            <a:noFill/>
          </a:ln>
        </p:spPr>
      </p:pic>
    </p:spTree>
    <p:extLst>
      <p:ext uri="{BB962C8B-B14F-4D97-AF65-F5344CB8AC3E}">
        <p14:creationId xmlns:p14="http://schemas.microsoft.com/office/powerpoint/2010/main" val="8317684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Casus </a:t>
            </a:r>
            <a:r>
              <a:rPr lang="en-GB" dirty="0" err="1" smtClean="0"/>
              <a:t>dhr</a:t>
            </a:r>
            <a:r>
              <a:rPr lang="en-GB" dirty="0" smtClean="0"/>
              <a:t> R.</a:t>
            </a:r>
            <a:endParaRPr lang="en-GB" dirty="0"/>
          </a:p>
        </p:txBody>
      </p:sp>
      <p:pic>
        <p:nvPicPr>
          <p:cNvPr id="4" name="Afbeelding 3" descr="C:\Users\local_tmatthews\INetCache\Content.MSO\63C497C3.t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52933" y="353936"/>
            <a:ext cx="1492369" cy="763664"/>
          </a:xfrm>
          <a:prstGeom prst="rect">
            <a:avLst/>
          </a:prstGeom>
          <a:noFill/>
          <a:ln>
            <a:noFill/>
          </a:ln>
        </p:spPr>
      </p:pic>
      <p:sp>
        <p:nvSpPr>
          <p:cNvPr id="6" name="Tijdelijke aanduiding voor inhoud 5">
            <a:extLst>
              <a:ext uri="{FF2B5EF4-FFF2-40B4-BE49-F238E27FC236}">
                <a16:creationId xmlns:a16="http://schemas.microsoft.com/office/drawing/2014/main" id="{933771C5-B1A2-4018-B829-33E7A6682556}"/>
              </a:ext>
            </a:extLst>
          </p:cNvPr>
          <p:cNvSpPr>
            <a:spLocks noGrp="1"/>
          </p:cNvSpPr>
          <p:nvPr>
            <p:ph idx="1"/>
          </p:nvPr>
        </p:nvSpPr>
        <p:spPr/>
        <p:txBody>
          <a:bodyPr>
            <a:normAutofit/>
          </a:bodyPr>
          <a:lstStyle/>
          <a:p>
            <a:r>
              <a:rPr lang="en-GB" dirty="0" err="1"/>
              <a:t>Beloop</a:t>
            </a:r>
            <a:r>
              <a:rPr lang="en-GB" dirty="0"/>
              <a:t> (November) </a:t>
            </a:r>
            <a:r>
              <a:rPr lang="en-GB" dirty="0" err="1" smtClean="0"/>
              <a:t>klinisch</a:t>
            </a:r>
            <a:r>
              <a:rPr lang="en-GB" dirty="0" smtClean="0"/>
              <a:t> </a:t>
            </a:r>
            <a:r>
              <a:rPr lang="en-GB" dirty="0"/>
              <a:t>steeds </a:t>
            </a:r>
            <a:r>
              <a:rPr lang="en-GB" dirty="0" err="1"/>
              <a:t>verder</a:t>
            </a:r>
            <a:r>
              <a:rPr lang="en-GB" dirty="0"/>
              <a:t> </a:t>
            </a:r>
            <a:r>
              <a:rPr lang="en-GB" dirty="0" err="1"/>
              <a:t>achteruit</a:t>
            </a:r>
            <a:r>
              <a:rPr lang="en-GB" dirty="0"/>
              <a:t> </a:t>
            </a:r>
            <a:r>
              <a:rPr lang="en-GB" dirty="0">
                <a:solidFill>
                  <a:srgbClr val="FF0000"/>
                </a:solidFill>
              </a:rPr>
              <a:t>(</a:t>
            </a:r>
            <a:r>
              <a:rPr lang="en-GB" dirty="0" err="1">
                <a:solidFill>
                  <a:srgbClr val="FF0000"/>
                </a:solidFill>
              </a:rPr>
              <a:t>geeft</a:t>
            </a:r>
            <a:r>
              <a:rPr lang="en-GB" dirty="0">
                <a:solidFill>
                  <a:srgbClr val="FF0000"/>
                </a:solidFill>
              </a:rPr>
              <a:t> </a:t>
            </a:r>
            <a:r>
              <a:rPr lang="en-GB" dirty="0" err="1">
                <a:solidFill>
                  <a:srgbClr val="FF0000"/>
                </a:solidFill>
              </a:rPr>
              <a:t>dit</a:t>
            </a:r>
            <a:r>
              <a:rPr lang="en-GB" dirty="0">
                <a:solidFill>
                  <a:srgbClr val="FF0000"/>
                </a:solidFill>
              </a:rPr>
              <a:t> </a:t>
            </a:r>
            <a:r>
              <a:rPr lang="en-GB" dirty="0" err="1">
                <a:solidFill>
                  <a:srgbClr val="FF0000"/>
                </a:solidFill>
              </a:rPr>
              <a:t>zelf</a:t>
            </a:r>
            <a:r>
              <a:rPr lang="en-GB" dirty="0">
                <a:solidFill>
                  <a:srgbClr val="FF0000"/>
                </a:solidFill>
              </a:rPr>
              <a:t> NIET </a:t>
            </a:r>
            <a:r>
              <a:rPr lang="en-GB" dirty="0" err="1">
                <a:solidFill>
                  <a:srgbClr val="FF0000"/>
                </a:solidFill>
              </a:rPr>
              <a:t>aan</a:t>
            </a:r>
            <a:r>
              <a:rPr lang="en-GB" dirty="0">
                <a:solidFill>
                  <a:srgbClr val="FF0000"/>
                </a:solidFill>
              </a:rPr>
              <a:t>)</a:t>
            </a:r>
            <a:r>
              <a:rPr lang="en-GB" dirty="0">
                <a:sym typeface="Wingdings" panose="05000000000000000000" pitchFamily="2" charset="2"/>
              </a:rPr>
              <a:t> </a:t>
            </a:r>
            <a:r>
              <a:rPr lang="en-GB" dirty="0" err="1">
                <a:sym typeface="Wingdings" panose="05000000000000000000" pitchFamily="2" charset="2"/>
              </a:rPr>
              <a:t>abces</a:t>
            </a:r>
            <a:r>
              <a:rPr lang="en-GB" dirty="0">
                <a:sym typeface="Wingdings" panose="05000000000000000000" pitchFamily="2" charset="2"/>
              </a:rPr>
              <a:t> lies </a:t>
            </a:r>
            <a:r>
              <a:rPr lang="en-GB" dirty="0" err="1">
                <a:sym typeface="Wingdings" panose="05000000000000000000" pitchFamily="2" charset="2"/>
              </a:rPr>
              <a:t>springt</a:t>
            </a:r>
            <a:r>
              <a:rPr lang="en-GB" dirty="0">
                <a:sym typeface="Wingdings" panose="05000000000000000000" pitchFamily="2" charset="2"/>
              </a:rPr>
              <a:t> met </a:t>
            </a:r>
            <a:r>
              <a:rPr lang="en-GB" dirty="0" err="1">
                <a:sym typeface="Wingdings" panose="05000000000000000000" pitchFamily="2" charset="2"/>
              </a:rPr>
              <a:t>verharding</a:t>
            </a:r>
            <a:r>
              <a:rPr lang="en-GB" dirty="0">
                <a:sym typeface="Wingdings" panose="05000000000000000000" pitchFamily="2" charset="2"/>
              </a:rPr>
              <a:t> </a:t>
            </a:r>
            <a:r>
              <a:rPr lang="en-GB" dirty="0" err="1">
                <a:sym typeface="Wingdings" panose="05000000000000000000" pitchFamily="2" charset="2"/>
              </a:rPr>
              <a:t>distaal</a:t>
            </a:r>
            <a:r>
              <a:rPr lang="en-GB" dirty="0">
                <a:sym typeface="Wingdings" panose="05000000000000000000" pitchFamily="2" charset="2"/>
              </a:rPr>
              <a:t> in het </a:t>
            </a:r>
            <a:r>
              <a:rPr lang="en-GB" dirty="0" err="1">
                <a:sym typeface="Wingdings" panose="05000000000000000000" pitchFamily="2" charset="2"/>
              </a:rPr>
              <a:t>bovenbeen</a:t>
            </a:r>
            <a:r>
              <a:rPr lang="en-GB" dirty="0">
                <a:sym typeface="Wingdings" panose="05000000000000000000" pitchFamily="2" charset="2"/>
              </a:rPr>
              <a:t> met </a:t>
            </a:r>
            <a:r>
              <a:rPr lang="en-GB" dirty="0" err="1">
                <a:sym typeface="Wingdings" panose="05000000000000000000" pitchFamily="2" charset="2"/>
              </a:rPr>
              <a:t>als</a:t>
            </a:r>
            <a:r>
              <a:rPr lang="en-GB" dirty="0">
                <a:sym typeface="Wingdings" panose="05000000000000000000" pitchFamily="2" charset="2"/>
              </a:rPr>
              <a:t> </a:t>
            </a:r>
            <a:r>
              <a:rPr lang="en-GB" dirty="0" err="1">
                <a:sym typeface="Wingdings" panose="05000000000000000000" pitchFamily="2" charset="2"/>
              </a:rPr>
              <a:t>werkdiagnose</a:t>
            </a:r>
            <a:r>
              <a:rPr lang="en-GB" dirty="0">
                <a:sym typeface="Wingdings" panose="05000000000000000000" pitchFamily="2" charset="2"/>
              </a:rPr>
              <a:t> </a:t>
            </a:r>
            <a:r>
              <a:rPr lang="en-GB" dirty="0" err="1">
                <a:sym typeface="Wingdings" panose="05000000000000000000" pitchFamily="2" charset="2"/>
              </a:rPr>
              <a:t>metastase</a:t>
            </a:r>
            <a:r>
              <a:rPr lang="en-GB" dirty="0">
                <a:sym typeface="Wingdings" panose="05000000000000000000" pitchFamily="2" charset="2"/>
              </a:rPr>
              <a:t>.</a:t>
            </a:r>
          </a:p>
          <a:p>
            <a:pPr marL="0" indent="0">
              <a:buNone/>
            </a:pPr>
            <a:r>
              <a:rPr lang="en-GB" dirty="0">
                <a:sym typeface="Wingdings" panose="05000000000000000000" pitchFamily="2" charset="2"/>
              </a:rPr>
              <a:t>	</a:t>
            </a:r>
            <a:r>
              <a:rPr lang="en-GB" dirty="0" err="1">
                <a:sym typeface="Wingdings" panose="05000000000000000000" pitchFamily="2" charset="2"/>
              </a:rPr>
              <a:t>Beleid</a:t>
            </a:r>
            <a:r>
              <a:rPr lang="en-GB" dirty="0">
                <a:sym typeface="Wingdings" panose="05000000000000000000" pitchFamily="2" charset="2"/>
              </a:rPr>
              <a:t>: </a:t>
            </a:r>
            <a:r>
              <a:rPr lang="en-GB" dirty="0" err="1">
                <a:sym typeface="Wingdings" panose="05000000000000000000" pitchFamily="2" charset="2"/>
              </a:rPr>
              <a:t>spoelen</a:t>
            </a:r>
            <a:r>
              <a:rPr lang="en-GB" dirty="0">
                <a:sym typeface="Wingdings" panose="05000000000000000000" pitchFamily="2" charset="2"/>
              </a:rPr>
              <a:t> en </a:t>
            </a:r>
            <a:r>
              <a:rPr lang="en-GB" dirty="0" err="1" smtClean="0">
                <a:sym typeface="Wingdings" panose="05000000000000000000" pitchFamily="2" charset="2"/>
              </a:rPr>
              <a:t>pijnstilling</a:t>
            </a:r>
            <a:r>
              <a:rPr lang="en-GB" dirty="0" smtClean="0">
                <a:sym typeface="Wingdings" panose="05000000000000000000" pitchFamily="2" charset="2"/>
              </a:rPr>
              <a:t> </a:t>
            </a:r>
            <a:r>
              <a:rPr lang="en-GB" dirty="0" err="1">
                <a:sym typeface="Wingdings" panose="05000000000000000000" pitchFamily="2" charset="2"/>
              </a:rPr>
              <a:t>middels</a:t>
            </a:r>
            <a:r>
              <a:rPr lang="en-GB" dirty="0">
                <a:sym typeface="Wingdings" panose="05000000000000000000" pitchFamily="2" charset="2"/>
              </a:rPr>
              <a:t> </a:t>
            </a:r>
            <a:r>
              <a:rPr lang="en-GB" dirty="0" err="1">
                <a:sym typeface="Wingdings" panose="05000000000000000000" pitchFamily="2" charset="2"/>
              </a:rPr>
              <a:t>fentanylpleister</a:t>
            </a:r>
            <a:r>
              <a:rPr lang="en-GB" dirty="0">
                <a:sym typeface="Wingdings" panose="05000000000000000000" pitchFamily="2" charset="2"/>
              </a:rPr>
              <a:t> en 	oxycodon zn 6dd, start </a:t>
            </a:r>
            <a:r>
              <a:rPr lang="en-GB" dirty="0" err="1">
                <a:sym typeface="Wingdings" panose="05000000000000000000" pitchFamily="2" charset="2"/>
              </a:rPr>
              <a:t>haldol</a:t>
            </a:r>
            <a:r>
              <a:rPr lang="en-GB" dirty="0">
                <a:sym typeface="Wingdings" panose="05000000000000000000" pitchFamily="2" charset="2"/>
              </a:rPr>
              <a:t>, </a:t>
            </a:r>
            <a:r>
              <a:rPr lang="en-GB" dirty="0" err="1">
                <a:sym typeface="Wingdings" panose="05000000000000000000" pitchFamily="2" charset="2"/>
              </a:rPr>
              <a:t>overige</a:t>
            </a:r>
            <a:r>
              <a:rPr lang="en-GB" dirty="0">
                <a:sym typeface="Wingdings" panose="05000000000000000000" pitchFamily="2" charset="2"/>
              </a:rPr>
              <a:t> </a:t>
            </a:r>
            <a:r>
              <a:rPr lang="en-GB" dirty="0" err="1">
                <a:sym typeface="Wingdings" panose="05000000000000000000" pitchFamily="2" charset="2"/>
              </a:rPr>
              <a:t>medicatie</a:t>
            </a:r>
            <a:r>
              <a:rPr lang="en-GB" dirty="0">
                <a:sym typeface="Wingdings" panose="05000000000000000000" pitchFamily="2" charset="2"/>
              </a:rPr>
              <a:t> 	STOPPEN!!!!</a:t>
            </a:r>
          </a:p>
          <a:p>
            <a:pPr marL="0" indent="0">
              <a:buNone/>
            </a:pPr>
            <a:endParaRPr lang="en-GB" dirty="0">
              <a:sym typeface="Wingdings" panose="05000000000000000000" pitchFamily="2" charset="2"/>
            </a:endParaRPr>
          </a:p>
          <a:p>
            <a:r>
              <a:rPr lang="en-GB" dirty="0" err="1">
                <a:sym typeface="Wingdings" panose="05000000000000000000" pitchFamily="2" charset="2"/>
              </a:rPr>
              <a:t>Dhr</a:t>
            </a:r>
            <a:r>
              <a:rPr lang="en-GB" dirty="0">
                <a:sym typeface="Wingdings" panose="05000000000000000000" pitchFamily="2" charset="2"/>
              </a:rPr>
              <a:t>. </a:t>
            </a:r>
            <a:r>
              <a:rPr lang="en-GB" dirty="0" err="1">
                <a:sym typeface="Wingdings" panose="05000000000000000000" pitchFamily="2" charset="2"/>
              </a:rPr>
              <a:t>g</a:t>
            </a:r>
            <a:r>
              <a:rPr lang="en-GB" dirty="0" err="1" smtClean="0">
                <a:sym typeface="Wingdings" panose="05000000000000000000" pitchFamily="2" charset="2"/>
              </a:rPr>
              <a:t>eeft</a:t>
            </a:r>
            <a:r>
              <a:rPr lang="en-GB" dirty="0" smtClean="0">
                <a:sym typeface="Wingdings" panose="05000000000000000000" pitchFamily="2" charset="2"/>
              </a:rPr>
              <a:t> </a:t>
            </a:r>
            <a:r>
              <a:rPr lang="en-GB" dirty="0" err="1">
                <a:sym typeface="Wingdings" panose="05000000000000000000" pitchFamily="2" charset="2"/>
              </a:rPr>
              <a:t>aan</a:t>
            </a:r>
            <a:r>
              <a:rPr lang="en-GB" dirty="0">
                <a:sym typeface="Wingdings" panose="05000000000000000000" pitchFamily="2" charset="2"/>
              </a:rPr>
              <a:t> </a:t>
            </a:r>
            <a:r>
              <a:rPr lang="en-GB" dirty="0" err="1">
                <a:sym typeface="Wingdings" panose="05000000000000000000" pitchFamily="2" charset="2"/>
              </a:rPr>
              <a:t>dat</a:t>
            </a:r>
            <a:r>
              <a:rPr lang="en-GB" dirty="0">
                <a:sym typeface="Wingdings" panose="05000000000000000000" pitchFamily="2" charset="2"/>
              </a:rPr>
              <a:t> </a:t>
            </a:r>
            <a:r>
              <a:rPr lang="en-GB" dirty="0" err="1">
                <a:sym typeface="Wingdings" panose="05000000000000000000" pitchFamily="2" charset="2"/>
              </a:rPr>
              <a:t>hij</a:t>
            </a:r>
            <a:r>
              <a:rPr lang="en-GB" dirty="0">
                <a:sym typeface="Wingdings" panose="05000000000000000000" pitchFamily="2" charset="2"/>
              </a:rPr>
              <a:t> bang/</a:t>
            </a:r>
            <a:r>
              <a:rPr lang="en-GB" dirty="0" err="1">
                <a:sym typeface="Wingdings" panose="05000000000000000000" pitchFamily="2" charset="2"/>
              </a:rPr>
              <a:t>onrustig</a:t>
            </a:r>
            <a:r>
              <a:rPr lang="en-GB" dirty="0">
                <a:sym typeface="Wingdings" panose="05000000000000000000" pitchFamily="2" charset="2"/>
              </a:rPr>
              <a:t> </a:t>
            </a:r>
            <a:r>
              <a:rPr lang="en-GB" dirty="0" smtClean="0">
                <a:sym typeface="Wingdings" panose="05000000000000000000" pitchFamily="2" charset="2"/>
              </a:rPr>
              <a:t>is, </a:t>
            </a:r>
            <a:r>
              <a:rPr lang="en-GB" dirty="0" err="1" smtClean="0">
                <a:sym typeface="Wingdings" panose="05000000000000000000" pitchFamily="2" charset="2"/>
              </a:rPr>
              <a:t>daarbij</a:t>
            </a:r>
            <a:r>
              <a:rPr lang="en-GB" dirty="0" smtClean="0">
                <a:sym typeface="Wingdings" panose="05000000000000000000" pitchFamily="2" charset="2"/>
              </a:rPr>
              <a:t> </a:t>
            </a:r>
            <a:r>
              <a:rPr lang="en-GB" dirty="0" err="1">
                <a:sym typeface="Wingdings" panose="05000000000000000000" pitchFamily="2" charset="2"/>
              </a:rPr>
              <a:t>helpt</a:t>
            </a:r>
            <a:r>
              <a:rPr lang="en-GB" dirty="0">
                <a:sym typeface="Wingdings" panose="05000000000000000000" pitchFamily="2" charset="2"/>
              </a:rPr>
              <a:t> </a:t>
            </a:r>
            <a:r>
              <a:rPr lang="en-GB" dirty="0" err="1" smtClean="0">
                <a:sym typeface="Wingdings" panose="05000000000000000000" pitchFamily="2" charset="2"/>
              </a:rPr>
              <a:t>blowen</a:t>
            </a:r>
            <a:r>
              <a:rPr lang="en-GB" dirty="0" smtClean="0">
                <a:sym typeface="Wingdings" panose="05000000000000000000" pitchFamily="2" charset="2"/>
              </a:rPr>
              <a:t>.</a:t>
            </a:r>
            <a:endParaRPr lang="en-GB" dirty="0">
              <a:sym typeface="Wingdings" panose="05000000000000000000" pitchFamily="2" charset="2"/>
            </a:endParaRPr>
          </a:p>
          <a:p>
            <a:pPr marL="0" indent="0">
              <a:buNone/>
            </a:pPr>
            <a:r>
              <a:rPr lang="en-GB" dirty="0">
                <a:sym typeface="Wingdings" panose="05000000000000000000" pitchFamily="2" charset="2"/>
              </a:rPr>
              <a:t>	</a:t>
            </a:r>
            <a:r>
              <a:rPr lang="en-GB" dirty="0" err="1">
                <a:sym typeface="Wingdings" panose="05000000000000000000" pitchFamily="2" charset="2"/>
              </a:rPr>
              <a:t>Beleid</a:t>
            </a:r>
            <a:r>
              <a:rPr lang="en-GB" dirty="0">
                <a:sym typeface="Wingdings" panose="05000000000000000000" pitchFamily="2" charset="2"/>
              </a:rPr>
              <a:t>: </a:t>
            </a:r>
            <a:r>
              <a:rPr lang="en-GB" dirty="0" err="1">
                <a:sym typeface="Wingdings" panose="05000000000000000000" pitchFamily="2" charset="2"/>
              </a:rPr>
              <a:t>regelmatig</a:t>
            </a:r>
            <a:r>
              <a:rPr lang="en-GB" dirty="0">
                <a:sym typeface="Wingdings" panose="05000000000000000000" pitchFamily="2" charset="2"/>
              </a:rPr>
              <a:t> de </a:t>
            </a:r>
            <a:r>
              <a:rPr lang="en-GB" dirty="0" err="1">
                <a:sym typeface="Wingdings" panose="05000000000000000000" pitchFamily="2" charset="2"/>
              </a:rPr>
              <a:t>mogelijkheid</a:t>
            </a:r>
            <a:r>
              <a:rPr lang="en-GB" dirty="0">
                <a:sym typeface="Wingdings" panose="05000000000000000000" pitchFamily="2" charset="2"/>
              </a:rPr>
              <a:t> om </a:t>
            </a:r>
            <a:r>
              <a:rPr lang="en-GB" dirty="0" err="1">
                <a:sym typeface="Wingdings" panose="05000000000000000000" pitchFamily="2" charset="2"/>
              </a:rPr>
              <a:t>te</a:t>
            </a:r>
            <a:r>
              <a:rPr lang="en-GB" dirty="0">
                <a:sym typeface="Wingdings" panose="05000000000000000000" pitchFamily="2" charset="2"/>
              </a:rPr>
              <a:t> </a:t>
            </a:r>
            <a:r>
              <a:rPr lang="en-GB" dirty="0" err="1">
                <a:sym typeface="Wingdings" panose="05000000000000000000" pitchFamily="2" charset="2"/>
              </a:rPr>
              <a:t>blowen</a:t>
            </a:r>
            <a:r>
              <a:rPr lang="en-GB" dirty="0">
                <a:sym typeface="Wingdings" panose="05000000000000000000" pitchFamily="2" charset="2"/>
              </a:rPr>
              <a:t> </a:t>
            </a:r>
            <a:r>
              <a:rPr lang="en-GB" dirty="0" err="1" smtClean="0">
                <a:sym typeface="Wingdings" panose="05000000000000000000" pitchFamily="2" charset="2"/>
              </a:rPr>
              <a:t>aanbieden</a:t>
            </a:r>
            <a:endParaRPr lang="nl-NL" dirty="0"/>
          </a:p>
        </p:txBody>
      </p:sp>
    </p:spTree>
    <p:extLst>
      <p:ext uri="{BB962C8B-B14F-4D97-AF65-F5344CB8AC3E}">
        <p14:creationId xmlns:p14="http://schemas.microsoft.com/office/powerpoint/2010/main" val="19424430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Casus </a:t>
            </a:r>
            <a:r>
              <a:rPr lang="en-GB" dirty="0" err="1" smtClean="0"/>
              <a:t>dhr</a:t>
            </a:r>
            <a:r>
              <a:rPr lang="en-GB" dirty="0" smtClean="0"/>
              <a:t> R.</a:t>
            </a:r>
            <a:endParaRPr lang="en-GB" dirty="0"/>
          </a:p>
        </p:txBody>
      </p:sp>
      <p:pic>
        <p:nvPicPr>
          <p:cNvPr id="4" name="Afbeelding 3" descr="C:\Users\local_tmatthews\INetCache\Content.MSO\63C497C3.t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52933" y="353936"/>
            <a:ext cx="1492369" cy="763664"/>
          </a:xfrm>
          <a:prstGeom prst="rect">
            <a:avLst/>
          </a:prstGeom>
          <a:noFill/>
          <a:ln>
            <a:noFill/>
          </a:ln>
        </p:spPr>
      </p:pic>
      <p:sp>
        <p:nvSpPr>
          <p:cNvPr id="6" name="Tijdelijke aanduiding voor inhoud 5">
            <a:extLst>
              <a:ext uri="{FF2B5EF4-FFF2-40B4-BE49-F238E27FC236}">
                <a16:creationId xmlns:a16="http://schemas.microsoft.com/office/drawing/2014/main" id="{933771C5-B1A2-4018-B829-33E7A6682556}"/>
              </a:ext>
            </a:extLst>
          </p:cNvPr>
          <p:cNvSpPr>
            <a:spLocks noGrp="1"/>
          </p:cNvSpPr>
          <p:nvPr>
            <p:ph idx="1"/>
          </p:nvPr>
        </p:nvSpPr>
        <p:spPr/>
        <p:txBody>
          <a:bodyPr/>
          <a:lstStyle/>
          <a:p>
            <a:r>
              <a:rPr lang="en-GB" dirty="0" err="1"/>
              <a:t>Beloop</a:t>
            </a:r>
            <a:r>
              <a:rPr lang="en-GB" dirty="0"/>
              <a:t> (half </a:t>
            </a:r>
            <a:r>
              <a:rPr lang="en-GB" dirty="0" err="1" smtClean="0"/>
              <a:t>november</a:t>
            </a:r>
            <a:r>
              <a:rPr lang="en-GB" dirty="0"/>
              <a:t>): </a:t>
            </a:r>
            <a:r>
              <a:rPr lang="en-GB" dirty="0" err="1"/>
              <a:t>Verwardheid</a:t>
            </a:r>
            <a:r>
              <a:rPr lang="en-GB" dirty="0"/>
              <a:t> en </a:t>
            </a:r>
            <a:r>
              <a:rPr lang="en-GB" dirty="0" err="1"/>
              <a:t>onrust</a:t>
            </a:r>
            <a:r>
              <a:rPr lang="en-GB" dirty="0"/>
              <a:t> </a:t>
            </a:r>
            <a:r>
              <a:rPr lang="en-GB" dirty="0" err="1"/>
              <a:t>nemen</a:t>
            </a:r>
            <a:r>
              <a:rPr lang="en-GB" dirty="0"/>
              <a:t> toe. </a:t>
            </a:r>
            <a:r>
              <a:rPr lang="en-GB" dirty="0" err="1"/>
              <a:t>Blowen</a:t>
            </a:r>
            <a:r>
              <a:rPr lang="en-GB" dirty="0"/>
              <a:t> </a:t>
            </a:r>
            <a:r>
              <a:rPr lang="en-GB" dirty="0" err="1"/>
              <a:t>geeft</a:t>
            </a:r>
            <a:r>
              <a:rPr lang="en-GB" dirty="0"/>
              <a:t> </a:t>
            </a:r>
            <a:r>
              <a:rPr lang="en-GB" dirty="0" err="1"/>
              <a:t>geen</a:t>
            </a:r>
            <a:r>
              <a:rPr lang="en-GB" dirty="0"/>
              <a:t> </a:t>
            </a:r>
            <a:r>
              <a:rPr lang="en-GB" dirty="0" err="1"/>
              <a:t>verlichting</a:t>
            </a:r>
            <a:r>
              <a:rPr lang="en-GB" dirty="0"/>
              <a:t> </a:t>
            </a:r>
            <a:r>
              <a:rPr lang="en-GB" dirty="0" err="1"/>
              <a:t>meer</a:t>
            </a:r>
            <a:r>
              <a:rPr lang="en-GB" dirty="0"/>
              <a:t>. </a:t>
            </a:r>
            <a:r>
              <a:rPr lang="en-GB" dirty="0" err="1" smtClean="0"/>
              <a:t>Medicatie</a:t>
            </a:r>
            <a:r>
              <a:rPr lang="en-GB" dirty="0" smtClean="0"/>
              <a:t> </a:t>
            </a:r>
            <a:r>
              <a:rPr lang="en-GB" dirty="0" err="1" smtClean="0"/>
              <a:t>tegen</a:t>
            </a:r>
            <a:r>
              <a:rPr lang="en-GB" dirty="0" smtClean="0"/>
              <a:t> </a:t>
            </a:r>
            <a:r>
              <a:rPr lang="en-GB" dirty="0" err="1" smtClean="0"/>
              <a:t>onrust</a:t>
            </a:r>
            <a:r>
              <a:rPr lang="en-GB" dirty="0" smtClean="0"/>
              <a:t> </a:t>
            </a:r>
            <a:r>
              <a:rPr lang="en-GB" dirty="0" err="1" smtClean="0"/>
              <a:t>niet</a:t>
            </a:r>
            <a:r>
              <a:rPr lang="en-GB" dirty="0" smtClean="0"/>
              <a:t> </a:t>
            </a:r>
            <a:r>
              <a:rPr lang="en-GB" dirty="0" err="1" smtClean="0"/>
              <a:t>voldoende</a:t>
            </a:r>
            <a:r>
              <a:rPr lang="en-GB" dirty="0" smtClean="0"/>
              <a:t> </a:t>
            </a:r>
            <a:r>
              <a:rPr lang="en-GB" dirty="0" err="1" smtClean="0"/>
              <a:t>effectief</a:t>
            </a:r>
            <a:r>
              <a:rPr lang="en-GB" dirty="0" smtClean="0"/>
              <a:t>.</a:t>
            </a:r>
            <a:endParaRPr lang="en-GB" dirty="0"/>
          </a:p>
          <a:p>
            <a:endParaRPr lang="en-GB" dirty="0"/>
          </a:p>
          <a:p>
            <a:pPr marL="0" indent="0">
              <a:buNone/>
            </a:pPr>
            <a:r>
              <a:rPr lang="en-GB" dirty="0"/>
              <a:t>	</a:t>
            </a:r>
            <a:r>
              <a:rPr lang="en-GB" dirty="0" err="1" smtClean="0"/>
              <a:t>Beleid</a:t>
            </a:r>
            <a:r>
              <a:rPr lang="en-GB" dirty="0"/>
              <a:t>:</a:t>
            </a:r>
            <a:r>
              <a:rPr lang="en-GB" dirty="0" smtClean="0"/>
              <a:t> </a:t>
            </a:r>
            <a:r>
              <a:rPr lang="en-GB" dirty="0"/>
              <a:t>start palliatieve sedatie met </a:t>
            </a:r>
            <a:r>
              <a:rPr lang="en-GB" dirty="0" err="1"/>
              <a:t>als</a:t>
            </a:r>
            <a:r>
              <a:rPr lang="en-GB" dirty="0"/>
              <a:t> refractair </a:t>
            </a:r>
            <a:r>
              <a:rPr lang="en-GB" dirty="0" err="1" smtClean="0"/>
              <a:t>symptoom</a:t>
            </a:r>
            <a:r>
              <a:rPr lang="en-GB" dirty="0" smtClean="0"/>
              <a:t> </a:t>
            </a:r>
            <a:r>
              <a:rPr lang="en-GB" dirty="0"/>
              <a:t>	delier/</a:t>
            </a:r>
            <a:r>
              <a:rPr lang="en-GB" dirty="0" err="1"/>
              <a:t>verwardheid</a:t>
            </a:r>
            <a:r>
              <a:rPr lang="en-GB" dirty="0"/>
              <a:t>.</a:t>
            </a:r>
            <a:r>
              <a:rPr lang="en-GB" dirty="0">
                <a:sym typeface="Wingdings" panose="05000000000000000000" pitchFamily="2" charset="2"/>
              </a:rPr>
              <a:t> </a:t>
            </a:r>
            <a:r>
              <a:rPr lang="en-GB" dirty="0" err="1">
                <a:sym typeface="Wingdings" panose="05000000000000000000" pitchFamily="2" charset="2"/>
              </a:rPr>
              <a:t>binnen</a:t>
            </a:r>
            <a:r>
              <a:rPr lang="en-GB" dirty="0">
                <a:sym typeface="Wingdings" panose="05000000000000000000" pitchFamily="2" charset="2"/>
              </a:rPr>
              <a:t> 48 </a:t>
            </a:r>
            <a:r>
              <a:rPr lang="en-GB" dirty="0" err="1">
                <a:sym typeface="Wingdings" panose="05000000000000000000" pitchFamily="2" charset="2"/>
              </a:rPr>
              <a:t>uur</a:t>
            </a:r>
            <a:r>
              <a:rPr lang="en-GB" dirty="0">
                <a:sym typeface="Wingdings" panose="05000000000000000000" pitchFamily="2" charset="2"/>
              </a:rPr>
              <a:t> </a:t>
            </a:r>
            <a:r>
              <a:rPr lang="en-GB" dirty="0" err="1">
                <a:sym typeface="Wingdings" panose="05000000000000000000" pitchFamily="2" charset="2"/>
              </a:rPr>
              <a:t>rustig</a:t>
            </a:r>
            <a:r>
              <a:rPr lang="en-GB" dirty="0">
                <a:sym typeface="Wingdings" panose="05000000000000000000" pitchFamily="2" charset="2"/>
              </a:rPr>
              <a:t> </a:t>
            </a:r>
            <a:r>
              <a:rPr lang="en-GB" dirty="0" err="1">
                <a:sym typeface="Wingdings" panose="05000000000000000000" pitchFamily="2" charset="2"/>
              </a:rPr>
              <a:t>overleden</a:t>
            </a:r>
            <a:endParaRPr lang="nl-NL" dirty="0"/>
          </a:p>
        </p:txBody>
      </p:sp>
      <p:pic>
        <p:nvPicPr>
          <p:cNvPr id="5" name="Picture 2" descr="Afbeeldingsresultaat voor foto met duim omhoog">
            <a:extLst>
              <a:ext uri="{FF2B5EF4-FFF2-40B4-BE49-F238E27FC236}">
                <a16:creationId xmlns:a16="http://schemas.microsoft.com/office/drawing/2014/main" id="{5CD6F77B-EE77-4AFD-B335-51A0A566A1C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134600" y="4273550"/>
            <a:ext cx="2057400" cy="2219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5553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err="1" smtClean="0"/>
              <a:t>Kort</a:t>
            </a:r>
            <a:r>
              <a:rPr lang="en-GB" dirty="0" smtClean="0"/>
              <a:t> </a:t>
            </a:r>
            <a:r>
              <a:rPr lang="en-GB" dirty="0" err="1" smtClean="0"/>
              <a:t>kennismakingsrondje</a:t>
            </a:r>
            <a:endParaRPr lang="en-GB" dirty="0"/>
          </a:p>
        </p:txBody>
      </p:sp>
      <p:sp>
        <p:nvSpPr>
          <p:cNvPr id="3" name="Tijdelijke aanduiding voor inhoud 2"/>
          <p:cNvSpPr>
            <a:spLocks noGrp="1"/>
          </p:cNvSpPr>
          <p:nvPr>
            <p:ph idx="1"/>
          </p:nvPr>
        </p:nvSpPr>
        <p:spPr/>
        <p:txBody>
          <a:bodyPr/>
          <a:lstStyle/>
          <a:p>
            <a:endParaRPr lang="en-GB" dirty="0"/>
          </a:p>
          <a:p>
            <a:r>
              <a:rPr lang="nl-NL" dirty="0" smtClean="0"/>
              <a:t>Voorstellen docent(en) </a:t>
            </a:r>
          </a:p>
          <a:p>
            <a:r>
              <a:rPr lang="nl-NL" dirty="0" smtClean="0"/>
              <a:t>Hoe heet je, </a:t>
            </a:r>
          </a:p>
          <a:p>
            <a:r>
              <a:rPr lang="nl-NL" dirty="0" smtClean="0"/>
              <a:t>Waar werk je, </a:t>
            </a:r>
          </a:p>
          <a:p>
            <a:r>
              <a:rPr lang="nl-NL" dirty="0" smtClean="0"/>
              <a:t>Waar zie je deze patiënten,</a:t>
            </a:r>
          </a:p>
          <a:p>
            <a:r>
              <a:rPr lang="nl-NL" dirty="0" smtClean="0"/>
              <a:t>Wat verwacht je van de scholing, waar wil je zeker iets over horen</a:t>
            </a:r>
          </a:p>
          <a:p>
            <a:endParaRPr lang="en-GB" dirty="0"/>
          </a:p>
        </p:txBody>
      </p:sp>
      <p:pic>
        <p:nvPicPr>
          <p:cNvPr id="4" name="Afbeelding 3" descr="C:\Users\local_tmatthews\INetCache\Content.MSO\63C497C3.t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52933" y="353936"/>
            <a:ext cx="1492369" cy="763664"/>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err="1" smtClean="0"/>
              <a:t>Informatiebronnen</a:t>
            </a:r>
            <a:r>
              <a:rPr lang="en-GB" dirty="0" smtClean="0"/>
              <a:t>:</a:t>
            </a:r>
            <a:endParaRPr lang="en-GB" dirty="0"/>
          </a:p>
        </p:txBody>
      </p:sp>
      <p:sp>
        <p:nvSpPr>
          <p:cNvPr id="3" name="Tijdelijke aanduiding voor inhoud 2"/>
          <p:cNvSpPr>
            <a:spLocks noGrp="1"/>
          </p:cNvSpPr>
          <p:nvPr>
            <p:ph idx="1"/>
          </p:nvPr>
        </p:nvSpPr>
        <p:spPr/>
        <p:txBody>
          <a:bodyPr/>
          <a:lstStyle/>
          <a:p>
            <a:endParaRPr lang="en-GB" dirty="0" smtClean="0"/>
          </a:p>
          <a:p>
            <a:r>
              <a:rPr lang="en-GB" dirty="0" err="1" smtClean="0"/>
              <a:t>Handreiking</a:t>
            </a:r>
            <a:r>
              <a:rPr lang="en-GB" dirty="0" smtClean="0"/>
              <a:t> palliatieve zorg voor </a:t>
            </a:r>
            <a:r>
              <a:rPr lang="en-GB" dirty="0" err="1" smtClean="0"/>
              <a:t>mensen</a:t>
            </a:r>
            <a:r>
              <a:rPr lang="en-GB" dirty="0" smtClean="0"/>
              <a:t> die </a:t>
            </a:r>
            <a:r>
              <a:rPr lang="en-GB" dirty="0" err="1" smtClean="0"/>
              <a:t>dak</a:t>
            </a:r>
            <a:r>
              <a:rPr lang="en-GB" dirty="0" smtClean="0"/>
              <a:t>- of </a:t>
            </a:r>
            <a:r>
              <a:rPr lang="en-GB" dirty="0" err="1" smtClean="0"/>
              <a:t>thuisloos</a:t>
            </a:r>
            <a:r>
              <a:rPr lang="en-GB" dirty="0" smtClean="0"/>
              <a:t> </a:t>
            </a:r>
            <a:r>
              <a:rPr lang="en-GB" dirty="0" err="1" smtClean="0"/>
              <a:t>zijn</a:t>
            </a:r>
            <a:r>
              <a:rPr lang="en-GB" dirty="0" smtClean="0"/>
              <a:t> (NIVEL 2017)</a:t>
            </a:r>
          </a:p>
          <a:p>
            <a:r>
              <a:rPr lang="en-GB" dirty="0" err="1" smtClean="0"/>
              <a:t>Handreiking</a:t>
            </a:r>
            <a:r>
              <a:rPr lang="en-GB" dirty="0" smtClean="0"/>
              <a:t> </a:t>
            </a:r>
            <a:r>
              <a:rPr lang="en-GB" dirty="0" err="1" smtClean="0"/>
              <a:t>zorgmijding</a:t>
            </a:r>
            <a:r>
              <a:rPr lang="en-GB" dirty="0" smtClean="0"/>
              <a:t> </a:t>
            </a:r>
            <a:r>
              <a:rPr lang="en-GB" dirty="0" err="1" smtClean="0"/>
              <a:t>onder</a:t>
            </a:r>
            <a:r>
              <a:rPr lang="en-GB" dirty="0" smtClean="0"/>
              <a:t> </a:t>
            </a:r>
            <a:r>
              <a:rPr lang="en-GB" dirty="0" err="1" smtClean="0"/>
              <a:t>dak</a:t>
            </a:r>
            <a:r>
              <a:rPr lang="en-GB" dirty="0" smtClean="0"/>
              <a:t>- en </a:t>
            </a:r>
            <a:r>
              <a:rPr lang="en-GB" dirty="0" err="1" smtClean="0"/>
              <a:t>thuislozen</a:t>
            </a:r>
            <a:r>
              <a:rPr lang="en-GB" dirty="0" smtClean="0"/>
              <a:t> 2018</a:t>
            </a:r>
          </a:p>
          <a:p>
            <a:r>
              <a:rPr lang="en-GB" dirty="0" err="1" smtClean="0"/>
              <a:t>Artikelen</a:t>
            </a:r>
            <a:r>
              <a:rPr lang="en-GB" dirty="0" smtClean="0"/>
              <a:t> Webb (2020) &amp; Klop (</a:t>
            </a:r>
            <a:r>
              <a:rPr lang="en-GB" dirty="0" smtClean="0"/>
              <a:t>2018, 2022)</a:t>
            </a:r>
            <a:endParaRPr lang="en-GB" dirty="0" smtClean="0"/>
          </a:p>
          <a:p>
            <a:r>
              <a:rPr lang="en-GB" dirty="0" err="1" smtClean="0"/>
              <a:t>Draaiboek</a:t>
            </a:r>
            <a:r>
              <a:rPr lang="en-GB" dirty="0" smtClean="0"/>
              <a:t> “Palliatieve </a:t>
            </a:r>
            <a:r>
              <a:rPr lang="en-GB" dirty="0" err="1" smtClean="0"/>
              <a:t>zorg</a:t>
            </a:r>
            <a:r>
              <a:rPr lang="en-GB" dirty="0" smtClean="0"/>
              <a:t> </a:t>
            </a:r>
            <a:r>
              <a:rPr lang="en-GB" dirty="0" err="1" smtClean="0"/>
              <a:t>voor</a:t>
            </a:r>
            <a:r>
              <a:rPr lang="en-GB" dirty="0" smtClean="0"/>
              <a:t> </a:t>
            </a:r>
            <a:r>
              <a:rPr lang="en-GB" dirty="0" err="1" smtClean="0"/>
              <a:t>mensen</a:t>
            </a:r>
            <a:r>
              <a:rPr lang="en-GB" dirty="0" smtClean="0"/>
              <a:t> die </a:t>
            </a:r>
            <a:r>
              <a:rPr lang="en-GB" dirty="0" err="1" smtClean="0"/>
              <a:t>dak</a:t>
            </a:r>
            <a:r>
              <a:rPr lang="en-GB" dirty="0" smtClean="0"/>
              <a:t>- of </a:t>
            </a:r>
            <a:r>
              <a:rPr lang="en-GB" dirty="0" err="1" smtClean="0"/>
              <a:t>thuisloos</a:t>
            </a:r>
            <a:r>
              <a:rPr lang="en-GB" dirty="0" smtClean="0"/>
              <a:t> </a:t>
            </a:r>
            <a:r>
              <a:rPr lang="en-GB" dirty="0" err="1" smtClean="0"/>
              <a:t>zijn</a:t>
            </a:r>
            <a:r>
              <a:rPr lang="en-GB" dirty="0" smtClean="0"/>
              <a:t>. </a:t>
            </a:r>
            <a:r>
              <a:rPr lang="en-GB" dirty="0" err="1" smtClean="0"/>
              <a:t>Een</a:t>
            </a:r>
            <a:r>
              <a:rPr lang="en-GB" dirty="0" smtClean="0"/>
              <a:t> </a:t>
            </a:r>
            <a:r>
              <a:rPr lang="en-GB" dirty="0" err="1" smtClean="0"/>
              <a:t>draaiboek</a:t>
            </a:r>
            <a:r>
              <a:rPr lang="en-GB" dirty="0" smtClean="0"/>
              <a:t> </a:t>
            </a:r>
            <a:r>
              <a:rPr lang="en-GB" dirty="0" err="1" smtClean="0"/>
              <a:t>voor</a:t>
            </a:r>
            <a:r>
              <a:rPr lang="en-GB" dirty="0" smtClean="0"/>
              <a:t> </a:t>
            </a:r>
            <a:r>
              <a:rPr lang="en-GB" dirty="0" err="1" smtClean="0"/>
              <a:t>integratie</a:t>
            </a:r>
            <a:r>
              <a:rPr lang="en-GB" dirty="0" smtClean="0"/>
              <a:t> en </a:t>
            </a:r>
            <a:r>
              <a:rPr lang="en-GB" dirty="0" err="1" smtClean="0"/>
              <a:t>samenwerking</a:t>
            </a:r>
            <a:r>
              <a:rPr lang="en-GB" dirty="0" smtClean="0"/>
              <a:t> in en </a:t>
            </a:r>
            <a:r>
              <a:rPr lang="en-GB" dirty="0" err="1" smtClean="0"/>
              <a:t>tussen</a:t>
            </a:r>
            <a:r>
              <a:rPr lang="en-GB" dirty="0" smtClean="0"/>
              <a:t> </a:t>
            </a:r>
            <a:r>
              <a:rPr lang="en-GB" dirty="0" err="1" smtClean="0"/>
              <a:t>zorg</a:t>
            </a:r>
            <a:r>
              <a:rPr lang="en-GB" dirty="0" smtClean="0"/>
              <a:t>- en </a:t>
            </a:r>
            <a:r>
              <a:rPr lang="en-GB" dirty="0" err="1" smtClean="0"/>
              <a:t>opvangorganisaties</a:t>
            </a:r>
            <a:r>
              <a:rPr lang="en-GB" dirty="0" smtClean="0"/>
              <a:t>.” (2021) </a:t>
            </a:r>
          </a:p>
          <a:p>
            <a:pPr>
              <a:buNone/>
            </a:pPr>
            <a:endParaRPr lang="en-GB"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err="1"/>
              <a:t>Hulptroepen</a:t>
            </a:r>
            <a:r>
              <a:rPr lang="en-GB" dirty="0"/>
              <a:t>?</a:t>
            </a:r>
          </a:p>
        </p:txBody>
      </p:sp>
      <p:pic>
        <p:nvPicPr>
          <p:cNvPr id="4" name="Afbeelding 3" descr="C:\Users\local_tmatthews\INetCache\Content.MSO\63C497C3.t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52933" y="353936"/>
            <a:ext cx="1492369" cy="763664"/>
          </a:xfrm>
          <a:prstGeom prst="rect">
            <a:avLst/>
          </a:prstGeom>
          <a:noFill/>
          <a:ln>
            <a:noFill/>
          </a:ln>
        </p:spPr>
      </p:pic>
      <p:sp>
        <p:nvSpPr>
          <p:cNvPr id="6" name="Tijdelijke aanduiding voor inhoud 5">
            <a:extLst>
              <a:ext uri="{FF2B5EF4-FFF2-40B4-BE49-F238E27FC236}">
                <a16:creationId xmlns:a16="http://schemas.microsoft.com/office/drawing/2014/main" id="{933771C5-B1A2-4018-B829-33E7A6682556}"/>
              </a:ext>
            </a:extLst>
          </p:cNvPr>
          <p:cNvSpPr>
            <a:spLocks noGrp="1"/>
          </p:cNvSpPr>
          <p:nvPr>
            <p:ph idx="1"/>
          </p:nvPr>
        </p:nvSpPr>
        <p:spPr/>
        <p:txBody>
          <a:bodyPr/>
          <a:lstStyle/>
          <a:p>
            <a:r>
              <a:rPr lang="nl-NL" dirty="0" smtClean="0"/>
              <a:t>Eigen behandelaren/betrokken hulpverleners: wie weet er veel over palliatieve zorg? </a:t>
            </a:r>
            <a:endParaRPr lang="nl-NL" dirty="0"/>
          </a:p>
          <a:p>
            <a:endParaRPr lang="nl-NL" dirty="0"/>
          </a:p>
          <a:p>
            <a:r>
              <a:rPr lang="nl-NL" dirty="0" smtClean="0"/>
              <a:t>GGD artsen (in grote steden), hospices, consultatieteam palliatieve zorg </a:t>
            </a:r>
            <a:endParaRPr lang="nl-NL" dirty="0"/>
          </a:p>
          <a:p>
            <a:endParaRPr lang="nl-NL" dirty="0"/>
          </a:p>
          <a:p>
            <a:r>
              <a:rPr lang="nl-NL" dirty="0" smtClean="0"/>
              <a:t>Landelijke consultatie palliatieve zorg: (24/7) </a:t>
            </a:r>
            <a:r>
              <a:rPr lang="nl-NL" dirty="0"/>
              <a:t>088-6051444</a:t>
            </a:r>
          </a:p>
        </p:txBody>
      </p:sp>
    </p:spTree>
    <p:extLst>
      <p:ext uri="{BB962C8B-B14F-4D97-AF65-F5344CB8AC3E}">
        <p14:creationId xmlns:p14="http://schemas.microsoft.com/office/powerpoint/2010/main" val="37836515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err="1" smtClean="0"/>
              <a:t>Hulptroepen</a:t>
            </a:r>
            <a:endParaRPr lang="en-GB" dirty="0"/>
          </a:p>
        </p:txBody>
      </p:sp>
      <p:sp>
        <p:nvSpPr>
          <p:cNvPr id="3" name="Tijdelijke aanduiding voor inhoud 2"/>
          <p:cNvSpPr>
            <a:spLocks noGrp="1"/>
          </p:cNvSpPr>
          <p:nvPr>
            <p:ph idx="1"/>
          </p:nvPr>
        </p:nvSpPr>
        <p:spPr/>
        <p:txBody>
          <a:bodyPr>
            <a:normAutofit/>
          </a:bodyPr>
          <a:lstStyle/>
          <a:p>
            <a:r>
              <a:rPr lang="en-GB" dirty="0" smtClean="0"/>
              <a:t>Doe het </a:t>
            </a:r>
            <a:r>
              <a:rPr lang="en-GB" dirty="0" err="1" smtClean="0"/>
              <a:t>niet</a:t>
            </a:r>
            <a:r>
              <a:rPr lang="en-GB" dirty="0" smtClean="0"/>
              <a:t> </a:t>
            </a:r>
            <a:r>
              <a:rPr lang="en-GB" dirty="0" err="1" smtClean="0"/>
              <a:t>alleen</a:t>
            </a:r>
            <a:r>
              <a:rPr lang="en-GB" dirty="0" smtClean="0"/>
              <a:t> en </a:t>
            </a:r>
            <a:r>
              <a:rPr lang="en-GB" dirty="0" err="1" smtClean="0"/>
              <a:t>zoek</a:t>
            </a:r>
            <a:r>
              <a:rPr lang="en-GB" dirty="0" smtClean="0"/>
              <a:t> </a:t>
            </a:r>
            <a:r>
              <a:rPr lang="en-GB" dirty="0" err="1" smtClean="0"/>
              <a:t>samenwerking</a:t>
            </a:r>
            <a:endParaRPr lang="en-GB" dirty="0" smtClean="0"/>
          </a:p>
          <a:p>
            <a:r>
              <a:rPr lang="en-GB" dirty="0" err="1" smtClean="0"/>
              <a:t>Werk</a:t>
            </a:r>
            <a:r>
              <a:rPr lang="en-GB" dirty="0" smtClean="0"/>
              <a:t> </a:t>
            </a:r>
            <a:r>
              <a:rPr lang="en-GB" dirty="0" err="1" smtClean="0"/>
              <a:t>aan</a:t>
            </a:r>
            <a:r>
              <a:rPr lang="en-GB" dirty="0" smtClean="0"/>
              <a:t> </a:t>
            </a:r>
            <a:r>
              <a:rPr lang="en-GB" dirty="0" err="1" smtClean="0"/>
              <a:t>deskundigheidsbevordering</a:t>
            </a:r>
            <a:r>
              <a:rPr lang="en-GB" dirty="0" smtClean="0"/>
              <a:t> en </a:t>
            </a:r>
            <a:r>
              <a:rPr lang="en-GB" dirty="0" err="1" smtClean="0"/>
              <a:t>realiseer</a:t>
            </a:r>
            <a:r>
              <a:rPr lang="en-GB" dirty="0" smtClean="0"/>
              <a:t> (on)</a:t>
            </a:r>
            <a:r>
              <a:rPr lang="en-GB" dirty="0" err="1" smtClean="0"/>
              <a:t>bewust</a:t>
            </a:r>
            <a:r>
              <a:rPr lang="en-GB" dirty="0" smtClean="0"/>
              <a:t> </a:t>
            </a:r>
            <a:r>
              <a:rPr lang="en-GB" dirty="0" err="1" smtClean="0"/>
              <a:t>onbekwaamheid</a:t>
            </a:r>
            <a:r>
              <a:rPr lang="en-GB" dirty="0" smtClean="0"/>
              <a:t> in palliatieve </a:t>
            </a:r>
            <a:r>
              <a:rPr lang="en-GB" dirty="0" err="1" smtClean="0"/>
              <a:t>zorg</a:t>
            </a:r>
            <a:r>
              <a:rPr lang="en-GB" dirty="0" smtClean="0"/>
              <a:t> </a:t>
            </a:r>
          </a:p>
          <a:p>
            <a:r>
              <a:rPr lang="en-GB" dirty="0" smtClean="0"/>
              <a:t>In </a:t>
            </a:r>
            <a:r>
              <a:rPr lang="en-GB" dirty="0" err="1" smtClean="0"/>
              <a:t>grote</a:t>
            </a:r>
            <a:r>
              <a:rPr lang="en-GB" dirty="0" smtClean="0"/>
              <a:t> </a:t>
            </a:r>
            <a:r>
              <a:rPr lang="en-GB" dirty="0" err="1" smtClean="0"/>
              <a:t>steden</a:t>
            </a:r>
            <a:r>
              <a:rPr lang="en-GB" dirty="0" smtClean="0"/>
              <a:t>: GGD (</a:t>
            </a:r>
            <a:r>
              <a:rPr lang="en-GB" dirty="0" err="1" smtClean="0"/>
              <a:t>huis</a:t>
            </a:r>
            <a:r>
              <a:rPr lang="en-GB" dirty="0" smtClean="0"/>
              <a:t>)</a:t>
            </a:r>
            <a:r>
              <a:rPr lang="en-GB" dirty="0" err="1" smtClean="0"/>
              <a:t>artsen</a:t>
            </a:r>
            <a:endParaRPr lang="en-GB" dirty="0" smtClean="0"/>
          </a:p>
          <a:p>
            <a:r>
              <a:rPr lang="en-GB" dirty="0" err="1" smtClean="0"/>
              <a:t>Altijd</a:t>
            </a:r>
            <a:r>
              <a:rPr lang="en-GB" dirty="0" smtClean="0"/>
              <a:t>: </a:t>
            </a:r>
            <a:r>
              <a:rPr lang="en-GB" dirty="0" err="1" smtClean="0"/>
              <a:t>palliatief</a:t>
            </a:r>
            <a:r>
              <a:rPr lang="en-GB" dirty="0" smtClean="0"/>
              <a:t> </a:t>
            </a:r>
            <a:r>
              <a:rPr lang="en-GB" dirty="0" err="1" smtClean="0"/>
              <a:t>consultatieteam</a:t>
            </a:r>
            <a:endParaRPr lang="en-GB" dirty="0" smtClean="0"/>
          </a:p>
          <a:p>
            <a:r>
              <a:rPr lang="en-GB" dirty="0" smtClean="0"/>
              <a:t>Is de patient </a:t>
            </a:r>
            <a:r>
              <a:rPr lang="en-GB" dirty="0" err="1" smtClean="0"/>
              <a:t>bekend</a:t>
            </a:r>
            <a:r>
              <a:rPr lang="en-GB" dirty="0" smtClean="0"/>
              <a:t> </a:t>
            </a:r>
            <a:r>
              <a:rPr lang="en-GB" dirty="0" err="1" smtClean="0"/>
              <a:t>bij</a:t>
            </a:r>
            <a:r>
              <a:rPr lang="en-GB" dirty="0" smtClean="0"/>
              <a:t> </a:t>
            </a:r>
            <a:r>
              <a:rPr lang="en-GB" dirty="0" err="1" smtClean="0"/>
              <a:t>instellingen</a:t>
            </a:r>
            <a:r>
              <a:rPr lang="en-GB" dirty="0" smtClean="0"/>
              <a:t> </a:t>
            </a:r>
            <a:r>
              <a:rPr lang="en-GB" dirty="0" err="1" smtClean="0"/>
              <a:t>als</a:t>
            </a:r>
            <a:r>
              <a:rPr lang="en-GB" dirty="0" smtClean="0"/>
              <a:t> FACT team, </a:t>
            </a:r>
            <a:r>
              <a:rPr lang="en-GB" dirty="0" err="1" smtClean="0"/>
              <a:t>woonbegeleiding</a:t>
            </a:r>
            <a:r>
              <a:rPr lang="en-GB" dirty="0" smtClean="0"/>
              <a:t>, </a:t>
            </a:r>
            <a:r>
              <a:rPr lang="en-GB" dirty="0" err="1" smtClean="0"/>
              <a:t>vraag</a:t>
            </a:r>
            <a:r>
              <a:rPr lang="en-GB" dirty="0" smtClean="0"/>
              <a:t> </a:t>
            </a:r>
            <a:r>
              <a:rPr lang="en-GB" dirty="0" err="1" smtClean="0"/>
              <a:t>om</a:t>
            </a:r>
            <a:r>
              <a:rPr lang="en-GB" dirty="0" smtClean="0"/>
              <a:t> </a:t>
            </a:r>
            <a:r>
              <a:rPr lang="en-GB" dirty="0" err="1" smtClean="0"/>
              <a:t>een</a:t>
            </a:r>
            <a:r>
              <a:rPr lang="en-GB" dirty="0" smtClean="0"/>
              <a:t> </a:t>
            </a:r>
            <a:r>
              <a:rPr lang="en-GB" dirty="0" err="1" smtClean="0"/>
              <a:t>bejegeningplan</a:t>
            </a:r>
            <a:r>
              <a:rPr lang="en-GB" dirty="0" smtClean="0"/>
              <a:t> en </a:t>
            </a:r>
            <a:r>
              <a:rPr lang="en-GB" dirty="0" err="1" smtClean="0"/>
              <a:t>een</a:t>
            </a:r>
            <a:r>
              <a:rPr lang="en-GB" dirty="0" smtClean="0"/>
              <a:t> </a:t>
            </a:r>
            <a:r>
              <a:rPr lang="en-GB" dirty="0" err="1" smtClean="0"/>
              <a:t>signaleringsplan</a:t>
            </a:r>
            <a:r>
              <a:rPr lang="en-GB" dirty="0" smtClean="0"/>
              <a:t> </a:t>
            </a:r>
            <a:r>
              <a:rPr lang="en-GB" dirty="0" err="1" smtClean="0"/>
              <a:t>bij</a:t>
            </a:r>
            <a:r>
              <a:rPr lang="en-GB" dirty="0" smtClean="0"/>
              <a:t> </a:t>
            </a:r>
            <a:r>
              <a:rPr lang="en-GB" dirty="0" err="1" smtClean="0"/>
              <a:t>opnames</a:t>
            </a:r>
            <a:r>
              <a:rPr lang="en-GB" dirty="0" smtClean="0"/>
              <a:t> (</a:t>
            </a:r>
            <a:r>
              <a:rPr lang="en-GB" dirty="0" err="1" smtClean="0"/>
              <a:t>wat</a:t>
            </a:r>
            <a:r>
              <a:rPr lang="en-GB" dirty="0" smtClean="0"/>
              <a:t> </a:t>
            </a:r>
            <a:r>
              <a:rPr lang="en-GB" dirty="0" err="1" smtClean="0"/>
              <a:t>zie</a:t>
            </a:r>
            <a:r>
              <a:rPr lang="en-GB" dirty="0" smtClean="0"/>
              <a:t> je </a:t>
            </a:r>
            <a:r>
              <a:rPr lang="en-GB" dirty="0" err="1" smtClean="0"/>
              <a:t>als</a:t>
            </a:r>
            <a:r>
              <a:rPr lang="en-GB" dirty="0" smtClean="0"/>
              <a:t> </a:t>
            </a:r>
            <a:r>
              <a:rPr lang="en-GB" dirty="0" err="1" smtClean="0"/>
              <a:t>iemand</a:t>
            </a:r>
            <a:r>
              <a:rPr lang="en-GB" dirty="0" smtClean="0"/>
              <a:t> </a:t>
            </a:r>
            <a:r>
              <a:rPr lang="en-GB" dirty="0" err="1" smtClean="0"/>
              <a:t>psychisch</a:t>
            </a:r>
            <a:r>
              <a:rPr lang="en-GB" dirty="0" smtClean="0"/>
              <a:t> </a:t>
            </a:r>
            <a:r>
              <a:rPr lang="en-GB" dirty="0" err="1" smtClean="0"/>
              <a:t>dreigt</a:t>
            </a:r>
            <a:r>
              <a:rPr lang="en-GB" dirty="0" smtClean="0"/>
              <a:t> </a:t>
            </a:r>
            <a:r>
              <a:rPr lang="en-GB" dirty="0" err="1" smtClean="0"/>
              <a:t>te</a:t>
            </a:r>
            <a:r>
              <a:rPr lang="en-GB" dirty="0" smtClean="0"/>
              <a:t> </a:t>
            </a:r>
            <a:r>
              <a:rPr lang="en-GB" dirty="0" err="1" smtClean="0"/>
              <a:t>ontsporen</a:t>
            </a:r>
            <a:r>
              <a:rPr lang="en-GB" dirty="0" smtClean="0"/>
              <a:t> en </a:t>
            </a:r>
            <a:r>
              <a:rPr lang="en-GB" dirty="0" err="1" smtClean="0"/>
              <a:t>wat</a:t>
            </a:r>
            <a:r>
              <a:rPr lang="en-GB" dirty="0" smtClean="0"/>
              <a:t> </a:t>
            </a:r>
            <a:r>
              <a:rPr lang="en-GB" dirty="0" err="1" smtClean="0"/>
              <a:t>kan</a:t>
            </a:r>
            <a:r>
              <a:rPr lang="en-GB" dirty="0" smtClean="0"/>
              <a:t> je </a:t>
            </a:r>
            <a:r>
              <a:rPr lang="en-GB" dirty="0" err="1" smtClean="0"/>
              <a:t>dan</a:t>
            </a:r>
            <a:r>
              <a:rPr lang="en-GB" dirty="0" smtClean="0"/>
              <a:t> </a:t>
            </a:r>
            <a:r>
              <a:rPr lang="en-GB" dirty="0" err="1" smtClean="0"/>
              <a:t>doen</a:t>
            </a:r>
            <a:r>
              <a:rPr lang="en-GB" dirty="0" smtClean="0"/>
              <a:t>)</a:t>
            </a:r>
          </a:p>
          <a:p>
            <a:r>
              <a:rPr lang="en-GB" dirty="0" err="1" smtClean="0"/>
              <a:t>Bij</a:t>
            </a:r>
            <a:r>
              <a:rPr lang="en-GB" dirty="0" smtClean="0"/>
              <a:t> </a:t>
            </a:r>
            <a:r>
              <a:rPr lang="en-GB" dirty="0" err="1" smtClean="0"/>
              <a:t>polibezoek</a:t>
            </a:r>
            <a:r>
              <a:rPr lang="en-GB" dirty="0" smtClean="0"/>
              <a:t> of </a:t>
            </a:r>
            <a:r>
              <a:rPr lang="en-GB" dirty="0" err="1" smtClean="0"/>
              <a:t>moeilijke</a:t>
            </a:r>
            <a:r>
              <a:rPr lang="en-GB" dirty="0" smtClean="0"/>
              <a:t> </a:t>
            </a:r>
            <a:r>
              <a:rPr lang="en-GB" dirty="0" err="1" smtClean="0"/>
              <a:t>gesprekken</a:t>
            </a:r>
            <a:r>
              <a:rPr lang="en-GB" dirty="0" smtClean="0"/>
              <a:t>: </a:t>
            </a:r>
            <a:r>
              <a:rPr lang="en-GB" dirty="0" err="1" smtClean="0"/>
              <a:t>liefst</a:t>
            </a:r>
            <a:r>
              <a:rPr lang="en-GB" dirty="0" smtClean="0"/>
              <a:t> </a:t>
            </a:r>
            <a:r>
              <a:rPr lang="en-GB" dirty="0" err="1" smtClean="0"/>
              <a:t>iemand</a:t>
            </a:r>
            <a:r>
              <a:rPr lang="en-GB" dirty="0" smtClean="0"/>
              <a:t> </a:t>
            </a:r>
            <a:r>
              <a:rPr lang="en-GB" dirty="0" err="1" smtClean="0"/>
              <a:t>mee</a:t>
            </a:r>
            <a:r>
              <a:rPr lang="en-GB" dirty="0" smtClean="0"/>
              <a:t> van de </a:t>
            </a:r>
            <a:r>
              <a:rPr lang="en-GB" dirty="0" err="1" smtClean="0"/>
              <a:t>woonbegeleiding</a:t>
            </a:r>
            <a:endParaRPr lang="en-GB" dirty="0" smtClean="0"/>
          </a:p>
        </p:txBody>
      </p:sp>
      <p:pic>
        <p:nvPicPr>
          <p:cNvPr id="4" name="Afbeelding 3" descr="C:\Users\local_tmatthews\INetCache\Content.MSO\63C497C3.t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52933" y="353936"/>
            <a:ext cx="1492369" cy="763664"/>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Take home message:</a:t>
            </a:r>
          </a:p>
        </p:txBody>
      </p:sp>
      <p:sp>
        <p:nvSpPr>
          <p:cNvPr id="3" name="Tijdelijke aanduiding voor inhoud 2"/>
          <p:cNvSpPr>
            <a:spLocks noGrp="1"/>
          </p:cNvSpPr>
          <p:nvPr>
            <p:ph idx="1"/>
          </p:nvPr>
        </p:nvSpPr>
        <p:spPr/>
        <p:txBody>
          <a:bodyPr>
            <a:normAutofit lnSpcReduction="10000"/>
          </a:bodyPr>
          <a:lstStyle/>
          <a:p>
            <a:r>
              <a:rPr lang="en-GB" dirty="0" err="1"/>
              <a:t>Pragmatische</a:t>
            </a:r>
            <a:r>
              <a:rPr lang="en-GB" dirty="0"/>
              <a:t> </a:t>
            </a:r>
            <a:r>
              <a:rPr lang="en-GB" dirty="0" err="1"/>
              <a:t>benadering</a:t>
            </a:r>
            <a:endParaRPr lang="en-GB" dirty="0"/>
          </a:p>
          <a:p>
            <a:r>
              <a:rPr lang="en-GB" dirty="0" err="1"/>
              <a:t>Bouwen</a:t>
            </a:r>
            <a:r>
              <a:rPr lang="en-GB" dirty="0"/>
              <a:t> </a:t>
            </a:r>
            <a:r>
              <a:rPr lang="en-GB" dirty="0" err="1"/>
              <a:t>aan</a:t>
            </a:r>
            <a:r>
              <a:rPr lang="en-GB" dirty="0"/>
              <a:t> </a:t>
            </a:r>
            <a:r>
              <a:rPr lang="en-GB" dirty="0" err="1"/>
              <a:t>vertrouwen</a:t>
            </a:r>
            <a:r>
              <a:rPr lang="en-GB" dirty="0"/>
              <a:t>, </a:t>
            </a:r>
            <a:r>
              <a:rPr lang="en-GB" dirty="0" err="1"/>
              <a:t>aanwezig</a:t>
            </a:r>
            <a:r>
              <a:rPr lang="en-GB" dirty="0"/>
              <a:t> (present) </a:t>
            </a:r>
            <a:r>
              <a:rPr lang="en-GB" dirty="0" err="1"/>
              <a:t>zijn</a:t>
            </a:r>
            <a:endParaRPr lang="en-GB" dirty="0"/>
          </a:p>
          <a:p>
            <a:r>
              <a:rPr lang="en-GB" dirty="0" err="1"/>
              <a:t>Niet</a:t>
            </a:r>
            <a:r>
              <a:rPr lang="en-GB" dirty="0"/>
              <a:t> in </a:t>
            </a:r>
            <a:r>
              <a:rPr lang="en-GB" dirty="0" err="1"/>
              <a:t>een</a:t>
            </a:r>
            <a:r>
              <a:rPr lang="en-GB" dirty="0"/>
              <a:t> </a:t>
            </a:r>
            <a:r>
              <a:rPr lang="en-GB" dirty="0" err="1"/>
              <a:t>hokje</a:t>
            </a:r>
            <a:r>
              <a:rPr lang="en-GB" dirty="0"/>
              <a:t> </a:t>
            </a:r>
            <a:r>
              <a:rPr lang="en-GB" dirty="0" err="1"/>
              <a:t>plaatsen</a:t>
            </a:r>
            <a:r>
              <a:rPr lang="en-GB" dirty="0"/>
              <a:t> of </a:t>
            </a:r>
            <a:r>
              <a:rPr lang="en-GB" dirty="0" err="1"/>
              <a:t>veroordelen</a:t>
            </a:r>
            <a:endParaRPr lang="en-GB" dirty="0"/>
          </a:p>
          <a:p>
            <a:r>
              <a:rPr lang="en-GB" dirty="0" err="1"/>
              <a:t>Flexibel</a:t>
            </a:r>
            <a:r>
              <a:rPr lang="en-GB" dirty="0"/>
              <a:t> </a:t>
            </a:r>
            <a:r>
              <a:rPr lang="en-GB" dirty="0" err="1" smtClean="0"/>
              <a:t>zijn</a:t>
            </a:r>
            <a:endParaRPr lang="en-GB" dirty="0" smtClean="0"/>
          </a:p>
          <a:p>
            <a:r>
              <a:rPr lang="en-GB" dirty="0" err="1" smtClean="0"/>
              <a:t>Voorzichtige</a:t>
            </a:r>
            <a:r>
              <a:rPr lang="en-GB" dirty="0" smtClean="0"/>
              <a:t> </a:t>
            </a:r>
            <a:r>
              <a:rPr lang="en-GB" dirty="0" err="1" smtClean="0"/>
              <a:t>aanpak</a:t>
            </a:r>
            <a:r>
              <a:rPr lang="en-GB" dirty="0" smtClean="0"/>
              <a:t> met </a:t>
            </a:r>
            <a:r>
              <a:rPr lang="en-GB" dirty="0" err="1" smtClean="0"/>
              <a:t>bespreken</a:t>
            </a:r>
            <a:r>
              <a:rPr lang="en-GB" dirty="0" smtClean="0"/>
              <a:t> </a:t>
            </a:r>
            <a:r>
              <a:rPr lang="en-GB" dirty="0" err="1" smtClean="0"/>
              <a:t>overlijden</a:t>
            </a:r>
            <a:r>
              <a:rPr lang="en-GB" dirty="0" smtClean="0"/>
              <a:t> en </a:t>
            </a:r>
            <a:r>
              <a:rPr lang="en-GB" dirty="0" err="1" smtClean="0"/>
              <a:t>dood</a:t>
            </a:r>
            <a:r>
              <a:rPr lang="en-GB" dirty="0" smtClean="0"/>
              <a:t>, </a:t>
            </a:r>
            <a:r>
              <a:rPr lang="en-GB" dirty="0" err="1" smtClean="0"/>
              <a:t>tegelijk</a:t>
            </a:r>
            <a:r>
              <a:rPr lang="en-GB" dirty="0" smtClean="0"/>
              <a:t> </a:t>
            </a:r>
            <a:r>
              <a:rPr lang="en-GB" dirty="0" err="1" smtClean="0"/>
              <a:t>beleid</a:t>
            </a:r>
            <a:r>
              <a:rPr lang="en-GB" dirty="0" smtClean="0"/>
              <a:t> </a:t>
            </a:r>
            <a:r>
              <a:rPr lang="en-GB" dirty="0" err="1" smtClean="0"/>
              <a:t>inzetten</a:t>
            </a:r>
            <a:r>
              <a:rPr lang="en-GB" dirty="0" smtClean="0"/>
              <a:t> </a:t>
            </a:r>
            <a:r>
              <a:rPr lang="en-GB" dirty="0" err="1" smtClean="0"/>
              <a:t>voor</a:t>
            </a:r>
            <a:r>
              <a:rPr lang="en-GB" dirty="0" smtClean="0"/>
              <a:t> </a:t>
            </a:r>
            <a:r>
              <a:rPr lang="en-GB" dirty="0" err="1" smtClean="0"/>
              <a:t>mogelijkheid</a:t>
            </a:r>
            <a:r>
              <a:rPr lang="en-GB" dirty="0" smtClean="0"/>
              <a:t> </a:t>
            </a:r>
            <a:r>
              <a:rPr lang="en-GB" dirty="0" err="1" smtClean="0"/>
              <a:t>overlijden</a:t>
            </a:r>
            <a:r>
              <a:rPr lang="en-GB" dirty="0" smtClean="0"/>
              <a:t> </a:t>
            </a:r>
            <a:r>
              <a:rPr lang="en-GB" dirty="0" err="1" smtClean="0"/>
              <a:t>ook</a:t>
            </a:r>
            <a:r>
              <a:rPr lang="en-GB" dirty="0" smtClean="0"/>
              <a:t> al is </a:t>
            </a:r>
            <a:r>
              <a:rPr lang="en-GB" dirty="0" err="1" smtClean="0"/>
              <a:t>bespreken</a:t>
            </a:r>
            <a:r>
              <a:rPr lang="en-GB" dirty="0" smtClean="0"/>
              <a:t> </a:t>
            </a:r>
            <a:r>
              <a:rPr lang="en-GB" dirty="0" err="1" smtClean="0"/>
              <a:t>moeilijk</a:t>
            </a:r>
            <a:r>
              <a:rPr lang="en-GB" dirty="0" smtClean="0"/>
              <a:t> </a:t>
            </a:r>
            <a:endParaRPr lang="en-GB" dirty="0"/>
          </a:p>
          <a:p>
            <a:r>
              <a:rPr lang="en-GB" dirty="0" err="1"/>
              <a:t>Aandacht</a:t>
            </a:r>
            <a:r>
              <a:rPr lang="en-GB" dirty="0"/>
              <a:t> voor </a:t>
            </a:r>
            <a:r>
              <a:rPr lang="en-GB" dirty="0" err="1"/>
              <a:t>spirituele</a:t>
            </a:r>
            <a:r>
              <a:rPr lang="en-GB" dirty="0"/>
              <a:t> </a:t>
            </a:r>
            <a:r>
              <a:rPr lang="en-GB" dirty="0" smtClean="0"/>
              <a:t>zorg</a:t>
            </a:r>
          </a:p>
          <a:p>
            <a:r>
              <a:rPr lang="en-GB" dirty="0" err="1" smtClean="0"/>
              <a:t>Protocollen</a:t>
            </a:r>
            <a:r>
              <a:rPr lang="en-GB" dirty="0" smtClean="0"/>
              <a:t> </a:t>
            </a:r>
            <a:r>
              <a:rPr lang="en-GB" dirty="0" err="1" smtClean="0"/>
              <a:t>als</a:t>
            </a:r>
            <a:r>
              <a:rPr lang="en-GB" dirty="0" smtClean="0"/>
              <a:t> </a:t>
            </a:r>
            <a:r>
              <a:rPr lang="en-GB" dirty="0" err="1" smtClean="0"/>
              <a:t>richtlijn</a:t>
            </a:r>
            <a:r>
              <a:rPr lang="en-GB" dirty="0" smtClean="0"/>
              <a:t> en </a:t>
            </a:r>
            <a:r>
              <a:rPr lang="en-GB" dirty="0" err="1" smtClean="0"/>
              <a:t>sneller</a:t>
            </a:r>
            <a:r>
              <a:rPr lang="en-GB" dirty="0" smtClean="0"/>
              <a:t> </a:t>
            </a:r>
            <a:r>
              <a:rPr lang="en-GB" dirty="0" err="1" smtClean="0"/>
              <a:t>afwijken</a:t>
            </a:r>
            <a:endParaRPr lang="en-GB" dirty="0" smtClean="0"/>
          </a:p>
          <a:p>
            <a:r>
              <a:rPr lang="en-GB" dirty="0" smtClean="0"/>
              <a:t>Doe het </a:t>
            </a:r>
            <a:r>
              <a:rPr lang="en-GB" dirty="0" err="1" smtClean="0"/>
              <a:t>niet</a:t>
            </a:r>
            <a:r>
              <a:rPr lang="en-GB" dirty="0" smtClean="0"/>
              <a:t> </a:t>
            </a:r>
            <a:r>
              <a:rPr lang="en-GB" dirty="0" err="1" smtClean="0"/>
              <a:t>alleen</a:t>
            </a:r>
            <a:r>
              <a:rPr lang="en-GB" dirty="0" smtClean="0"/>
              <a:t>, </a:t>
            </a:r>
            <a:r>
              <a:rPr lang="en-GB" dirty="0" err="1" smtClean="0"/>
              <a:t>zoek</a:t>
            </a:r>
            <a:r>
              <a:rPr lang="en-GB" dirty="0" smtClean="0"/>
              <a:t> de </a:t>
            </a:r>
            <a:r>
              <a:rPr lang="en-GB" dirty="0" err="1" smtClean="0"/>
              <a:t>samenwerking</a:t>
            </a:r>
            <a:endParaRPr lang="en-GB" dirty="0"/>
          </a:p>
        </p:txBody>
      </p:sp>
      <p:pic>
        <p:nvPicPr>
          <p:cNvPr id="4" name="Afbeelding 3" descr="C:\Users\local_tmatthews\INetCache\Content.MSO\63C497C3.t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52933" y="353936"/>
            <a:ext cx="1492369" cy="76366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err="1" smtClean="0"/>
              <a:t>Achtergrond</a:t>
            </a:r>
            <a:r>
              <a:rPr lang="en-GB" dirty="0" smtClean="0"/>
              <a:t> </a:t>
            </a:r>
            <a:r>
              <a:rPr lang="en-GB" dirty="0" err="1" smtClean="0"/>
              <a:t>scholing</a:t>
            </a:r>
            <a:endParaRPr lang="en-GB" dirty="0"/>
          </a:p>
        </p:txBody>
      </p:sp>
      <p:sp>
        <p:nvSpPr>
          <p:cNvPr id="3" name="Tijdelijke aanduiding voor inhoud 2"/>
          <p:cNvSpPr>
            <a:spLocks noGrp="1"/>
          </p:cNvSpPr>
          <p:nvPr>
            <p:ph idx="1"/>
          </p:nvPr>
        </p:nvSpPr>
        <p:spPr/>
        <p:txBody>
          <a:bodyPr>
            <a:normAutofit/>
          </a:bodyPr>
          <a:lstStyle/>
          <a:p>
            <a:endParaRPr lang="en-GB" dirty="0"/>
          </a:p>
          <a:p>
            <a:r>
              <a:rPr lang="nl-NL" dirty="0" smtClean="0"/>
              <a:t>Dak- en thuislozen m.n. in maatschappelijke opvang / beschermd wonen </a:t>
            </a:r>
          </a:p>
          <a:p>
            <a:r>
              <a:rPr lang="nl-NL" dirty="0" smtClean="0"/>
              <a:t>Palliatieve zorg voor deze doelgroep erg ingewikkeld </a:t>
            </a:r>
          </a:p>
          <a:p>
            <a:pPr lvl="1"/>
            <a:r>
              <a:rPr lang="nl-NL" dirty="0"/>
              <a:t>Waar geef je het? </a:t>
            </a:r>
          </a:p>
          <a:p>
            <a:pPr lvl="1"/>
            <a:r>
              <a:rPr lang="nl-NL" dirty="0"/>
              <a:t>Wie geeft het? </a:t>
            </a:r>
          </a:p>
          <a:p>
            <a:pPr lvl="1"/>
            <a:r>
              <a:rPr lang="nl-NL" dirty="0"/>
              <a:t>Is deze professional toegerust in palliatieve zorg? </a:t>
            </a:r>
            <a:endParaRPr lang="nl-NL" dirty="0" smtClean="0"/>
          </a:p>
          <a:p>
            <a:r>
              <a:rPr lang="nl-NL" dirty="0" smtClean="0"/>
              <a:t>Onderzoek: deskundigheidsbevordering is belangrijk </a:t>
            </a:r>
          </a:p>
          <a:p>
            <a:pPr lvl="1"/>
            <a:r>
              <a:rPr lang="en-GB" dirty="0" err="1" smtClean="0"/>
              <a:t>Vanaf</a:t>
            </a:r>
            <a:r>
              <a:rPr lang="en-GB" dirty="0" smtClean="0"/>
              <a:t> 2016 </a:t>
            </a:r>
            <a:r>
              <a:rPr lang="en-GB" dirty="0" err="1" smtClean="0"/>
              <a:t>onderzoek</a:t>
            </a:r>
            <a:r>
              <a:rPr lang="en-GB" dirty="0" smtClean="0"/>
              <a:t> </a:t>
            </a:r>
            <a:r>
              <a:rPr lang="en-GB" dirty="0" err="1" smtClean="0"/>
              <a:t>vanuit</a:t>
            </a:r>
            <a:r>
              <a:rPr lang="en-GB" dirty="0" smtClean="0"/>
              <a:t> het Amsterdam UMC (</a:t>
            </a:r>
            <a:r>
              <a:rPr lang="en-GB" dirty="0" err="1" smtClean="0"/>
              <a:t>Vumc</a:t>
            </a:r>
            <a:r>
              <a:rPr lang="en-GB" dirty="0" smtClean="0"/>
              <a:t>) </a:t>
            </a:r>
            <a:endParaRPr lang="en-GB" dirty="0"/>
          </a:p>
          <a:p>
            <a:pPr lvl="1"/>
            <a:r>
              <a:rPr lang="en-GB" dirty="0" smtClean="0"/>
              <a:t>Hoe </a:t>
            </a:r>
            <a:r>
              <a:rPr lang="en-GB" dirty="0" err="1" smtClean="0"/>
              <a:t>kan</a:t>
            </a:r>
            <a:r>
              <a:rPr lang="en-GB" dirty="0" smtClean="0"/>
              <a:t> palliatieve </a:t>
            </a:r>
            <a:r>
              <a:rPr lang="en-GB" dirty="0" err="1" smtClean="0"/>
              <a:t>zorg</a:t>
            </a:r>
            <a:r>
              <a:rPr lang="en-GB" dirty="0" smtClean="0"/>
              <a:t> </a:t>
            </a:r>
            <a:r>
              <a:rPr lang="en-GB" dirty="0" err="1" smtClean="0"/>
              <a:t>voor</a:t>
            </a:r>
            <a:r>
              <a:rPr lang="en-GB" dirty="0" smtClean="0"/>
              <a:t> </a:t>
            </a:r>
            <a:r>
              <a:rPr lang="en-GB" dirty="0" err="1" smtClean="0"/>
              <a:t>deze</a:t>
            </a:r>
            <a:r>
              <a:rPr lang="en-GB" dirty="0" smtClean="0"/>
              <a:t> </a:t>
            </a:r>
            <a:r>
              <a:rPr lang="en-GB" dirty="0" err="1" smtClean="0"/>
              <a:t>doelgroep</a:t>
            </a:r>
            <a:r>
              <a:rPr lang="en-GB" dirty="0" smtClean="0"/>
              <a:t> </a:t>
            </a:r>
            <a:r>
              <a:rPr lang="en-GB" dirty="0" err="1" smtClean="0"/>
              <a:t>beter</a:t>
            </a:r>
            <a:r>
              <a:rPr lang="en-GB" dirty="0" smtClean="0"/>
              <a:t> en </a:t>
            </a:r>
            <a:r>
              <a:rPr lang="en-GB" dirty="0" err="1" smtClean="0"/>
              <a:t>tijdiger</a:t>
            </a:r>
            <a:r>
              <a:rPr lang="en-GB" dirty="0" smtClean="0"/>
              <a:t> </a:t>
            </a:r>
            <a:r>
              <a:rPr lang="en-GB" dirty="0" err="1" smtClean="0"/>
              <a:t>worden</a:t>
            </a:r>
            <a:r>
              <a:rPr lang="en-GB" dirty="0" smtClean="0"/>
              <a:t> </a:t>
            </a:r>
            <a:r>
              <a:rPr lang="en-GB" dirty="0" err="1" smtClean="0"/>
              <a:t>ingezet</a:t>
            </a:r>
            <a:r>
              <a:rPr lang="en-GB" dirty="0" smtClean="0"/>
              <a:t>? </a:t>
            </a:r>
            <a:endParaRPr lang="en-GB" dirty="0"/>
          </a:p>
        </p:txBody>
      </p:sp>
      <p:pic>
        <p:nvPicPr>
          <p:cNvPr id="4" name="Afbeelding 3" descr="C:\Users\local_tmatthews\INetCache\Content.MSO\63C497C3.t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52933" y="353936"/>
            <a:ext cx="1492369" cy="763664"/>
          </a:xfrm>
          <a:prstGeom prst="rect">
            <a:avLst/>
          </a:prstGeom>
          <a:noFill/>
          <a:ln>
            <a:noFill/>
          </a:ln>
        </p:spPr>
      </p:pic>
    </p:spTree>
    <p:extLst>
      <p:ext uri="{BB962C8B-B14F-4D97-AF65-F5344CB8AC3E}">
        <p14:creationId xmlns:p14="http://schemas.microsoft.com/office/powerpoint/2010/main" val="100268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err="1"/>
              <a:t>Getallen</a:t>
            </a:r>
            <a:endParaRPr lang="en-GB" dirty="0"/>
          </a:p>
        </p:txBody>
      </p:sp>
      <p:sp>
        <p:nvSpPr>
          <p:cNvPr id="3" name="Tijdelijke aanduiding voor inhoud 2"/>
          <p:cNvSpPr>
            <a:spLocks noGrp="1"/>
          </p:cNvSpPr>
          <p:nvPr>
            <p:ph idx="1"/>
          </p:nvPr>
        </p:nvSpPr>
        <p:spPr>
          <a:xfrm>
            <a:off x="838200" y="1619075"/>
            <a:ext cx="10515600" cy="4557888"/>
          </a:xfrm>
        </p:spPr>
        <p:txBody>
          <a:bodyPr>
            <a:normAutofit fontScale="70000" lnSpcReduction="20000"/>
          </a:bodyPr>
          <a:lstStyle/>
          <a:p>
            <a:pPr>
              <a:lnSpc>
                <a:spcPct val="100000"/>
              </a:lnSpc>
            </a:pPr>
            <a:r>
              <a:rPr lang="nl-NL" b="1" dirty="0"/>
              <a:t>39.300 mensen </a:t>
            </a:r>
            <a:r>
              <a:rPr lang="nl-NL" dirty="0"/>
              <a:t>(CBS 2018</a:t>
            </a:r>
            <a:r>
              <a:rPr lang="nl-NL" dirty="0" smtClean="0"/>
              <a:t>), in 2020 (naar schatting) </a:t>
            </a:r>
            <a:r>
              <a:rPr lang="nl-NL" b="1" dirty="0" smtClean="0"/>
              <a:t>bijna 36.000 </a:t>
            </a:r>
            <a:endParaRPr lang="nl-NL" b="1" dirty="0"/>
          </a:p>
          <a:p>
            <a:pPr lvl="1">
              <a:lnSpc>
                <a:spcPct val="100000"/>
              </a:lnSpc>
            </a:pPr>
            <a:r>
              <a:rPr lang="nl-NL" sz="2800" dirty="0" smtClean="0"/>
              <a:t>60-65</a:t>
            </a:r>
            <a:r>
              <a:rPr lang="nl-NL" sz="2800" dirty="0"/>
              <a:t>% slaapt in opvang</a:t>
            </a:r>
          </a:p>
          <a:p>
            <a:pPr lvl="1">
              <a:lnSpc>
                <a:spcPct val="100000"/>
              </a:lnSpc>
            </a:pPr>
            <a:r>
              <a:rPr lang="nl-NL" sz="2800" dirty="0"/>
              <a:t>3x zoveel jongeren als in 2009 </a:t>
            </a:r>
          </a:p>
          <a:p>
            <a:pPr lvl="1">
              <a:lnSpc>
                <a:spcPct val="100000"/>
              </a:lnSpc>
            </a:pPr>
            <a:r>
              <a:rPr lang="nl-NL" sz="2800" dirty="0"/>
              <a:t>37% in G4</a:t>
            </a:r>
          </a:p>
          <a:p>
            <a:pPr>
              <a:lnSpc>
                <a:spcPct val="100000"/>
              </a:lnSpc>
            </a:pPr>
            <a:endParaRPr lang="nl-NL" dirty="0"/>
          </a:p>
          <a:p>
            <a:pPr>
              <a:lnSpc>
                <a:spcPct val="100000"/>
              </a:lnSpc>
            </a:pPr>
            <a:r>
              <a:rPr lang="nl-NL" dirty="0"/>
              <a:t>84% man</a:t>
            </a:r>
          </a:p>
          <a:p>
            <a:pPr>
              <a:lnSpc>
                <a:spcPct val="100000"/>
              </a:lnSpc>
            </a:pPr>
            <a:r>
              <a:rPr lang="nl-NL" dirty="0" smtClean="0"/>
              <a:t>50% </a:t>
            </a:r>
            <a:r>
              <a:rPr lang="nl-NL" dirty="0"/>
              <a:t>migrant (</a:t>
            </a:r>
            <a:r>
              <a:rPr lang="nl-NL" dirty="0" err="1"/>
              <a:t>vs</a:t>
            </a:r>
            <a:r>
              <a:rPr lang="nl-NL" dirty="0"/>
              <a:t> 20% algemene bevolking)</a:t>
            </a:r>
          </a:p>
          <a:p>
            <a:pPr marL="322262" lvl="1" indent="0">
              <a:lnSpc>
                <a:spcPct val="100000"/>
              </a:lnSpc>
              <a:buNone/>
            </a:pPr>
            <a:endParaRPr lang="nl-NL" sz="2800" dirty="0"/>
          </a:p>
          <a:p>
            <a:pPr>
              <a:lnSpc>
                <a:spcPct val="100000"/>
              </a:lnSpc>
            </a:pPr>
            <a:r>
              <a:rPr lang="nl-NL" dirty="0"/>
              <a:t>30% verstandelijke beperking</a:t>
            </a:r>
          </a:p>
          <a:p>
            <a:pPr>
              <a:lnSpc>
                <a:spcPct val="100000"/>
              </a:lnSpc>
            </a:pPr>
            <a:r>
              <a:rPr lang="nl-NL" dirty="0"/>
              <a:t>26% onverzekerd</a:t>
            </a:r>
          </a:p>
          <a:p>
            <a:pPr>
              <a:lnSpc>
                <a:spcPct val="100000"/>
              </a:lnSpc>
            </a:pPr>
            <a:endParaRPr lang="en-US" dirty="0"/>
          </a:p>
          <a:p>
            <a:pPr marL="0" indent="0">
              <a:lnSpc>
                <a:spcPct val="100000"/>
              </a:lnSpc>
              <a:buNone/>
            </a:pPr>
            <a:endParaRPr lang="en-US" dirty="0"/>
          </a:p>
          <a:p>
            <a:pPr marL="0" indent="0">
              <a:buNone/>
            </a:pPr>
            <a:r>
              <a:rPr lang="en-US" sz="1700" i="1" dirty="0">
                <a:solidFill>
                  <a:schemeClr val="bg1">
                    <a:lumMod val="65000"/>
                  </a:schemeClr>
                </a:solidFill>
              </a:rPr>
              <a:t>CBS </a:t>
            </a:r>
            <a:r>
              <a:rPr lang="en-US" sz="1700" i="1" dirty="0" smtClean="0">
                <a:solidFill>
                  <a:schemeClr val="bg1">
                    <a:lumMod val="65000"/>
                  </a:schemeClr>
                </a:solidFill>
              </a:rPr>
              <a:t>2018,en CBS 2020, </a:t>
            </a:r>
            <a:r>
              <a:rPr lang="en-US" sz="1700" i="1" dirty="0" err="1">
                <a:solidFill>
                  <a:schemeClr val="bg1">
                    <a:lumMod val="65000"/>
                  </a:schemeClr>
                </a:solidFill>
              </a:rPr>
              <a:t>Trimbos</a:t>
            </a:r>
            <a:r>
              <a:rPr lang="en-US" sz="1700" i="1" dirty="0">
                <a:solidFill>
                  <a:schemeClr val="bg1">
                    <a:lumMod val="65000"/>
                  </a:schemeClr>
                </a:solidFill>
              </a:rPr>
              <a:t> 2012, </a:t>
            </a:r>
            <a:r>
              <a:rPr lang="en-US" sz="1700" i="1" dirty="0" err="1">
                <a:solidFill>
                  <a:schemeClr val="bg1">
                    <a:lumMod val="65000"/>
                  </a:schemeClr>
                </a:solidFill>
              </a:rPr>
              <a:t>Rabelink</a:t>
            </a:r>
            <a:r>
              <a:rPr lang="en-US" sz="1700" i="1" dirty="0">
                <a:solidFill>
                  <a:schemeClr val="bg1">
                    <a:lumMod val="65000"/>
                  </a:schemeClr>
                </a:solidFill>
              </a:rPr>
              <a:t> 2017</a:t>
            </a:r>
          </a:p>
          <a:p>
            <a:pPr marL="0" indent="0">
              <a:buNone/>
            </a:pPr>
            <a:endParaRPr lang="en-GB" dirty="0"/>
          </a:p>
        </p:txBody>
      </p:sp>
      <p:pic>
        <p:nvPicPr>
          <p:cNvPr id="4" name="Afbeelding 3" descr="C:\Users\local_tmatthews\INetCache\Content.MSO\63C497C3.t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52933" y="353936"/>
            <a:ext cx="1492369" cy="76366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1DDC1C-D504-4AF4-A3F4-733F326D990A}"/>
              </a:ext>
            </a:extLst>
          </p:cNvPr>
          <p:cNvSpPr>
            <a:spLocks noGrp="1"/>
          </p:cNvSpPr>
          <p:nvPr>
            <p:ph type="title"/>
          </p:nvPr>
        </p:nvSpPr>
        <p:spPr/>
        <p:txBody>
          <a:bodyPr/>
          <a:lstStyle/>
          <a:p>
            <a:r>
              <a:rPr lang="nl-NL" dirty="0"/>
              <a:t>Gezondheid</a:t>
            </a:r>
          </a:p>
        </p:txBody>
      </p:sp>
      <p:sp>
        <p:nvSpPr>
          <p:cNvPr id="3" name="Tijdelijke aanduiding voor inhoud 2">
            <a:extLst>
              <a:ext uri="{FF2B5EF4-FFF2-40B4-BE49-F238E27FC236}">
                <a16:creationId xmlns:a16="http://schemas.microsoft.com/office/drawing/2014/main" id="{42F31FE0-481C-4A12-A1D5-6DBC9E77658D}"/>
              </a:ext>
            </a:extLst>
          </p:cNvPr>
          <p:cNvSpPr>
            <a:spLocks noGrp="1"/>
          </p:cNvSpPr>
          <p:nvPr>
            <p:ph idx="1"/>
          </p:nvPr>
        </p:nvSpPr>
        <p:spPr>
          <a:xfrm>
            <a:off x="838200" y="1808847"/>
            <a:ext cx="10515600" cy="4351338"/>
          </a:xfrm>
        </p:spPr>
        <p:txBody>
          <a:bodyPr>
            <a:normAutofit fontScale="70000" lnSpcReduction="20000"/>
          </a:bodyPr>
          <a:lstStyle/>
          <a:p>
            <a:pPr marL="779463" indent="-457200">
              <a:lnSpc>
                <a:spcPct val="100000"/>
              </a:lnSpc>
            </a:pPr>
            <a:r>
              <a:rPr lang="nl-NL" dirty="0" smtClean="0"/>
              <a:t>Levensverwachting </a:t>
            </a:r>
            <a:r>
              <a:rPr lang="nl-NL" dirty="0"/>
              <a:t>14 – 16 jaar </a:t>
            </a:r>
            <a:r>
              <a:rPr lang="nl-NL" dirty="0" smtClean="0"/>
              <a:t>korter</a:t>
            </a:r>
          </a:p>
          <a:p>
            <a:pPr marL="1236663" lvl="1" indent="-457200">
              <a:lnSpc>
                <a:spcPct val="100000"/>
              </a:lnSpc>
            </a:pPr>
            <a:r>
              <a:rPr lang="nl-NL" dirty="0" smtClean="0"/>
              <a:t>Ca. 20% van populatie is tussen 50 en 65 jaar (CBS)</a:t>
            </a:r>
            <a:endParaRPr lang="nl-NL" dirty="0"/>
          </a:p>
          <a:p>
            <a:pPr marL="779463" indent="-457200">
              <a:lnSpc>
                <a:spcPct val="100000"/>
              </a:lnSpc>
            </a:pPr>
            <a:r>
              <a:rPr lang="nl-NL" dirty="0"/>
              <a:t>Vrouwen meest kwetsbaar</a:t>
            </a:r>
          </a:p>
          <a:p>
            <a:pPr marL="779463" indent="-457200">
              <a:lnSpc>
                <a:spcPct val="100000"/>
              </a:lnSpc>
            </a:pPr>
            <a:r>
              <a:rPr lang="nl-NL" dirty="0"/>
              <a:t>25% verslavingen – veel psychiatrie</a:t>
            </a:r>
          </a:p>
          <a:p>
            <a:pPr marL="779463" indent="-457200">
              <a:lnSpc>
                <a:spcPct val="100000"/>
              </a:lnSpc>
            </a:pPr>
            <a:r>
              <a:rPr lang="nl-NL" dirty="0"/>
              <a:t>Veel meer chronische ziekten</a:t>
            </a:r>
          </a:p>
          <a:p>
            <a:pPr marL="1104900" lvl="1" indent="-457200">
              <a:lnSpc>
                <a:spcPct val="100000"/>
              </a:lnSpc>
            </a:pPr>
            <a:r>
              <a:rPr lang="nl-NL" sz="2800" dirty="0" smtClean="0"/>
              <a:t>20</a:t>
            </a:r>
            <a:r>
              <a:rPr lang="nl-NL" sz="2800" dirty="0"/>
              <a:t>% COPD (</a:t>
            </a:r>
            <a:r>
              <a:rPr lang="nl-NL" sz="2800" dirty="0" err="1"/>
              <a:t>vs</a:t>
            </a:r>
            <a:r>
              <a:rPr lang="nl-NL" sz="2800" dirty="0"/>
              <a:t> 8% algemene bevolking)</a:t>
            </a:r>
          </a:p>
          <a:p>
            <a:pPr marL="1104900" lvl="1" indent="-457200">
              <a:lnSpc>
                <a:spcPct val="100000"/>
              </a:lnSpc>
            </a:pPr>
            <a:r>
              <a:rPr lang="nl-NL" sz="2800" dirty="0"/>
              <a:t>15% Hartvaatziekten (</a:t>
            </a:r>
            <a:r>
              <a:rPr lang="nl-NL" sz="2800" dirty="0" err="1"/>
              <a:t>vs</a:t>
            </a:r>
            <a:r>
              <a:rPr lang="nl-NL" sz="2800" dirty="0"/>
              <a:t> 5</a:t>
            </a:r>
            <a:r>
              <a:rPr lang="nl-NL" sz="2800" dirty="0" smtClean="0"/>
              <a:t>% algemene bevolking)</a:t>
            </a:r>
            <a:endParaRPr lang="nl-NL" sz="2800" dirty="0"/>
          </a:p>
          <a:p>
            <a:pPr marL="1104900" lvl="1" indent="-457200">
              <a:lnSpc>
                <a:spcPct val="100000"/>
              </a:lnSpc>
            </a:pPr>
            <a:r>
              <a:rPr lang="nl-NL" sz="2800" dirty="0"/>
              <a:t>10% Diabetes mellitus (</a:t>
            </a:r>
            <a:r>
              <a:rPr lang="nl-NL" sz="2800" dirty="0" err="1"/>
              <a:t>vs</a:t>
            </a:r>
            <a:r>
              <a:rPr lang="nl-NL" sz="2800" dirty="0"/>
              <a:t> 3</a:t>
            </a:r>
            <a:r>
              <a:rPr lang="nl-NL" sz="2800" dirty="0" smtClean="0"/>
              <a:t>% algemene bevolking)</a:t>
            </a:r>
            <a:endParaRPr lang="nl-NL" sz="2800" dirty="0"/>
          </a:p>
          <a:p>
            <a:pPr indent="0">
              <a:lnSpc>
                <a:spcPct val="100000"/>
              </a:lnSpc>
              <a:buNone/>
            </a:pPr>
            <a:endParaRPr lang="nl-NL" dirty="0"/>
          </a:p>
          <a:p>
            <a:pPr marL="779463" indent="-457200">
              <a:lnSpc>
                <a:spcPct val="100000"/>
              </a:lnSpc>
            </a:pPr>
            <a:r>
              <a:rPr lang="nl-NL" dirty="0"/>
              <a:t>25% patiënten recept tranquilizer (</a:t>
            </a:r>
            <a:r>
              <a:rPr lang="nl-NL" dirty="0" err="1"/>
              <a:t>vs</a:t>
            </a:r>
            <a:r>
              <a:rPr lang="nl-NL" dirty="0"/>
              <a:t> 2,5</a:t>
            </a:r>
            <a:r>
              <a:rPr lang="nl-NL" dirty="0" smtClean="0"/>
              <a:t>% algemene bevolking)</a:t>
            </a:r>
            <a:endParaRPr lang="nl-NL" dirty="0"/>
          </a:p>
          <a:p>
            <a:pPr marL="779463" indent="-457200">
              <a:lnSpc>
                <a:spcPct val="100000"/>
              </a:lnSpc>
            </a:pPr>
            <a:endParaRPr lang="nl-NL" dirty="0"/>
          </a:p>
          <a:p>
            <a:pPr indent="0">
              <a:lnSpc>
                <a:spcPct val="100000"/>
              </a:lnSpc>
              <a:buNone/>
            </a:pPr>
            <a:r>
              <a:rPr lang="nl-NL" sz="1700" i="1" dirty="0">
                <a:solidFill>
                  <a:schemeClr val="bg1">
                    <a:lumMod val="65000"/>
                  </a:schemeClr>
                </a:solidFill>
              </a:rPr>
              <a:t>Nusselder 2013 </a:t>
            </a:r>
            <a:r>
              <a:rPr lang="en-US" sz="1700" i="1" dirty="0">
                <a:solidFill>
                  <a:schemeClr val="bg1">
                    <a:lumMod val="65000"/>
                  </a:schemeClr>
                </a:solidFill>
              </a:rPr>
              <a:t>Mortality and Life Expectancy in Homeless Men and Women in Rotterdam: 2001–2010; </a:t>
            </a:r>
            <a:r>
              <a:rPr lang="en-US" sz="1700" i="1" dirty="0" err="1">
                <a:solidFill>
                  <a:schemeClr val="bg1">
                    <a:lumMod val="65000"/>
                  </a:schemeClr>
                </a:solidFill>
              </a:rPr>
              <a:t>Rabelink</a:t>
            </a:r>
            <a:r>
              <a:rPr lang="en-US" sz="1700" i="1" dirty="0">
                <a:solidFill>
                  <a:schemeClr val="bg1">
                    <a:lumMod val="65000"/>
                  </a:schemeClr>
                </a:solidFill>
              </a:rPr>
              <a:t> S. 2017 morbidity and care registered by </a:t>
            </a:r>
            <a:r>
              <a:rPr lang="en-US" sz="1700" i="1" dirty="0" err="1">
                <a:solidFill>
                  <a:schemeClr val="bg1">
                    <a:lumMod val="65000"/>
                  </a:schemeClr>
                </a:solidFill>
              </a:rPr>
              <a:t>streetdoctors</a:t>
            </a:r>
            <a:r>
              <a:rPr lang="en-US" sz="1700" i="1" dirty="0">
                <a:solidFill>
                  <a:schemeClr val="bg1">
                    <a:lumMod val="65000"/>
                  </a:schemeClr>
                </a:solidFill>
              </a:rPr>
              <a:t>. 840 patients</a:t>
            </a:r>
          </a:p>
          <a:p>
            <a:pPr indent="0">
              <a:lnSpc>
                <a:spcPct val="100000"/>
              </a:lnSpc>
              <a:buNone/>
            </a:pPr>
            <a:r>
              <a:rPr lang="en-US" sz="1700" i="1" dirty="0">
                <a:solidFill>
                  <a:schemeClr val="bg1">
                    <a:lumMod val="65000"/>
                  </a:schemeClr>
                </a:solidFill>
              </a:rPr>
              <a:t>Nivel data on general population</a:t>
            </a:r>
          </a:p>
          <a:p>
            <a:pPr marL="0" indent="0">
              <a:buNone/>
            </a:pPr>
            <a:endParaRPr lang="nl-NL" dirty="0"/>
          </a:p>
        </p:txBody>
      </p:sp>
      <p:pic>
        <p:nvPicPr>
          <p:cNvPr id="4" name="Afbeelding 3" descr="C:\Users\local_tmatthews\INetCache\Content.MSO\63C497C3.tmp">
            <a:extLst>
              <a:ext uri="{FF2B5EF4-FFF2-40B4-BE49-F238E27FC236}">
                <a16:creationId xmlns:a16="http://schemas.microsoft.com/office/drawing/2014/main" id="{92CA3C80-A425-4B8C-8EB5-DB1090BA3FC7}"/>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94878" y="365125"/>
            <a:ext cx="1492369" cy="763664"/>
          </a:xfrm>
          <a:prstGeom prst="rect">
            <a:avLst/>
          </a:prstGeom>
          <a:noFill/>
          <a:ln>
            <a:noFill/>
          </a:ln>
        </p:spPr>
      </p:pic>
    </p:spTree>
    <p:extLst>
      <p:ext uri="{BB962C8B-B14F-4D97-AF65-F5344CB8AC3E}">
        <p14:creationId xmlns:p14="http://schemas.microsoft.com/office/powerpoint/2010/main" val="2457140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1DDC1C-D504-4AF4-A3F4-733F326D990A}"/>
              </a:ext>
            </a:extLst>
          </p:cNvPr>
          <p:cNvSpPr>
            <a:spLocks noGrp="1"/>
          </p:cNvSpPr>
          <p:nvPr>
            <p:ph type="title"/>
          </p:nvPr>
        </p:nvSpPr>
        <p:spPr/>
        <p:txBody>
          <a:bodyPr/>
          <a:lstStyle/>
          <a:p>
            <a:r>
              <a:rPr lang="nl-NL" dirty="0" smtClean="0"/>
              <a:t>Statement </a:t>
            </a:r>
            <a:endParaRPr lang="nl-NL" dirty="0"/>
          </a:p>
        </p:txBody>
      </p:sp>
      <p:sp>
        <p:nvSpPr>
          <p:cNvPr id="3" name="Tijdelijke aanduiding voor inhoud 2">
            <a:extLst>
              <a:ext uri="{FF2B5EF4-FFF2-40B4-BE49-F238E27FC236}">
                <a16:creationId xmlns:a16="http://schemas.microsoft.com/office/drawing/2014/main" id="{42F31FE0-481C-4A12-A1D5-6DBC9E77658D}"/>
              </a:ext>
            </a:extLst>
          </p:cNvPr>
          <p:cNvSpPr>
            <a:spLocks noGrp="1"/>
          </p:cNvSpPr>
          <p:nvPr>
            <p:ph idx="1"/>
          </p:nvPr>
        </p:nvSpPr>
        <p:spPr>
          <a:xfrm>
            <a:off x="838200" y="1808847"/>
            <a:ext cx="10515600" cy="4351338"/>
          </a:xfrm>
        </p:spPr>
        <p:txBody>
          <a:bodyPr>
            <a:normAutofit/>
          </a:bodyPr>
          <a:lstStyle/>
          <a:p>
            <a:pPr algn="ctr">
              <a:lnSpc>
                <a:spcPct val="100000"/>
              </a:lnSpc>
              <a:buNone/>
              <a:defRPr/>
            </a:pPr>
            <a:endParaRPr lang="nl-NL" dirty="0" smtClean="0"/>
          </a:p>
          <a:p>
            <a:pPr algn="ctr">
              <a:lnSpc>
                <a:spcPct val="100000"/>
              </a:lnSpc>
              <a:buNone/>
              <a:defRPr/>
            </a:pPr>
            <a:endParaRPr lang="nl-NL" dirty="0" smtClean="0"/>
          </a:p>
          <a:p>
            <a:pPr algn="ctr">
              <a:lnSpc>
                <a:spcPct val="100000"/>
              </a:lnSpc>
              <a:buNone/>
              <a:defRPr/>
            </a:pPr>
            <a:r>
              <a:rPr lang="nl-NL" dirty="0" smtClean="0"/>
              <a:t>Hoe </a:t>
            </a:r>
            <a:r>
              <a:rPr lang="nl-NL" dirty="0"/>
              <a:t>lager op de sociale ladder hoe meer chronische ziekten en hoe jonger dood.</a:t>
            </a:r>
          </a:p>
          <a:p>
            <a:pPr>
              <a:lnSpc>
                <a:spcPct val="100000"/>
              </a:lnSpc>
              <a:defRPr/>
            </a:pPr>
            <a:endParaRPr lang="nl-NL" dirty="0"/>
          </a:p>
          <a:p>
            <a:pPr marL="0" indent="0" algn="ctr">
              <a:lnSpc>
                <a:spcPct val="100000"/>
              </a:lnSpc>
              <a:buNone/>
              <a:defRPr/>
            </a:pPr>
            <a:r>
              <a:rPr lang="nl-NL" dirty="0"/>
              <a:t> Migratie extra </a:t>
            </a:r>
            <a:r>
              <a:rPr lang="nl-NL" dirty="0" smtClean="0"/>
              <a:t>risicofactor.</a:t>
            </a:r>
            <a:endParaRPr lang="nl-NL" dirty="0"/>
          </a:p>
          <a:p>
            <a:pPr marL="0" indent="0">
              <a:buNone/>
            </a:pPr>
            <a:endParaRPr lang="nl-NL" dirty="0"/>
          </a:p>
        </p:txBody>
      </p:sp>
      <p:pic>
        <p:nvPicPr>
          <p:cNvPr id="4" name="Afbeelding 3" descr="C:\Users\local_tmatthews\INetCache\Content.MSO\63C497C3.tmp">
            <a:extLst>
              <a:ext uri="{FF2B5EF4-FFF2-40B4-BE49-F238E27FC236}">
                <a16:creationId xmlns:a16="http://schemas.microsoft.com/office/drawing/2014/main" id="{92CA3C80-A425-4B8C-8EB5-DB1090BA3FC7}"/>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94878" y="365125"/>
            <a:ext cx="1492369" cy="763664"/>
          </a:xfrm>
          <a:prstGeom prst="rect">
            <a:avLst/>
          </a:prstGeom>
          <a:noFill/>
          <a:ln>
            <a:noFill/>
          </a:ln>
        </p:spPr>
      </p:pic>
    </p:spTree>
    <p:extLst>
      <p:ext uri="{BB962C8B-B14F-4D97-AF65-F5344CB8AC3E}">
        <p14:creationId xmlns:p14="http://schemas.microsoft.com/office/powerpoint/2010/main" val="2808476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Zorg voor palliatieve </a:t>
            </a:r>
            <a:r>
              <a:rPr lang="nl-NL" dirty="0" smtClean="0"/>
              <a:t>patiënten</a:t>
            </a:r>
            <a:endParaRPr lang="nl-NL" dirty="0"/>
          </a:p>
        </p:txBody>
      </p:sp>
      <p:sp>
        <p:nvSpPr>
          <p:cNvPr id="3" name="Tijdelijke aanduiding voor inhoud 2"/>
          <p:cNvSpPr>
            <a:spLocks noGrp="1"/>
          </p:cNvSpPr>
          <p:nvPr>
            <p:ph idx="1"/>
          </p:nvPr>
        </p:nvSpPr>
        <p:spPr/>
        <p:txBody>
          <a:bodyPr/>
          <a:lstStyle/>
          <a:p>
            <a:r>
              <a:rPr lang="en-GB" dirty="0" err="1"/>
              <a:t>Wat</a:t>
            </a:r>
            <a:r>
              <a:rPr lang="en-GB" dirty="0"/>
              <a:t> </a:t>
            </a:r>
            <a:r>
              <a:rPr lang="en-GB" dirty="0" err="1"/>
              <a:t>vind</a:t>
            </a:r>
            <a:r>
              <a:rPr lang="en-GB" dirty="0"/>
              <a:t> je </a:t>
            </a:r>
            <a:r>
              <a:rPr lang="en-GB" dirty="0" err="1"/>
              <a:t>belangrijk</a:t>
            </a:r>
            <a:r>
              <a:rPr lang="en-GB" dirty="0"/>
              <a:t> in de zorg voor palliatieve </a:t>
            </a:r>
            <a:r>
              <a:rPr lang="en-GB" dirty="0" err="1"/>
              <a:t>patienten</a:t>
            </a:r>
            <a:r>
              <a:rPr lang="en-GB" dirty="0"/>
              <a:t> met </a:t>
            </a:r>
            <a:r>
              <a:rPr lang="en-GB" dirty="0" err="1"/>
              <a:t>een</a:t>
            </a:r>
            <a:r>
              <a:rPr lang="en-GB" dirty="0"/>
              <a:t> </a:t>
            </a:r>
            <a:r>
              <a:rPr lang="en-GB" dirty="0" err="1"/>
              <a:t>dak</a:t>
            </a:r>
            <a:r>
              <a:rPr lang="en-GB" dirty="0"/>
              <a:t>- en </a:t>
            </a:r>
            <a:r>
              <a:rPr lang="en-GB" dirty="0" err="1"/>
              <a:t>thuisloze</a:t>
            </a:r>
            <a:r>
              <a:rPr lang="en-GB" dirty="0"/>
              <a:t> </a:t>
            </a:r>
            <a:r>
              <a:rPr lang="en-GB" dirty="0" err="1" smtClean="0"/>
              <a:t>achtergrond</a:t>
            </a:r>
            <a:r>
              <a:rPr lang="en-GB" dirty="0" smtClean="0"/>
              <a:t> of </a:t>
            </a:r>
            <a:r>
              <a:rPr lang="en-GB" dirty="0" err="1" smtClean="0"/>
              <a:t>psychische</a:t>
            </a:r>
            <a:r>
              <a:rPr lang="en-GB" dirty="0" smtClean="0"/>
              <a:t> </a:t>
            </a:r>
            <a:r>
              <a:rPr lang="en-GB" dirty="0" err="1" smtClean="0"/>
              <a:t>aandoeningen</a:t>
            </a:r>
            <a:r>
              <a:rPr lang="en-GB" dirty="0" smtClean="0"/>
              <a:t>:</a:t>
            </a:r>
            <a:endParaRPr lang="en-GB" dirty="0"/>
          </a:p>
          <a:p>
            <a:pPr lvl="1"/>
            <a:r>
              <a:rPr lang="en-GB" dirty="0" err="1"/>
              <a:t>Thuis</a:t>
            </a:r>
            <a:r>
              <a:rPr lang="en-GB" dirty="0"/>
              <a:t> </a:t>
            </a:r>
            <a:r>
              <a:rPr lang="en-GB" dirty="0" err="1"/>
              <a:t>sterven</a:t>
            </a:r>
            <a:r>
              <a:rPr lang="en-GB" dirty="0"/>
              <a:t>?</a:t>
            </a:r>
          </a:p>
          <a:p>
            <a:pPr lvl="1"/>
            <a:r>
              <a:rPr lang="en-GB" dirty="0" err="1"/>
              <a:t>Geen</a:t>
            </a:r>
            <a:r>
              <a:rPr lang="en-GB" dirty="0"/>
              <a:t> </a:t>
            </a:r>
            <a:r>
              <a:rPr lang="en-GB" dirty="0" err="1"/>
              <a:t>pijn</a:t>
            </a:r>
            <a:r>
              <a:rPr lang="en-GB" dirty="0"/>
              <a:t> of </a:t>
            </a:r>
            <a:r>
              <a:rPr lang="en-GB" dirty="0" err="1"/>
              <a:t>andere</a:t>
            </a:r>
            <a:r>
              <a:rPr lang="en-GB" dirty="0"/>
              <a:t> </a:t>
            </a:r>
            <a:r>
              <a:rPr lang="en-GB" dirty="0" err="1"/>
              <a:t>klachten</a:t>
            </a:r>
            <a:r>
              <a:rPr lang="en-GB" dirty="0"/>
              <a:t>?</a:t>
            </a:r>
          </a:p>
          <a:p>
            <a:pPr lvl="1"/>
            <a:r>
              <a:rPr lang="en-GB" dirty="0" err="1"/>
              <a:t>Familie</a:t>
            </a:r>
            <a:r>
              <a:rPr lang="en-GB" dirty="0"/>
              <a:t> of </a:t>
            </a:r>
            <a:r>
              <a:rPr lang="en-GB" dirty="0" err="1"/>
              <a:t>naasten</a:t>
            </a:r>
            <a:r>
              <a:rPr lang="en-GB" dirty="0"/>
              <a:t> </a:t>
            </a:r>
            <a:r>
              <a:rPr lang="en-GB" dirty="0" err="1"/>
              <a:t>eromheen</a:t>
            </a:r>
            <a:r>
              <a:rPr lang="en-GB" dirty="0"/>
              <a:t>?</a:t>
            </a:r>
          </a:p>
          <a:p>
            <a:pPr lvl="1"/>
            <a:r>
              <a:rPr lang="en-GB" dirty="0" err="1"/>
              <a:t>Acceptatie</a:t>
            </a:r>
            <a:r>
              <a:rPr lang="en-GB" dirty="0"/>
              <a:t> van </a:t>
            </a:r>
            <a:r>
              <a:rPr lang="en-GB" dirty="0" err="1"/>
              <a:t>sterven</a:t>
            </a:r>
            <a:r>
              <a:rPr lang="en-GB" dirty="0"/>
              <a:t>, </a:t>
            </a:r>
            <a:r>
              <a:rPr lang="en-GB" dirty="0" err="1"/>
              <a:t>vredig</a:t>
            </a:r>
            <a:r>
              <a:rPr lang="en-GB" dirty="0"/>
              <a:t>, in </a:t>
            </a:r>
            <a:r>
              <a:rPr lang="en-GB" dirty="0" err="1"/>
              <a:t>balans</a:t>
            </a:r>
            <a:r>
              <a:rPr lang="en-GB" dirty="0"/>
              <a:t>?</a:t>
            </a:r>
          </a:p>
          <a:p>
            <a:pPr lvl="1"/>
            <a:r>
              <a:rPr lang="en-GB" dirty="0" err="1"/>
              <a:t>Verlichten</a:t>
            </a:r>
            <a:r>
              <a:rPr lang="en-GB" dirty="0"/>
              <a:t> van stress van </a:t>
            </a:r>
            <a:r>
              <a:rPr lang="en-GB" dirty="0" err="1"/>
              <a:t>familie</a:t>
            </a:r>
            <a:r>
              <a:rPr lang="en-GB" dirty="0"/>
              <a:t>?</a:t>
            </a:r>
          </a:p>
          <a:p>
            <a:endParaRPr lang="en-GB" dirty="0"/>
          </a:p>
        </p:txBody>
      </p:sp>
      <p:pic>
        <p:nvPicPr>
          <p:cNvPr id="4" name="Afbeelding 3" descr="C:\Users\local_tmatthews\INetCache\Content.MSO\63C497C3.t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52933" y="353936"/>
            <a:ext cx="1492369" cy="763664"/>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Palliatieve </a:t>
            </a:r>
            <a:r>
              <a:rPr lang="en-GB" dirty="0" err="1"/>
              <a:t>zorg</a:t>
            </a:r>
            <a:r>
              <a:rPr lang="en-GB" dirty="0"/>
              <a:t> </a:t>
            </a:r>
            <a:r>
              <a:rPr lang="en-GB" dirty="0" smtClean="0"/>
              <a:t>in de MO </a:t>
            </a:r>
            <a:endParaRPr lang="en-GB" dirty="0"/>
          </a:p>
        </p:txBody>
      </p:sp>
      <p:sp>
        <p:nvSpPr>
          <p:cNvPr id="3" name="Tijdelijke aanduiding voor inhoud 2"/>
          <p:cNvSpPr>
            <a:spLocks noGrp="1"/>
          </p:cNvSpPr>
          <p:nvPr>
            <p:ph idx="1"/>
          </p:nvPr>
        </p:nvSpPr>
        <p:spPr/>
        <p:txBody>
          <a:bodyPr/>
          <a:lstStyle/>
          <a:p>
            <a:endParaRPr lang="en-GB" dirty="0"/>
          </a:p>
          <a:p>
            <a:r>
              <a:rPr lang="en-GB" dirty="0"/>
              <a:t>Palliatieve </a:t>
            </a:r>
            <a:r>
              <a:rPr lang="en-GB" dirty="0" err="1"/>
              <a:t>zorgverleners</a:t>
            </a:r>
            <a:r>
              <a:rPr lang="en-GB" dirty="0"/>
              <a:t> </a:t>
            </a:r>
            <a:r>
              <a:rPr lang="en-GB" dirty="0" err="1"/>
              <a:t>vaak</a:t>
            </a:r>
            <a:r>
              <a:rPr lang="en-GB" dirty="0"/>
              <a:t> </a:t>
            </a:r>
            <a:r>
              <a:rPr lang="en-GB" dirty="0" err="1"/>
              <a:t>niet</a:t>
            </a:r>
            <a:r>
              <a:rPr lang="en-GB" dirty="0"/>
              <a:t> </a:t>
            </a:r>
            <a:r>
              <a:rPr lang="en-GB" dirty="0" err="1"/>
              <a:t>toegerust</a:t>
            </a:r>
            <a:r>
              <a:rPr lang="en-GB" dirty="0"/>
              <a:t> voor zorg </a:t>
            </a:r>
            <a:r>
              <a:rPr lang="en-GB" dirty="0" err="1"/>
              <a:t>aan</a:t>
            </a:r>
            <a:r>
              <a:rPr lang="en-GB" dirty="0"/>
              <a:t> </a:t>
            </a:r>
            <a:r>
              <a:rPr lang="en-GB" dirty="0" err="1"/>
              <a:t>mensen</a:t>
            </a:r>
            <a:r>
              <a:rPr lang="en-GB" dirty="0"/>
              <a:t> met </a:t>
            </a:r>
            <a:r>
              <a:rPr lang="en-GB" dirty="0" err="1"/>
              <a:t>moeilijk</a:t>
            </a:r>
            <a:r>
              <a:rPr lang="en-GB" dirty="0"/>
              <a:t> </a:t>
            </a:r>
            <a:r>
              <a:rPr lang="en-GB" dirty="0" err="1"/>
              <a:t>verstaanbaar</a:t>
            </a:r>
            <a:r>
              <a:rPr lang="en-GB" dirty="0"/>
              <a:t> </a:t>
            </a:r>
            <a:r>
              <a:rPr lang="en-GB" dirty="0" err="1"/>
              <a:t>gedrag</a:t>
            </a:r>
            <a:endParaRPr lang="en-GB" dirty="0"/>
          </a:p>
          <a:p>
            <a:r>
              <a:rPr lang="en-GB" dirty="0" err="1"/>
              <a:t>Z</a:t>
            </a:r>
            <a:r>
              <a:rPr lang="en-GB" dirty="0" err="1" smtClean="0"/>
              <a:t>orgverleners</a:t>
            </a:r>
            <a:r>
              <a:rPr lang="en-GB" dirty="0" smtClean="0"/>
              <a:t> </a:t>
            </a:r>
            <a:r>
              <a:rPr lang="en-GB" dirty="0" err="1"/>
              <a:t>vaak</a:t>
            </a:r>
            <a:r>
              <a:rPr lang="en-GB" dirty="0"/>
              <a:t> </a:t>
            </a:r>
            <a:r>
              <a:rPr lang="en-GB" dirty="0" err="1"/>
              <a:t>niet</a:t>
            </a:r>
            <a:r>
              <a:rPr lang="en-GB" dirty="0"/>
              <a:t> </a:t>
            </a:r>
            <a:r>
              <a:rPr lang="en-GB" dirty="0" err="1"/>
              <a:t>toegerust</a:t>
            </a:r>
            <a:r>
              <a:rPr lang="en-GB" dirty="0"/>
              <a:t> om palliatieve zorg </a:t>
            </a:r>
            <a:r>
              <a:rPr lang="en-GB" dirty="0" err="1"/>
              <a:t>te</a:t>
            </a:r>
            <a:r>
              <a:rPr lang="en-GB" dirty="0"/>
              <a:t> </a:t>
            </a:r>
            <a:r>
              <a:rPr lang="en-GB" dirty="0" err="1"/>
              <a:t>leveren</a:t>
            </a:r>
            <a:endParaRPr lang="en-GB" dirty="0"/>
          </a:p>
          <a:p>
            <a:endParaRPr lang="en-GB" dirty="0"/>
          </a:p>
          <a:p>
            <a:pPr>
              <a:buNone/>
            </a:pPr>
            <a:r>
              <a:rPr lang="en-GB" dirty="0" smtClean="0"/>
              <a:t>  </a:t>
            </a:r>
            <a:r>
              <a:rPr lang="en-GB" dirty="0"/>
              <a:t>= </a:t>
            </a:r>
            <a:r>
              <a:rPr lang="en-GB" dirty="0" err="1"/>
              <a:t>tekort</a:t>
            </a:r>
            <a:r>
              <a:rPr lang="en-GB" dirty="0"/>
              <a:t> </a:t>
            </a:r>
            <a:r>
              <a:rPr lang="en-GB" dirty="0" err="1"/>
              <a:t>aan</a:t>
            </a:r>
            <a:r>
              <a:rPr lang="en-GB" dirty="0"/>
              <a:t> zorg, door </a:t>
            </a:r>
            <a:r>
              <a:rPr lang="en-GB" dirty="0" err="1"/>
              <a:t>kennistekort</a:t>
            </a:r>
            <a:r>
              <a:rPr lang="en-GB" dirty="0"/>
              <a:t> </a:t>
            </a:r>
            <a:r>
              <a:rPr lang="en-GB" dirty="0" err="1"/>
              <a:t>palliatief</a:t>
            </a:r>
            <a:r>
              <a:rPr lang="en-GB" dirty="0"/>
              <a:t> of in </a:t>
            </a:r>
            <a:r>
              <a:rPr lang="en-GB" dirty="0" err="1" smtClean="0"/>
              <a:t>omgang</a:t>
            </a:r>
            <a:r>
              <a:rPr lang="en-GB" dirty="0" smtClean="0"/>
              <a:t> met complex </a:t>
            </a:r>
            <a:r>
              <a:rPr lang="en-GB" dirty="0" err="1" smtClean="0"/>
              <a:t>gedrag</a:t>
            </a:r>
            <a:r>
              <a:rPr lang="en-GB" dirty="0" smtClean="0"/>
              <a:t>.</a:t>
            </a:r>
            <a:endParaRPr lang="en-GB" dirty="0"/>
          </a:p>
        </p:txBody>
      </p:sp>
      <p:pic>
        <p:nvPicPr>
          <p:cNvPr id="4" name="Afbeelding 3" descr="C:\Users\local_tmatthews\INetCache\Content.MSO\63C497C3.t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52933" y="353936"/>
            <a:ext cx="1492369" cy="763664"/>
          </a:xfrm>
          <a:prstGeom prst="rect">
            <a:avLst/>
          </a:prstGeom>
          <a:noFill/>
          <a:ln>
            <a:noFill/>
          </a:ln>
        </p:spPr>
      </p:pic>
    </p:spTree>
  </p:cSld>
  <p:clrMapOvr>
    <a:masterClrMapping/>
  </p:clrMapOvr>
</p:sld>
</file>

<file path=ppt/theme/theme1.xml><?xml version="1.0" encoding="utf-8"?>
<a:theme xmlns:a="http://schemas.openxmlformats.org/drawingml/2006/main" name="Kuria">
  <a:themeElements>
    <a:clrScheme name="Aangepast 1">
      <a:dk1>
        <a:sysClr val="windowText" lastClr="000000"/>
      </a:dk1>
      <a:lt1>
        <a:sysClr val="window" lastClr="FFFFFF"/>
      </a:lt1>
      <a:dk2>
        <a:srgbClr val="44546A"/>
      </a:dk2>
      <a:lt2>
        <a:srgbClr val="E7E6E6"/>
      </a:lt2>
      <a:accent1>
        <a:srgbClr val="E69324"/>
      </a:accent1>
      <a:accent2>
        <a:srgbClr val="AB1E35"/>
      </a:accent2>
      <a:accent3>
        <a:srgbClr val="8F257E"/>
      </a:accent3>
      <a:accent4>
        <a:srgbClr val="1B478F"/>
      </a:accent4>
      <a:accent5>
        <a:srgbClr val="4472C4"/>
      </a:accent5>
      <a:accent6>
        <a:srgbClr val="70AD47"/>
      </a:accent6>
      <a:hlink>
        <a:srgbClr val="0563C1"/>
      </a:hlink>
      <a:folHlink>
        <a:srgbClr val="954F72"/>
      </a:folHlink>
    </a:clrScheme>
    <a:fontScheme name="Kanto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uria titelpagin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2846</TotalTime>
  <Words>4370</Words>
  <Application>Microsoft Office PowerPoint</Application>
  <PresentationFormat>Breedbeeld</PresentationFormat>
  <Paragraphs>300</Paragraphs>
  <Slides>33</Slides>
  <Notes>29</Notes>
  <HiddenSlides>0</HiddenSlides>
  <MMClips>0</MMClips>
  <ScaleCrop>false</ScaleCrop>
  <HeadingPairs>
    <vt:vector size="6" baseType="variant">
      <vt:variant>
        <vt:lpstr>Gebruikte lettertypen</vt:lpstr>
      </vt:variant>
      <vt:variant>
        <vt:i4>5</vt:i4>
      </vt:variant>
      <vt:variant>
        <vt:lpstr>Thema</vt:lpstr>
      </vt:variant>
      <vt:variant>
        <vt:i4>2</vt:i4>
      </vt:variant>
      <vt:variant>
        <vt:lpstr>Diatitels</vt:lpstr>
      </vt:variant>
      <vt:variant>
        <vt:i4>33</vt:i4>
      </vt:variant>
    </vt:vector>
  </HeadingPairs>
  <TitlesOfParts>
    <vt:vector size="40" baseType="lpstr">
      <vt:lpstr>Arial</vt:lpstr>
      <vt:lpstr>Calibri</vt:lpstr>
      <vt:lpstr>Source Sans Pro Light</vt:lpstr>
      <vt:lpstr>Source Sans Pro Semibold</vt:lpstr>
      <vt:lpstr>Wingdings</vt:lpstr>
      <vt:lpstr>Kuria</vt:lpstr>
      <vt:lpstr>Kuria titelpagina</vt:lpstr>
      <vt:lpstr>Palliatieve zorg voor dak-en thuisloze mensen met psychiatrische problematiek en verslaving</vt:lpstr>
      <vt:lpstr>Inhoud</vt:lpstr>
      <vt:lpstr>Kort kennismakingsrondje</vt:lpstr>
      <vt:lpstr>Achtergrond scholing</vt:lpstr>
      <vt:lpstr>Getallen</vt:lpstr>
      <vt:lpstr>Gezondheid</vt:lpstr>
      <vt:lpstr>Statement </vt:lpstr>
      <vt:lpstr>Zorg voor palliatieve patiënten</vt:lpstr>
      <vt:lpstr>Palliatieve zorg in de MO </vt:lpstr>
      <vt:lpstr>Wat willen dak- en thuislozen</vt:lpstr>
      <vt:lpstr>Kenmerkend voor deze doelgroep</vt:lpstr>
      <vt:lpstr>Middelengebruik en symptoombestrijding</vt:lpstr>
      <vt:lpstr>Palliatieve sedatie</vt:lpstr>
      <vt:lpstr>Problemen waar je vaak tegenaan loopt:</vt:lpstr>
      <vt:lpstr>Casus dhr M., 2019</vt:lpstr>
      <vt:lpstr>Casus dhr M.</vt:lpstr>
      <vt:lpstr>Casus dhr M.</vt:lpstr>
      <vt:lpstr>Casus dhr M. beloop</vt:lpstr>
      <vt:lpstr>Casus dhr M.</vt:lpstr>
      <vt:lpstr>Casus dhr G., 2020</vt:lpstr>
      <vt:lpstr>Casus dhr G.</vt:lpstr>
      <vt:lpstr>Casus dhr G.</vt:lpstr>
      <vt:lpstr>Casus dhr G.</vt:lpstr>
      <vt:lpstr>Casus dhr G.</vt:lpstr>
      <vt:lpstr>Casus dhr R.</vt:lpstr>
      <vt:lpstr>Casus dhr R.</vt:lpstr>
      <vt:lpstr>Casus dhr R.</vt:lpstr>
      <vt:lpstr>Casus dhr R.</vt:lpstr>
      <vt:lpstr>Casus dhr R.</vt:lpstr>
      <vt:lpstr>Informatiebronnen:</vt:lpstr>
      <vt:lpstr>Hulptroepen?</vt:lpstr>
      <vt:lpstr>Hulptroepen</vt:lpstr>
      <vt:lpstr>Take home message: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Kees</dc:creator>
  <cp:lastModifiedBy>Klop, J.T. (Hanna)</cp:lastModifiedBy>
  <cp:revision>245</cp:revision>
  <dcterms:created xsi:type="dcterms:W3CDTF">2014-11-18T13:04:35Z</dcterms:created>
  <dcterms:modified xsi:type="dcterms:W3CDTF">2021-10-28T09:12:32Z</dcterms:modified>
</cp:coreProperties>
</file>