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8" r:id="rId2"/>
    <p:sldId id="259" r:id="rId3"/>
    <p:sldId id="260" r:id="rId4"/>
    <p:sldId id="261" r:id="rId5"/>
    <p:sldId id="274" r:id="rId6"/>
    <p:sldId id="345" r:id="rId7"/>
    <p:sldId id="346" r:id="rId8"/>
    <p:sldId id="368" r:id="rId9"/>
    <p:sldId id="267" r:id="rId10"/>
    <p:sldId id="371" r:id="rId11"/>
    <p:sldId id="353" r:id="rId12"/>
    <p:sldId id="270" r:id="rId13"/>
    <p:sldId id="360" r:id="rId14"/>
    <p:sldId id="291" r:id="rId15"/>
    <p:sldId id="367" r:id="rId16"/>
    <p:sldId id="372" r:id="rId17"/>
    <p:sldId id="373" r:id="rId18"/>
  </p:sldIdLst>
  <p:sldSz cx="9144000" cy="6858000" type="screen4x3"/>
  <p:notesSz cx="6797675" cy="992981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AF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DAD171-19AB-4CF0-99CA-68801F1D79FB}" v="20" dt="2023-01-17T08:24:42.3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96" autoAdjust="0"/>
    <p:restoredTop sz="86464" autoAdjust="0"/>
  </p:normalViewPr>
  <p:slideViewPr>
    <p:cSldViewPr snapToGrid="0">
      <p:cViewPr varScale="1">
        <p:scale>
          <a:sx n="63" d="100"/>
          <a:sy n="63" d="100"/>
        </p:scale>
        <p:origin x="133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marie Leemans" userId="86d39a95af9a5e56" providerId="LiveId" clId="{2EDAD171-19AB-4CF0-99CA-68801F1D79FB}"/>
    <pc:docChg chg="addSld modSld">
      <pc:chgData name="Annemarie Leemans" userId="86d39a95af9a5e56" providerId="LiveId" clId="{2EDAD171-19AB-4CF0-99CA-68801F1D79FB}" dt="2023-01-17T08:58:28.629" v="66" actId="5793"/>
      <pc:docMkLst>
        <pc:docMk/>
      </pc:docMkLst>
      <pc:sldChg chg="modSp new mod">
        <pc:chgData name="Annemarie Leemans" userId="86d39a95af9a5e56" providerId="LiveId" clId="{2EDAD171-19AB-4CF0-99CA-68801F1D79FB}" dt="2023-01-17T08:58:28.629" v="66" actId="5793"/>
        <pc:sldMkLst>
          <pc:docMk/>
          <pc:sldMk cId="2688027596" sldId="373"/>
        </pc:sldMkLst>
        <pc:spChg chg="mod">
          <ac:chgData name="Annemarie Leemans" userId="86d39a95af9a5e56" providerId="LiveId" clId="{2EDAD171-19AB-4CF0-99CA-68801F1D79FB}" dt="2023-01-17T08:58:28.629" v="66" actId="5793"/>
          <ac:spMkLst>
            <pc:docMk/>
            <pc:sldMk cId="2688027596" sldId="373"/>
            <ac:spMk id="2" creationId="{3237B331-7C48-ED7A-C40E-B2DFD07BDDD9}"/>
          </ac:spMkLst>
        </pc:spChg>
        <pc:spChg chg="mod">
          <ac:chgData name="Annemarie Leemans" userId="86d39a95af9a5e56" providerId="LiveId" clId="{2EDAD171-19AB-4CF0-99CA-68801F1D79FB}" dt="2023-01-17T08:58:12.630" v="40" actId="255"/>
          <ac:spMkLst>
            <pc:docMk/>
            <pc:sldMk cId="2688027596" sldId="373"/>
            <ac:spMk id="3" creationId="{03A8264D-795C-A0B7-CFF8-E42506F84C8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60" cy="498216"/>
          </a:xfrm>
          <a:prstGeom prst="rect">
            <a:avLst/>
          </a:prstGeom>
        </p:spPr>
        <p:txBody>
          <a:bodyPr vert="horz" lIns="95572" tIns="47786" rIns="95572" bIns="47786" rtlCol="0"/>
          <a:lstStyle>
            <a:lvl1pPr algn="l">
              <a:defRPr sz="1300"/>
            </a:lvl1pPr>
          </a:lstStyle>
          <a:p>
            <a:endParaRPr lang="nl-NL"/>
          </a:p>
        </p:txBody>
      </p:sp>
      <p:sp>
        <p:nvSpPr>
          <p:cNvPr id="3" name="Tijdelijke aanduiding voor datum 2"/>
          <p:cNvSpPr>
            <a:spLocks noGrp="1"/>
          </p:cNvSpPr>
          <p:nvPr>
            <p:ph type="dt" idx="1"/>
          </p:nvPr>
        </p:nvSpPr>
        <p:spPr>
          <a:xfrm>
            <a:off x="3850443" y="0"/>
            <a:ext cx="2945660" cy="498216"/>
          </a:xfrm>
          <a:prstGeom prst="rect">
            <a:avLst/>
          </a:prstGeom>
        </p:spPr>
        <p:txBody>
          <a:bodyPr vert="horz" lIns="95572" tIns="47786" rIns="95572" bIns="47786" rtlCol="0"/>
          <a:lstStyle>
            <a:lvl1pPr algn="r">
              <a:defRPr sz="1300"/>
            </a:lvl1pPr>
          </a:lstStyle>
          <a:p>
            <a:fld id="{D483B029-BB3D-49AC-A805-72B9C6620864}" type="datetimeFigureOut">
              <a:rPr lang="nl-NL" smtClean="0"/>
              <a:pPr/>
              <a:t>10-03-2023</a:t>
            </a:fld>
            <a:endParaRPr lang="nl-NL"/>
          </a:p>
        </p:txBody>
      </p:sp>
      <p:sp>
        <p:nvSpPr>
          <p:cNvPr id="4" name="Tijdelijke aanduiding voor dia-afbeelding 3"/>
          <p:cNvSpPr>
            <a:spLocks noGrp="1" noRot="1" noChangeAspect="1"/>
          </p:cNvSpPr>
          <p:nvPr>
            <p:ph type="sldImg" idx="2"/>
          </p:nvPr>
        </p:nvSpPr>
        <p:spPr>
          <a:xfrm>
            <a:off x="1165225" y="1241425"/>
            <a:ext cx="4467225" cy="3351213"/>
          </a:xfrm>
          <a:prstGeom prst="rect">
            <a:avLst/>
          </a:prstGeom>
          <a:noFill/>
          <a:ln w="12700">
            <a:solidFill>
              <a:prstClr val="black"/>
            </a:solidFill>
          </a:ln>
        </p:spPr>
        <p:txBody>
          <a:bodyPr vert="horz" lIns="95572" tIns="47786" rIns="95572" bIns="47786" rtlCol="0" anchor="ctr"/>
          <a:lstStyle/>
          <a:p>
            <a:endParaRPr lang="nl-NL"/>
          </a:p>
        </p:txBody>
      </p:sp>
      <p:sp>
        <p:nvSpPr>
          <p:cNvPr id="5" name="Tijdelijke aanduiding voor notities 4"/>
          <p:cNvSpPr>
            <a:spLocks noGrp="1"/>
          </p:cNvSpPr>
          <p:nvPr>
            <p:ph type="body" sz="quarter" idx="3"/>
          </p:nvPr>
        </p:nvSpPr>
        <p:spPr>
          <a:xfrm>
            <a:off x="679768" y="4778723"/>
            <a:ext cx="5438140" cy="3909864"/>
          </a:xfrm>
          <a:prstGeom prst="rect">
            <a:avLst/>
          </a:prstGeom>
        </p:spPr>
        <p:txBody>
          <a:bodyPr vert="horz" lIns="95572" tIns="47786" rIns="95572" bIns="47786"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31599"/>
            <a:ext cx="2945660" cy="498214"/>
          </a:xfrm>
          <a:prstGeom prst="rect">
            <a:avLst/>
          </a:prstGeom>
        </p:spPr>
        <p:txBody>
          <a:bodyPr vert="horz" lIns="95572" tIns="47786" rIns="95572" bIns="47786" rtlCol="0" anchor="b"/>
          <a:lstStyle>
            <a:lvl1pPr algn="l">
              <a:defRPr sz="1300"/>
            </a:lvl1pPr>
          </a:lstStyle>
          <a:p>
            <a:endParaRPr lang="nl-NL"/>
          </a:p>
        </p:txBody>
      </p:sp>
      <p:sp>
        <p:nvSpPr>
          <p:cNvPr id="7" name="Tijdelijke aanduiding voor dianummer 6"/>
          <p:cNvSpPr>
            <a:spLocks noGrp="1"/>
          </p:cNvSpPr>
          <p:nvPr>
            <p:ph type="sldNum" sz="quarter" idx="5"/>
          </p:nvPr>
        </p:nvSpPr>
        <p:spPr>
          <a:xfrm>
            <a:off x="3850443" y="9431599"/>
            <a:ext cx="2945660" cy="498214"/>
          </a:xfrm>
          <a:prstGeom prst="rect">
            <a:avLst/>
          </a:prstGeom>
        </p:spPr>
        <p:txBody>
          <a:bodyPr vert="horz" lIns="95572" tIns="47786" rIns="95572" bIns="47786" rtlCol="0" anchor="b"/>
          <a:lstStyle>
            <a:lvl1pPr algn="r">
              <a:defRPr sz="1300"/>
            </a:lvl1pPr>
          </a:lstStyle>
          <a:p>
            <a:fld id="{A9CBD2D0-A6BC-4D2C-840F-313301150181}" type="slidenum">
              <a:rPr lang="nl-NL" smtClean="0"/>
              <a:pPr/>
              <a:t>‹nr.›</a:t>
            </a:fld>
            <a:endParaRPr lang="nl-NL"/>
          </a:p>
        </p:txBody>
      </p:sp>
    </p:spTree>
    <p:extLst>
      <p:ext uri="{BB962C8B-B14F-4D97-AF65-F5344CB8AC3E}">
        <p14:creationId xmlns:p14="http://schemas.microsoft.com/office/powerpoint/2010/main" val="1111851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A9CBD2D0-A6BC-4D2C-840F-313301150181}" type="slidenum">
              <a:rPr lang="nl-NL" smtClean="0"/>
              <a:pPr/>
              <a:t>1</a:t>
            </a:fld>
            <a:endParaRPr lang="nl-NL"/>
          </a:p>
        </p:txBody>
      </p:sp>
    </p:spTree>
    <p:extLst>
      <p:ext uri="{BB962C8B-B14F-4D97-AF65-F5344CB8AC3E}">
        <p14:creationId xmlns:p14="http://schemas.microsoft.com/office/powerpoint/2010/main" val="26101806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A9CBD2D0-A6BC-4D2C-840F-313301150181}" type="slidenum">
              <a:rPr lang="nl-NL" smtClean="0"/>
              <a:pPr/>
              <a:t>11</a:t>
            </a:fld>
            <a:endParaRPr lang="nl-NL"/>
          </a:p>
        </p:txBody>
      </p:sp>
    </p:spTree>
    <p:extLst>
      <p:ext uri="{BB962C8B-B14F-4D97-AF65-F5344CB8AC3E}">
        <p14:creationId xmlns:p14="http://schemas.microsoft.com/office/powerpoint/2010/main" val="40341863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5"/>
          <p:cNvSpPr txBox="1">
            <a:spLocks noGrp="1" noChangeArrowheads="1"/>
          </p:cNvSpPr>
          <p:nvPr/>
        </p:nvSpPr>
        <p:spPr bwMode="auto">
          <a:xfrm>
            <a:off x="3818134" y="11140814"/>
            <a:ext cx="2844882" cy="539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5E4B8F58-9260-4E24-B719-36CEE3B2E28B}" type="slidenum">
              <a:rPr lang="nl-NL" altLang="nl-NL">
                <a:cs typeface="Times New Roman" pitchFamily="18" charset="0"/>
              </a:rPr>
              <a:pPr algn="r" eaLnBrk="1" hangingPunct="1">
                <a:spcBef>
                  <a:spcPct val="0"/>
                </a:spcBef>
              </a:pPr>
              <a:t>12</a:t>
            </a:fld>
            <a:endParaRPr lang="nl-NL" altLang="nl-NL">
              <a:cs typeface="Times New Roman" pitchFamily="18" charset="0"/>
            </a:endParaRPr>
          </a:p>
        </p:txBody>
      </p:sp>
      <p:sp>
        <p:nvSpPr>
          <p:cNvPr id="66563" name="Rectangle 2"/>
          <p:cNvSpPr>
            <a:spLocks noGrp="1" noRot="1" noChangeAspect="1" noChangeArrowheads="1" noTextEdit="1"/>
          </p:cNvSpPr>
          <p:nvPr>
            <p:ph type="sldImg"/>
          </p:nvPr>
        </p:nvSpPr>
        <p:spPr>
          <a:xfrm>
            <a:off x="411163" y="911225"/>
            <a:ext cx="5854700" cy="4391025"/>
          </a:xfrm>
          <a:ln/>
        </p:spPr>
      </p:sp>
      <p:sp>
        <p:nvSpPr>
          <p:cNvPr id="665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nl-NL" dirty="0">
              <a:latin typeface="Arial" pitchFamily="34" charset="0"/>
              <a:cs typeface="Times New Roman" pitchFamily="18" charset="0"/>
            </a:endParaRPr>
          </a:p>
        </p:txBody>
      </p:sp>
    </p:spTree>
    <p:extLst>
      <p:ext uri="{BB962C8B-B14F-4D97-AF65-F5344CB8AC3E}">
        <p14:creationId xmlns:p14="http://schemas.microsoft.com/office/powerpoint/2010/main" val="29403697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a:p>
            <a:r>
              <a:rPr lang="nl-NL" dirty="0"/>
              <a:t> </a:t>
            </a:r>
          </a:p>
        </p:txBody>
      </p:sp>
      <p:sp>
        <p:nvSpPr>
          <p:cNvPr id="4" name="Tijdelijke aanduiding voor dianummer 3"/>
          <p:cNvSpPr>
            <a:spLocks noGrp="1"/>
          </p:cNvSpPr>
          <p:nvPr>
            <p:ph type="sldNum" sz="quarter" idx="5"/>
          </p:nvPr>
        </p:nvSpPr>
        <p:spPr/>
        <p:txBody>
          <a:bodyPr/>
          <a:lstStyle/>
          <a:p>
            <a:fld id="{A9CBD2D0-A6BC-4D2C-840F-313301150181}" type="slidenum">
              <a:rPr lang="nl-NL" smtClean="0"/>
              <a:pPr/>
              <a:t>13</a:t>
            </a:fld>
            <a:endParaRPr lang="nl-NL"/>
          </a:p>
        </p:txBody>
      </p:sp>
    </p:spTree>
    <p:extLst>
      <p:ext uri="{BB962C8B-B14F-4D97-AF65-F5344CB8AC3E}">
        <p14:creationId xmlns:p14="http://schemas.microsoft.com/office/powerpoint/2010/main" val="35735654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jdelijke aanduiding voor dia-afbeelding 1"/>
          <p:cNvSpPr>
            <a:spLocks noGrp="1" noRot="1" noChangeAspect="1" noTextEdit="1"/>
          </p:cNvSpPr>
          <p:nvPr>
            <p:ph type="sldImg"/>
          </p:nvPr>
        </p:nvSpPr>
        <p:spPr>
          <a:ln/>
        </p:spPr>
      </p:sp>
      <p:sp>
        <p:nvSpPr>
          <p:cNvPr id="82947" name="Tijdelijke aanduiding voor notiti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dirty="0">
              <a:latin typeface="Times New Roman" pitchFamily="18" charset="0"/>
              <a:cs typeface="Times New Roman" pitchFamily="18" charset="0"/>
            </a:endParaRPr>
          </a:p>
        </p:txBody>
      </p:sp>
      <p:sp>
        <p:nvSpPr>
          <p:cNvPr id="82948" name="Tijdelijke aanduiding voor dianumm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Arial" pitchFamily="34" charset="0"/>
              </a:defRPr>
            </a:lvl1pPr>
            <a:lvl2pPr marL="776528" indent="-298665">
              <a:spcBef>
                <a:spcPct val="30000"/>
              </a:spcBef>
              <a:defRPr sz="1300">
                <a:solidFill>
                  <a:schemeClr val="tx1"/>
                </a:solidFill>
                <a:latin typeface="Arial" pitchFamily="34" charset="0"/>
              </a:defRPr>
            </a:lvl2pPr>
            <a:lvl3pPr marL="1194659" indent="-238932">
              <a:spcBef>
                <a:spcPct val="30000"/>
              </a:spcBef>
              <a:defRPr sz="1300">
                <a:solidFill>
                  <a:schemeClr val="tx1"/>
                </a:solidFill>
                <a:latin typeface="Arial" pitchFamily="34" charset="0"/>
              </a:defRPr>
            </a:lvl3pPr>
            <a:lvl4pPr marL="1672521" indent="-238932">
              <a:spcBef>
                <a:spcPct val="30000"/>
              </a:spcBef>
              <a:defRPr sz="1300">
                <a:solidFill>
                  <a:schemeClr val="tx1"/>
                </a:solidFill>
                <a:latin typeface="Arial" pitchFamily="34" charset="0"/>
              </a:defRPr>
            </a:lvl4pPr>
            <a:lvl5pPr marL="2150385" indent="-238932">
              <a:spcBef>
                <a:spcPct val="30000"/>
              </a:spcBef>
              <a:defRPr sz="1300">
                <a:solidFill>
                  <a:schemeClr val="tx1"/>
                </a:solidFill>
                <a:latin typeface="Arial" pitchFamily="34" charset="0"/>
              </a:defRPr>
            </a:lvl5pPr>
            <a:lvl6pPr marL="2628249" indent="-238932" eaLnBrk="0" fontAlgn="base" hangingPunct="0">
              <a:spcBef>
                <a:spcPct val="30000"/>
              </a:spcBef>
              <a:spcAft>
                <a:spcPct val="0"/>
              </a:spcAft>
              <a:defRPr sz="1300">
                <a:solidFill>
                  <a:schemeClr val="tx1"/>
                </a:solidFill>
                <a:latin typeface="Arial" pitchFamily="34" charset="0"/>
              </a:defRPr>
            </a:lvl6pPr>
            <a:lvl7pPr marL="3106112" indent="-238932" eaLnBrk="0" fontAlgn="base" hangingPunct="0">
              <a:spcBef>
                <a:spcPct val="30000"/>
              </a:spcBef>
              <a:spcAft>
                <a:spcPct val="0"/>
              </a:spcAft>
              <a:defRPr sz="1300">
                <a:solidFill>
                  <a:schemeClr val="tx1"/>
                </a:solidFill>
                <a:latin typeface="Arial" pitchFamily="34" charset="0"/>
              </a:defRPr>
            </a:lvl7pPr>
            <a:lvl8pPr marL="3583976" indent="-238932" eaLnBrk="0" fontAlgn="base" hangingPunct="0">
              <a:spcBef>
                <a:spcPct val="30000"/>
              </a:spcBef>
              <a:spcAft>
                <a:spcPct val="0"/>
              </a:spcAft>
              <a:defRPr sz="1300">
                <a:solidFill>
                  <a:schemeClr val="tx1"/>
                </a:solidFill>
                <a:latin typeface="Arial" pitchFamily="34" charset="0"/>
              </a:defRPr>
            </a:lvl8pPr>
            <a:lvl9pPr marL="4061838" indent="-238932" eaLnBrk="0" fontAlgn="base" hangingPunct="0">
              <a:spcBef>
                <a:spcPct val="30000"/>
              </a:spcBef>
              <a:spcAft>
                <a:spcPct val="0"/>
              </a:spcAft>
              <a:defRPr sz="1300">
                <a:solidFill>
                  <a:schemeClr val="tx1"/>
                </a:solidFill>
                <a:latin typeface="Arial" pitchFamily="34" charset="0"/>
              </a:defRPr>
            </a:lvl9pPr>
          </a:lstStyle>
          <a:p>
            <a:pPr>
              <a:spcBef>
                <a:spcPct val="0"/>
              </a:spcBef>
            </a:pPr>
            <a:fld id="{209D7B33-FBEA-46D6-8039-ABF2767DC797}" type="slidenum">
              <a:rPr lang="en-US" altLang="nl-NL" smtClean="0">
                <a:cs typeface="Times New Roman" pitchFamily="18" charset="0"/>
              </a:rPr>
              <a:pPr>
                <a:spcBef>
                  <a:spcPct val="0"/>
                </a:spcBef>
              </a:pPr>
              <a:t>14</a:t>
            </a:fld>
            <a:endParaRPr lang="en-US" altLang="nl-NL">
              <a:cs typeface="Times New Roman" pitchFamily="18" charset="0"/>
            </a:endParaRPr>
          </a:p>
        </p:txBody>
      </p:sp>
    </p:spTree>
    <p:extLst>
      <p:ext uri="{BB962C8B-B14F-4D97-AF65-F5344CB8AC3E}">
        <p14:creationId xmlns:p14="http://schemas.microsoft.com/office/powerpoint/2010/main" val="6430097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A9CBD2D0-A6BC-4D2C-840F-313301150181}" type="slidenum">
              <a:rPr lang="nl-NL" smtClean="0"/>
              <a:pPr/>
              <a:t>15</a:t>
            </a:fld>
            <a:endParaRPr lang="nl-NL"/>
          </a:p>
        </p:txBody>
      </p:sp>
    </p:spTree>
    <p:extLst>
      <p:ext uri="{BB962C8B-B14F-4D97-AF65-F5344CB8AC3E}">
        <p14:creationId xmlns:p14="http://schemas.microsoft.com/office/powerpoint/2010/main" val="3749278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A9CBD2D0-A6BC-4D2C-840F-313301150181}" type="slidenum">
              <a:rPr lang="nl-NL" smtClean="0"/>
              <a:pPr/>
              <a:t>2</a:t>
            </a:fld>
            <a:endParaRPr lang="nl-NL"/>
          </a:p>
        </p:txBody>
      </p:sp>
    </p:spTree>
    <p:extLst>
      <p:ext uri="{BB962C8B-B14F-4D97-AF65-F5344CB8AC3E}">
        <p14:creationId xmlns:p14="http://schemas.microsoft.com/office/powerpoint/2010/main" val="2220868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jdelijke aanduiding voor dia-afbeelding 1"/>
          <p:cNvSpPr>
            <a:spLocks noGrp="1" noRot="1" noChangeAspect="1" noTextEdit="1"/>
          </p:cNvSpPr>
          <p:nvPr>
            <p:ph type="sldImg"/>
          </p:nvPr>
        </p:nvSpPr>
        <p:spPr>
          <a:ln/>
        </p:spPr>
      </p:sp>
      <p:sp>
        <p:nvSpPr>
          <p:cNvPr id="62467" name="Tijdelijke aanduiding voor notiti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dirty="0">
              <a:latin typeface="Times New Roman" pitchFamily="18" charset="0"/>
              <a:cs typeface="Times New Roman" pitchFamily="18" charset="0"/>
            </a:endParaRPr>
          </a:p>
        </p:txBody>
      </p:sp>
      <p:sp>
        <p:nvSpPr>
          <p:cNvPr id="62468" name="Tijdelijke aanduiding voor dianumm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Arial" pitchFamily="34" charset="0"/>
              </a:defRPr>
            </a:lvl1pPr>
            <a:lvl2pPr marL="776528" indent="-298665">
              <a:spcBef>
                <a:spcPct val="30000"/>
              </a:spcBef>
              <a:defRPr sz="1300">
                <a:solidFill>
                  <a:schemeClr val="tx1"/>
                </a:solidFill>
                <a:latin typeface="Arial" pitchFamily="34" charset="0"/>
              </a:defRPr>
            </a:lvl2pPr>
            <a:lvl3pPr marL="1194659" indent="-238932">
              <a:spcBef>
                <a:spcPct val="30000"/>
              </a:spcBef>
              <a:defRPr sz="1300">
                <a:solidFill>
                  <a:schemeClr val="tx1"/>
                </a:solidFill>
                <a:latin typeface="Arial" pitchFamily="34" charset="0"/>
              </a:defRPr>
            </a:lvl3pPr>
            <a:lvl4pPr marL="1672521" indent="-238932">
              <a:spcBef>
                <a:spcPct val="30000"/>
              </a:spcBef>
              <a:defRPr sz="1300">
                <a:solidFill>
                  <a:schemeClr val="tx1"/>
                </a:solidFill>
                <a:latin typeface="Arial" pitchFamily="34" charset="0"/>
              </a:defRPr>
            </a:lvl4pPr>
            <a:lvl5pPr marL="2150385" indent="-238932">
              <a:spcBef>
                <a:spcPct val="30000"/>
              </a:spcBef>
              <a:defRPr sz="1300">
                <a:solidFill>
                  <a:schemeClr val="tx1"/>
                </a:solidFill>
                <a:latin typeface="Arial" pitchFamily="34" charset="0"/>
              </a:defRPr>
            </a:lvl5pPr>
            <a:lvl6pPr marL="2628249" indent="-238932" eaLnBrk="0" fontAlgn="base" hangingPunct="0">
              <a:spcBef>
                <a:spcPct val="30000"/>
              </a:spcBef>
              <a:spcAft>
                <a:spcPct val="0"/>
              </a:spcAft>
              <a:defRPr sz="1300">
                <a:solidFill>
                  <a:schemeClr val="tx1"/>
                </a:solidFill>
                <a:latin typeface="Arial" pitchFamily="34" charset="0"/>
              </a:defRPr>
            </a:lvl6pPr>
            <a:lvl7pPr marL="3106112" indent="-238932" eaLnBrk="0" fontAlgn="base" hangingPunct="0">
              <a:spcBef>
                <a:spcPct val="30000"/>
              </a:spcBef>
              <a:spcAft>
                <a:spcPct val="0"/>
              </a:spcAft>
              <a:defRPr sz="1300">
                <a:solidFill>
                  <a:schemeClr val="tx1"/>
                </a:solidFill>
                <a:latin typeface="Arial" pitchFamily="34" charset="0"/>
              </a:defRPr>
            </a:lvl7pPr>
            <a:lvl8pPr marL="3583976" indent="-238932" eaLnBrk="0" fontAlgn="base" hangingPunct="0">
              <a:spcBef>
                <a:spcPct val="30000"/>
              </a:spcBef>
              <a:spcAft>
                <a:spcPct val="0"/>
              </a:spcAft>
              <a:defRPr sz="1300">
                <a:solidFill>
                  <a:schemeClr val="tx1"/>
                </a:solidFill>
                <a:latin typeface="Arial" pitchFamily="34" charset="0"/>
              </a:defRPr>
            </a:lvl8pPr>
            <a:lvl9pPr marL="4061838" indent="-238932" eaLnBrk="0" fontAlgn="base" hangingPunct="0">
              <a:spcBef>
                <a:spcPct val="30000"/>
              </a:spcBef>
              <a:spcAft>
                <a:spcPct val="0"/>
              </a:spcAft>
              <a:defRPr sz="1300">
                <a:solidFill>
                  <a:schemeClr val="tx1"/>
                </a:solidFill>
                <a:latin typeface="Arial" pitchFamily="34" charset="0"/>
              </a:defRPr>
            </a:lvl9pPr>
          </a:lstStyle>
          <a:p>
            <a:pPr>
              <a:spcBef>
                <a:spcPct val="0"/>
              </a:spcBef>
            </a:pPr>
            <a:fld id="{87900C32-5370-445A-8531-DFCCC7938C51}" type="slidenum">
              <a:rPr lang="en-US" altLang="nl-NL" smtClean="0">
                <a:cs typeface="Times New Roman" pitchFamily="18" charset="0"/>
              </a:rPr>
              <a:pPr>
                <a:spcBef>
                  <a:spcPct val="0"/>
                </a:spcBef>
              </a:pPr>
              <a:t>3</a:t>
            </a:fld>
            <a:endParaRPr lang="en-US" altLang="nl-NL">
              <a:cs typeface="Times New Roman" pitchFamily="18" charset="0"/>
            </a:endParaRPr>
          </a:p>
        </p:txBody>
      </p:sp>
    </p:spTree>
    <p:extLst>
      <p:ext uri="{BB962C8B-B14F-4D97-AF65-F5344CB8AC3E}">
        <p14:creationId xmlns:p14="http://schemas.microsoft.com/office/powerpoint/2010/main" val="1064957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A9CBD2D0-A6BC-4D2C-840F-313301150181}" type="slidenum">
              <a:rPr lang="nl-NL" smtClean="0"/>
              <a:pPr/>
              <a:t>4</a:t>
            </a:fld>
            <a:endParaRPr lang="nl-NL"/>
          </a:p>
        </p:txBody>
      </p:sp>
    </p:spTree>
    <p:extLst>
      <p:ext uri="{BB962C8B-B14F-4D97-AF65-F5344CB8AC3E}">
        <p14:creationId xmlns:p14="http://schemas.microsoft.com/office/powerpoint/2010/main" val="38015509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Arial" pitchFamily="34" charset="0"/>
              </a:defRPr>
            </a:lvl1pPr>
            <a:lvl2pPr marL="776528" indent="-298665">
              <a:spcBef>
                <a:spcPct val="30000"/>
              </a:spcBef>
              <a:defRPr sz="1300">
                <a:solidFill>
                  <a:schemeClr val="tx1"/>
                </a:solidFill>
                <a:latin typeface="Arial" pitchFamily="34" charset="0"/>
              </a:defRPr>
            </a:lvl2pPr>
            <a:lvl3pPr marL="1194659" indent="-238932">
              <a:spcBef>
                <a:spcPct val="30000"/>
              </a:spcBef>
              <a:defRPr sz="1300">
                <a:solidFill>
                  <a:schemeClr val="tx1"/>
                </a:solidFill>
                <a:latin typeface="Arial" pitchFamily="34" charset="0"/>
              </a:defRPr>
            </a:lvl3pPr>
            <a:lvl4pPr marL="1672521" indent="-238932">
              <a:spcBef>
                <a:spcPct val="30000"/>
              </a:spcBef>
              <a:defRPr sz="1300">
                <a:solidFill>
                  <a:schemeClr val="tx1"/>
                </a:solidFill>
                <a:latin typeface="Arial" pitchFamily="34" charset="0"/>
              </a:defRPr>
            </a:lvl4pPr>
            <a:lvl5pPr marL="2150385" indent="-238932">
              <a:spcBef>
                <a:spcPct val="30000"/>
              </a:spcBef>
              <a:defRPr sz="1300">
                <a:solidFill>
                  <a:schemeClr val="tx1"/>
                </a:solidFill>
                <a:latin typeface="Arial" pitchFamily="34" charset="0"/>
              </a:defRPr>
            </a:lvl5pPr>
            <a:lvl6pPr marL="2628249" indent="-238932" eaLnBrk="0" fontAlgn="base" hangingPunct="0">
              <a:spcBef>
                <a:spcPct val="30000"/>
              </a:spcBef>
              <a:spcAft>
                <a:spcPct val="0"/>
              </a:spcAft>
              <a:defRPr sz="1300">
                <a:solidFill>
                  <a:schemeClr val="tx1"/>
                </a:solidFill>
                <a:latin typeface="Arial" pitchFamily="34" charset="0"/>
              </a:defRPr>
            </a:lvl6pPr>
            <a:lvl7pPr marL="3106112" indent="-238932" eaLnBrk="0" fontAlgn="base" hangingPunct="0">
              <a:spcBef>
                <a:spcPct val="30000"/>
              </a:spcBef>
              <a:spcAft>
                <a:spcPct val="0"/>
              </a:spcAft>
              <a:defRPr sz="1300">
                <a:solidFill>
                  <a:schemeClr val="tx1"/>
                </a:solidFill>
                <a:latin typeface="Arial" pitchFamily="34" charset="0"/>
              </a:defRPr>
            </a:lvl7pPr>
            <a:lvl8pPr marL="3583976" indent="-238932" eaLnBrk="0" fontAlgn="base" hangingPunct="0">
              <a:spcBef>
                <a:spcPct val="30000"/>
              </a:spcBef>
              <a:spcAft>
                <a:spcPct val="0"/>
              </a:spcAft>
              <a:defRPr sz="1300">
                <a:solidFill>
                  <a:schemeClr val="tx1"/>
                </a:solidFill>
                <a:latin typeface="Arial" pitchFamily="34" charset="0"/>
              </a:defRPr>
            </a:lvl8pPr>
            <a:lvl9pPr marL="4061838" indent="-238932" eaLnBrk="0" fontAlgn="base" hangingPunct="0">
              <a:spcBef>
                <a:spcPct val="30000"/>
              </a:spcBef>
              <a:spcAft>
                <a:spcPct val="0"/>
              </a:spcAft>
              <a:defRPr sz="1300">
                <a:solidFill>
                  <a:schemeClr val="tx1"/>
                </a:solidFill>
                <a:latin typeface="Arial" pitchFamily="34" charset="0"/>
              </a:defRPr>
            </a:lvl9pPr>
          </a:lstStyle>
          <a:p>
            <a:pPr>
              <a:spcBef>
                <a:spcPct val="0"/>
              </a:spcBef>
            </a:pPr>
            <a:fld id="{4083EFC9-FEFD-4334-BD3F-9B7868E04BF5}" type="slidenum">
              <a:rPr lang="nl-NL" altLang="nl-NL" smtClean="0">
                <a:cs typeface="Times New Roman" pitchFamily="18" charset="0"/>
              </a:rPr>
              <a:pPr>
                <a:spcBef>
                  <a:spcPct val="0"/>
                </a:spcBef>
              </a:pPr>
              <a:t>5</a:t>
            </a:fld>
            <a:endParaRPr lang="nl-NL" altLang="nl-NL">
              <a:cs typeface="Times New Roman" pitchFamily="18"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nl-NL" dirty="0">
                <a:latin typeface="Times New Roman" pitchFamily="18" charset="0"/>
                <a:cs typeface="Times New Roman" pitchFamily="18" charset="0"/>
              </a:rPr>
              <a:t>In de </a:t>
            </a:r>
            <a:r>
              <a:rPr lang="en-US" altLang="nl-NL" dirty="0" err="1">
                <a:latin typeface="Times New Roman" pitchFamily="18" charset="0"/>
                <a:cs typeface="Times New Roman" pitchFamily="18" charset="0"/>
              </a:rPr>
              <a:t>ziektegerichte</a:t>
            </a:r>
            <a:r>
              <a:rPr lang="en-US" altLang="nl-NL" dirty="0">
                <a:latin typeface="Times New Roman" pitchFamily="18" charset="0"/>
                <a:cs typeface="Times New Roman" pitchFamily="18" charset="0"/>
              </a:rPr>
              <a:t> </a:t>
            </a:r>
            <a:r>
              <a:rPr lang="en-US" altLang="nl-NL" dirty="0" err="1">
                <a:latin typeface="Times New Roman" pitchFamily="18" charset="0"/>
                <a:cs typeface="Times New Roman" pitchFamily="18" charset="0"/>
              </a:rPr>
              <a:t>fase</a:t>
            </a:r>
            <a:r>
              <a:rPr lang="en-US" altLang="nl-NL" dirty="0">
                <a:latin typeface="Times New Roman" pitchFamily="18" charset="0"/>
                <a:cs typeface="Times New Roman" pitchFamily="18" charset="0"/>
              </a:rPr>
              <a:t> </a:t>
            </a:r>
            <a:r>
              <a:rPr lang="en-US" altLang="nl-NL" dirty="0" err="1">
                <a:latin typeface="Times New Roman" pitchFamily="18" charset="0"/>
                <a:cs typeface="Times New Roman" pitchFamily="18" charset="0"/>
              </a:rPr>
              <a:t>kunnen</a:t>
            </a:r>
            <a:r>
              <a:rPr lang="en-US" altLang="nl-NL" dirty="0">
                <a:latin typeface="Times New Roman" pitchFamily="18" charset="0"/>
                <a:cs typeface="Times New Roman" pitchFamily="18" charset="0"/>
              </a:rPr>
              <a:t> </a:t>
            </a:r>
            <a:r>
              <a:rPr lang="en-US" altLang="nl-NL" dirty="0" err="1">
                <a:latin typeface="Times New Roman" pitchFamily="18" charset="0"/>
                <a:cs typeface="Times New Roman" pitchFamily="18" charset="0"/>
              </a:rPr>
              <a:t>andere</a:t>
            </a:r>
            <a:r>
              <a:rPr lang="en-US" altLang="nl-NL" dirty="0">
                <a:latin typeface="Times New Roman" pitchFamily="18" charset="0"/>
                <a:cs typeface="Times New Roman" pitchFamily="18" charset="0"/>
              </a:rPr>
              <a:t> </a:t>
            </a:r>
            <a:r>
              <a:rPr lang="en-US" altLang="nl-NL" dirty="0" err="1">
                <a:latin typeface="Times New Roman" pitchFamily="18" charset="0"/>
                <a:cs typeface="Times New Roman" pitchFamily="18" charset="0"/>
              </a:rPr>
              <a:t>behandeling</a:t>
            </a:r>
            <a:r>
              <a:rPr lang="en-US" altLang="nl-NL" dirty="0">
                <a:latin typeface="Times New Roman" pitchFamily="18" charset="0"/>
                <a:cs typeface="Times New Roman" pitchFamily="18" charset="0"/>
              </a:rPr>
              <a:t> </a:t>
            </a:r>
            <a:r>
              <a:rPr lang="en-US" altLang="nl-NL" dirty="0" err="1">
                <a:latin typeface="Times New Roman" pitchFamily="18" charset="0"/>
                <a:cs typeface="Times New Roman" pitchFamily="18" charset="0"/>
              </a:rPr>
              <a:t>plaatsvinden</a:t>
            </a:r>
            <a:r>
              <a:rPr lang="en-US" altLang="nl-NL" dirty="0">
                <a:latin typeface="Times New Roman" pitchFamily="18" charset="0"/>
                <a:cs typeface="Times New Roman" pitchFamily="18" charset="0"/>
              </a:rPr>
              <a:t> </a:t>
            </a:r>
            <a:r>
              <a:rPr lang="en-US" altLang="nl-NL" dirty="0" err="1">
                <a:latin typeface="Times New Roman" pitchFamily="18" charset="0"/>
                <a:cs typeface="Times New Roman" pitchFamily="18" charset="0"/>
              </a:rPr>
              <a:t>waardoor</a:t>
            </a:r>
            <a:r>
              <a:rPr lang="en-US" altLang="nl-NL" dirty="0">
                <a:latin typeface="Times New Roman" pitchFamily="18" charset="0"/>
                <a:cs typeface="Times New Roman" pitchFamily="18" charset="0"/>
              </a:rPr>
              <a:t> </a:t>
            </a:r>
            <a:r>
              <a:rPr lang="en-US" altLang="nl-NL" dirty="0" err="1">
                <a:latin typeface="Times New Roman" pitchFamily="18" charset="0"/>
                <a:cs typeface="Times New Roman" pitchFamily="18" charset="0"/>
              </a:rPr>
              <a:t>bijvoorbeeld</a:t>
            </a:r>
            <a:r>
              <a:rPr lang="en-US" altLang="nl-NL" dirty="0">
                <a:latin typeface="Times New Roman" pitchFamily="18" charset="0"/>
                <a:cs typeface="Times New Roman" pitchFamily="18" charset="0"/>
              </a:rPr>
              <a:t> </a:t>
            </a:r>
            <a:r>
              <a:rPr lang="en-US" altLang="nl-NL" dirty="0" err="1">
                <a:latin typeface="Times New Roman" pitchFamily="18" charset="0"/>
                <a:cs typeface="Times New Roman" pitchFamily="18" charset="0"/>
              </a:rPr>
              <a:t>misselijkheid</a:t>
            </a:r>
            <a:r>
              <a:rPr lang="en-US" altLang="nl-NL" dirty="0">
                <a:latin typeface="Times New Roman" pitchFamily="18" charset="0"/>
                <a:cs typeface="Times New Roman" pitchFamily="18" charset="0"/>
              </a:rPr>
              <a:t> </a:t>
            </a:r>
            <a:r>
              <a:rPr lang="en-US" altLang="nl-NL" dirty="0" err="1">
                <a:latin typeface="Times New Roman" pitchFamily="18" charset="0"/>
                <a:cs typeface="Times New Roman" pitchFamily="18" charset="0"/>
              </a:rPr>
              <a:t>ontstaat</a:t>
            </a:r>
            <a:r>
              <a:rPr lang="en-US" altLang="nl-NL" dirty="0">
                <a:latin typeface="Times New Roman" pitchFamily="18" charset="0"/>
                <a:cs typeface="Times New Roman" pitchFamily="18" charset="0"/>
              </a:rPr>
              <a:t>.  </a:t>
            </a:r>
            <a:r>
              <a:rPr lang="en-US" altLang="nl-NL" dirty="0" err="1">
                <a:latin typeface="Times New Roman" pitchFamily="18" charset="0"/>
                <a:cs typeface="Times New Roman" pitchFamily="18" charset="0"/>
              </a:rPr>
              <a:t>Hier</a:t>
            </a:r>
            <a:r>
              <a:rPr lang="en-US" altLang="nl-NL" dirty="0">
                <a:latin typeface="Times New Roman" pitchFamily="18" charset="0"/>
                <a:cs typeface="Times New Roman" pitchFamily="18" charset="0"/>
              </a:rPr>
              <a:t> </a:t>
            </a:r>
            <a:r>
              <a:rPr lang="en-US" altLang="nl-NL" dirty="0" err="1">
                <a:latin typeface="Times New Roman" pitchFamily="18" charset="0"/>
                <a:cs typeface="Times New Roman" pitchFamily="18" charset="0"/>
              </a:rPr>
              <a:t>kan</a:t>
            </a:r>
            <a:r>
              <a:rPr lang="en-US" altLang="nl-NL" dirty="0">
                <a:latin typeface="Times New Roman" pitchFamily="18" charset="0"/>
                <a:cs typeface="Times New Roman" pitchFamily="18" charset="0"/>
              </a:rPr>
              <a:t> met </a:t>
            </a:r>
            <a:r>
              <a:rPr lang="en-US" altLang="nl-NL" dirty="0" err="1">
                <a:latin typeface="Times New Roman" pitchFamily="18" charset="0"/>
                <a:cs typeface="Times New Roman" pitchFamily="18" charset="0"/>
              </a:rPr>
              <a:t>voedingsadvies</a:t>
            </a:r>
            <a:r>
              <a:rPr lang="en-US" altLang="nl-NL" dirty="0">
                <a:latin typeface="Times New Roman" pitchFamily="18" charset="0"/>
                <a:cs typeface="Times New Roman" pitchFamily="18" charset="0"/>
              </a:rPr>
              <a:t> </a:t>
            </a:r>
            <a:r>
              <a:rPr lang="en-US" altLang="nl-NL" dirty="0" err="1">
                <a:latin typeface="Times New Roman" pitchFamily="18" charset="0"/>
                <a:cs typeface="Times New Roman" pitchFamily="18" charset="0"/>
              </a:rPr>
              <a:t>ook</a:t>
            </a:r>
            <a:r>
              <a:rPr lang="en-US" altLang="nl-NL" dirty="0">
                <a:latin typeface="Times New Roman" pitchFamily="18" charset="0"/>
                <a:cs typeface="Times New Roman" pitchFamily="18" charset="0"/>
              </a:rPr>
              <a:t> </a:t>
            </a:r>
            <a:r>
              <a:rPr lang="en-US" altLang="nl-NL" dirty="0" err="1">
                <a:latin typeface="Times New Roman" pitchFamily="18" charset="0"/>
                <a:cs typeface="Times New Roman" pitchFamily="18" charset="0"/>
              </a:rPr>
              <a:t>naar</a:t>
            </a:r>
            <a:r>
              <a:rPr lang="en-US" altLang="nl-NL" dirty="0">
                <a:latin typeface="Times New Roman" pitchFamily="18" charset="0"/>
                <a:cs typeface="Times New Roman" pitchFamily="18" charset="0"/>
              </a:rPr>
              <a:t> </a:t>
            </a:r>
            <a:r>
              <a:rPr lang="en-US" altLang="nl-NL" dirty="0" err="1">
                <a:latin typeface="Times New Roman" pitchFamily="18" charset="0"/>
                <a:cs typeface="Times New Roman" pitchFamily="18" charset="0"/>
              </a:rPr>
              <a:t>gekeken</a:t>
            </a:r>
            <a:r>
              <a:rPr lang="en-US" altLang="nl-NL" dirty="0">
                <a:latin typeface="Times New Roman" pitchFamily="18" charset="0"/>
                <a:cs typeface="Times New Roman" pitchFamily="18" charset="0"/>
              </a:rPr>
              <a:t> </a:t>
            </a:r>
            <a:r>
              <a:rPr lang="en-US" altLang="nl-NL" dirty="0" err="1">
                <a:latin typeface="Times New Roman" pitchFamily="18" charset="0"/>
                <a:cs typeface="Times New Roman" pitchFamily="18" charset="0"/>
              </a:rPr>
              <a:t>worden</a:t>
            </a:r>
            <a:r>
              <a:rPr lang="en-US" altLang="nl-NL" dirty="0">
                <a:latin typeface="Times New Roman" pitchFamily="18" charset="0"/>
                <a:cs typeface="Times New Roman" pitchFamily="18" charset="0"/>
              </a:rPr>
              <a:t>.</a:t>
            </a:r>
          </a:p>
        </p:txBody>
      </p:sp>
    </p:spTree>
    <p:extLst>
      <p:ext uri="{BB962C8B-B14F-4D97-AF65-F5344CB8AC3E}">
        <p14:creationId xmlns:p14="http://schemas.microsoft.com/office/powerpoint/2010/main" val="5623076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A9CBD2D0-A6BC-4D2C-840F-313301150181}" type="slidenum">
              <a:rPr lang="nl-NL" smtClean="0"/>
              <a:pPr/>
              <a:t>6</a:t>
            </a:fld>
            <a:endParaRPr lang="nl-NL"/>
          </a:p>
        </p:txBody>
      </p:sp>
    </p:spTree>
    <p:extLst>
      <p:ext uri="{BB962C8B-B14F-4D97-AF65-F5344CB8AC3E}">
        <p14:creationId xmlns:p14="http://schemas.microsoft.com/office/powerpoint/2010/main" val="39875566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defTabSz="610603" latinLnBrk="1" hangingPunct="0"/>
            <a:endParaRPr lang="nl-NL" dirty="0"/>
          </a:p>
        </p:txBody>
      </p:sp>
      <p:sp>
        <p:nvSpPr>
          <p:cNvPr id="4" name="Tijdelijke aanduiding voor dianummer 3"/>
          <p:cNvSpPr>
            <a:spLocks noGrp="1"/>
          </p:cNvSpPr>
          <p:nvPr>
            <p:ph type="sldNum" sz="quarter" idx="5"/>
          </p:nvPr>
        </p:nvSpPr>
        <p:spPr/>
        <p:txBody>
          <a:bodyPr/>
          <a:lstStyle/>
          <a:p>
            <a:fld id="{A9CBD2D0-A6BC-4D2C-840F-313301150181}" type="slidenum">
              <a:rPr lang="nl-NL" smtClean="0"/>
              <a:pPr/>
              <a:t>7</a:t>
            </a:fld>
            <a:endParaRPr lang="nl-NL"/>
          </a:p>
        </p:txBody>
      </p:sp>
    </p:spTree>
    <p:extLst>
      <p:ext uri="{BB962C8B-B14F-4D97-AF65-F5344CB8AC3E}">
        <p14:creationId xmlns:p14="http://schemas.microsoft.com/office/powerpoint/2010/main" val="1066962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None/>
            </a:pPr>
            <a:endParaRPr lang="nl-NL" dirty="0"/>
          </a:p>
        </p:txBody>
      </p:sp>
      <p:sp>
        <p:nvSpPr>
          <p:cNvPr id="4" name="Tijdelijke aanduiding voor dianummer 3"/>
          <p:cNvSpPr>
            <a:spLocks noGrp="1"/>
          </p:cNvSpPr>
          <p:nvPr>
            <p:ph type="sldNum" sz="quarter" idx="5"/>
          </p:nvPr>
        </p:nvSpPr>
        <p:spPr/>
        <p:txBody>
          <a:bodyPr/>
          <a:lstStyle/>
          <a:p>
            <a:fld id="{A9CBD2D0-A6BC-4D2C-840F-313301150181}" type="slidenum">
              <a:rPr lang="nl-NL" smtClean="0"/>
              <a:pPr/>
              <a:t>8</a:t>
            </a:fld>
            <a:endParaRPr lang="nl-NL"/>
          </a:p>
        </p:txBody>
      </p:sp>
    </p:spTree>
    <p:extLst>
      <p:ext uri="{BB962C8B-B14F-4D97-AF65-F5344CB8AC3E}">
        <p14:creationId xmlns:p14="http://schemas.microsoft.com/office/powerpoint/2010/main" val="3941412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9199" indent="-179199" defTabSz="955727">
              <a:buFont typeface="Arial" panose="020B0604020202020204" pitchFamily="34" charset="0"/>
              <a:buChar char="•"/>
              <a:defRPr/>
            </a:pPr>
            <a:endParaRPr lang="nl-NL" dirty="0"/>
          </a:p>
          <a:p>
            <a:r>
              <a:rPr lang="nl-NL" sz="1200" b="1" i="0" kern="1200" dirty="0">
                <a:solidFill>
                  <a:schemeClr val="tx1"/>
                </a:solidFill>
                <a:effectLst/>
                <a:latin typeface="+mn-lt"/>
                <a:ea typeface="+mn-ea"/>
                <a:cs typeface="+mn-cs"/>
              </a:rPr>
              <a:t>Anorexie</a:t>
            </a:r>
            <a:r>
              <a:rPr lang="nl-NL" sz="1200" b="0" i="0" kern="1200" dirty="0">
                <a:solidFill>
                  <a:schemeClr val="tx1"/>
                </a:solidFill>
                <a:effectLst/>
                <a:latin typeface="+mn-lt"/>
                <a:ea typeface="+mn-ea"/>
                <a:cs typeface="+mn-cs"/>
              </a:rPr>
              <a:t> is gebrek aan eetlust.</a:t>
            </a:r>
            <a:r>
              <a:rPr lang="nl-NL" dirty="0"/>
              <a:t/>
            </a:r>
            <a:br>
              <a:rPr lang="nl-NL" dirty="0"/>
            </a:br>
            <a:r>
              <a:rPr lang="nl-NL" sz="1200" b="1" i="0" kern="1200" dirty="0">
                <a:solidFill>
                  <a:schemeClr val="tx1"/>
                </a:solidFill>
                <a:effectLst/>
                <a:latin typeface="+mn-lt"/>
                <a:ea typeface="+mn-ea"/>
                <a:cs typeface="+mn-cs"/>
              </a:rPr>
              <a:t>Cachexie</a:t>
            </a:r>
            <a:r>
              <a:rPr lang="nl-NL" sz="1200" b="0" i="0" kern="1200" dirty="0">
                <a:solidFill>
                  <a:schemeClr val="tx1"/>
                </a:solidFill>
                <a:effectLst/>
                <a:latin typeface="+mn-lt"/>
                <a:ea typeface="+mn-ea"/>
                <a:cs typeface="+mn-cs"/>
              </a:rPr>
              <a:t> is een complex metabool syndroom als uiting van een onderliggende ziekte, gekenmerkt  door ernstig gewichtsverlies en een toenemend katabole toestand met verlies van spiermassa en  spierkracht, al dan niet in combinatie met verlies van vetweefsel.</a:t>
            </a:r>
            <a:r>
              <a:rPr lang="nl-NL" dirty="0"/>
              <a:t/>
            </a:r>
            <a:br>
              <a:rPr lang="nl-NL" dirty="0"/>
            </a:br>
            <a:r>
              <a:rPr lang="nl-NL" sz="1200" b="0" i="0" kern="1200" dirty="0">
                <a:solidFill>
                  <a:schemeClr val="tx1"/>
                </a:solidFill>
                <a:effectLst/>
                <a:latin typeface="+mn-lt"/>
                <a:ea typeface="+mn-ea"/>
                <a:cs typeface="+mn-cs"/>
              </a:rPr>
              <a:t>Er is meestal, maar niet altijd, sprake van ondergewicht; een normaal gewicht of zelfs overgewicht sluit cachexie dus niet uit. Als criteria voor het bestaan van cachexie worden gebruikt: gewichtsverlies (&gt;5% in een maand of &gt;10% in 6 maanden) of een BMI &lt;20 kg/m2, in combinatie met andere factoren, zoals een verminderde inname van voedsel (&lt;20 kcal/kg/dag, &lt;1500 kcal/dag of &lt;70% van de gebruikelijke inname), biochemische afwijkingen (CRP &gt;10 mg/l, laag serumalbumine en/of anemie) en de aanwezigheid van andere symptomen (met name anorexie, snelle verzadiging en vermoeidheid).</a:t>
            </a:r>
            <a:r>
              <a:rPr lang="nl-NL" dirty="0"/>
              <a:t/>
            </a:r>
            <a:br>
              <a:rPr lang="nl-NL" dirty="0"/>
            </a:br>
            <a:r>
              <a:rPr lang="nl-NL" sz="1200" b="0" i="0" kern="1200" dirty="0">
                <a:solidFill>
                  <a:schemeClr val="tx1"/>
                </a:solidFill>
                <a:effectLst/>
                <a:latin typeface="+mn-lt"/>
                <a:ea typeface="+mn-ea"/>
                <a:cs typeface="+mn-cs"/>
              </a:rPr>
              <a:t>Het </a:t>
            </a:r>
            <a:r>
              <a:rPr lang="nl-NL" sz="1200" b="1" i="0" kern="1200" dirty="0">
                <a:solidFill>
                  <a:schemeClr val="tx1"/>
                </a:solidFill>
                <a:effectLst/>
                <a:latin typeface="+mn-lt"/>
                <a:ea typeface="+mn-ea"/>
                <a:cs typeface="+mn-cs"/>
              </a:rPr>
              <a:t>anorexie-cachexie-syndroom</a:t>
            </a:r>
            <a:r>
              <a:rPr lang="nl-NL" sz="1200" b="0" i="0" kern="1200" dirty="0">
                <a:solidFill>
                  <a:schemeClr val="tx1"/>
                </a:solidFill>
                <a:effectLst/>
                <a:latin typeface="+mn-lt"/>
                <a:ea typeface="+mn-ea"/>
                <a:cs typeface="+mn-cs"/>
              </a:rPr>
              <a:t> is een combinatie van beide met daarbij algehele zwakte. Het treedt vaak op in het eindstadium van vrijwel alle levensbedreigende ziektes, maar kan ook eerder in het ziektebeloop optreden.</a:t>
            </a:r>
            <a:endParaRPr lang="nl-NL" dirty="0"/>
          </a:p>
        </p:txBody>
      </p:sp>
      <p:sp>
        <p:nvSpPr>
          <p:cNvPr id="4" name="Tijdelijke aanduiding voor dianummer 3"/>
          <p:cNvSpPr>
            <a:spLocks noGrp="1"/>
          </p:cNvSpPr>
          <p:nvPr>
            <p:ph type="sldNum" sz="quarter" idx="5"/>
          </p:nvPr>
        </p:nvSpPr>
        <p:spPr/>
        <p:txBody>
          <a:bodyPr/>
          <a:lstStyle/>
          <a:p>
            <a:fld id="{A9CBD2D0-A6BC-4D2C-840F-313301150181}" type="slidenum">
              <a:rPr lang="nl-NL" smtClean="0"/>
              <a:pPr/>
              <a:t>9</a:t>
            </a:fld>
            <a:endParaRPr lang="nl-NL"/>
          </a:p>
        </p:txBody>
      </p:sp>
    </p:spTree>
    <p:extLst>
      <p:ext uri="{BB962C8B-B14F-4D97-AF65-F5344CB8AC3E}">
        <p14:creationId xmlns:p14="http://schemas.microsoft.com/office/powerpoint/2010/main" val="2629730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el - boven">
    <p:spTree>
      <p:nvGrpSpPr>
        <p:cNvPr id="1" name=""/>
        <p:cNvGrpSpPr/>
        <p:nvPr/>
      </p:nvGrpSpPr>
      <p:grpSpPr>
        <a:xfrm>
          <a:off x="0" y="0"/>
          <a:ext cx="0" cy="0"/>
          <a:chOff x="0" y="0"/>
          <a:chExt cx="0" cy="0"/>
        </a:xfrm>
      </p:grpSpPr>
      <p:sp>
        <p:nvSpPr>
          <p:cNvPr id="16" name="Shape 16"/>
          <p:cNvSpPr>
            <a:spLocks noGrp="1"/>
          </p:cNvSpPr>
          <p:nvPr>
            <p:ph type="title"/>
          </p:nvPr>
        </p:nvSpPr>
        <p:spPr>
          <a:prstGeom prst="rect">
            <a:avLst/>
          </a:prstGeom>
        </p:spPr>
        <p:txBody>
          <a:bodyPr/>
          <a:lstStyle/>
          <a:p>
            <a:pPr lvl="0"/>
            <a:r>
              <a:rPr lang="nl-NL"/>
              <a:t>Klik om de stijl te bewerken</a:t>
            </a:r>
            <a:endParaRPr/>
          </a:p>
        </p:txBody>
      </p:sp>
      <p:sp>
        <p:nvSpPr>
          <p:cNvPr id="3" name="Rectangle 2"/>
          <p:cNvSpPr/>
          <p:nvPr/>
        </p:nvSpPr>
        <p:spPr>
          <a:xfrm>
            <a:off x="0" y="0"/>
            <a:ext cx="9144000" cy="5948014"/>
          </a:xfrm>
          <a:prstGeom prst="rect">
            <a:avLst/>
          </a:prstGeom>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sz="949"/>
          </a:p>
        </p:txBody>
      </p:sp>
    </p:spTree>
    <p:extLst>
      <p:ext uri="{BB962C8B-B14F-4D97-AF65-F5344CB8AC3E}">
        <p14:creationId xmlns:p14="http://schemas.microsoft.com/office/powerpoint/2010/main" val="3110912183"/>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cSld name="Opsommingstekens">
    <p:spTree>
      <p:nvGrpSpPr>
        <p:cNvPr id="1" name=""/>
        <p:cNvGrpSpPr/>
        <p:nvPr/>
      </p:nvGrpSpPr>
      <p:grpSpPr>
        <a:xfrm>
          <a:off x="0" y="0"/>
          <a:ext cx="0" cy="0"/>
          <a:chOff x="0" y="0"/>
          <a:chExt cx="0" cy="0"/>
        </a:xfrm>
      </p:grpSpPr>
      <p:sp>
        <p:nvSpPr>
          <p:cNvPr id="24" name="Shape 24"/>
          <p:cNvSpPr>
            <a:spLocks noGrp="1"/>
          </p:cNvSpPr>
          <p:nvPr>
            <p:ph type="body" idx="1"/>
          </p:nvPr>
        </p:nvSpPr>
        <p:spPr>
          <a:xfrm>
            <a:off x="548640" y="1256206"/>
            <a:ext cx="7804547" cy="4888562"/>
          </a:xfrm>
          <a:prstGeom prst="rect">
            <a:avLst/>
          </a:prstGeo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a:p>
        </p:txBody>
      </p:sp>
      <p:sp>
        <p:nvSpPr>
          <p:cNvPr id="3" name="Shape 18"/>
          <p:cNvSpPr>
            <a:spLocks noGrp="1"/>
          </p:cNvSpPr>
          <p:nvPr>
            <p:ph type="title"/>
          </p:nvPr>
        </p:nvSpPr>
        <p:spPr>
          <a:xfrm>
            <a:off x="0" y="312541"/>
            <a:ext cx="9144000" cy="686363"/>
          </a:xfrm>
          <a:prstGeom prst="rect">
            <a:avLst/>
          </a:prstGeom>
        </p:spPr>
        <p:txBody>
          <a:bodyPr/>
          <a:lstStyle>
            <a:lvl1pPr>
              <a:defRPr sz="1898">
                <a:solidFill>
                  <a:schemeClr val="tx2"/>
                </a:solidFill>
              </a:defRPr>
            </a:lvl1pPr>
          </a:lstStyle>
          <a:p>
            <a:pPr lvl="0"/>
            <a:r>
              <a:rPr lang="nl-NL"/>
              <a:t>Klik om de stijl te bewerken</a:t>
            </a:r>
            <a:endParaRPr dirty="0"/>
          </a:p>
        </p:txBody>
      </p:sp>
    </p:spTree>
    <p:extLst>
      <p:ext uri="{BB962C8B-B14F-4D97-AF65-F5344CB8AC3E}">
        <p14:creationId xmlns:p14="http://schemas.microsoft.com/office/powerpoint/2010/main" val="1583806118"/>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a:xfrm>
            <a:off x="332991" y="1377275"/>
            <a:ext cx="8551806" cy="4676683"/>
          </a:xfrm>
          <a:prstGeom prst="rect">
            <a:avLst/>
          </a:prstGeo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5"/>
          <p:cNvSpPr>
            <a:spLocks noGrp="1" noChangeArrowheads="1"/>
          </p:cNvSpPr>
          <p:nvPr>
            <p:ph type="dt" sz="half" idx="10"/>
          </p:nvPr>
        </p:nvSpPr>
        <p:spPr>
          <a:xfrm>
            <a:off x="1676401" y="6400800"/>
            <a:ext cx="1219200" cy="457200"/>
          </a:xfrm>
          <a:prstGeom prst="rect">
            <a:avLst/>
          </a:prstGeom>
          <a:ln/>
        </p:spPr>
        <p:txBody>
          <a:bodyPr lIns="130046" tIns="65023" rIns="130046" bIns="65023"/>
          <a:lstStyle>
            <a:lvl1pPr>
              <a:defRPr/>
            </a:lvl1pPr>
          </a:lstStyle>
          <a:p>
            <a:fld id="{D6E31510-2229-45B7-914F-853B909618C0}" type="datetimeFigureOut">
              <a:rPr lang="nl-NL" smtClean="0"/>
              <a:pPr/>
              <a:t>10-03-2023</a:t>
            </a:fld>
            <a:endParaRPr lang="nl-NL"/>
          </a:p>
        </p:txBody>
      </p:sp>
      <p:sp>
        <p:nvSpPr>
          <p:cNvPr id="5" name="Rectangle 6"/>
          <p:cNvSpPr>
            <a:spLocks noGrp="1" noChangeArrowheads="1"/>
          </p:cNvSpPr>
          <p:nvPr>
            <p:ph type="ftr" sz="quarter" idx="11"/>
          </p:nvPr>
        </p:nvSpPr>
        <p:spPr>
          <a:xfrm>
            <a:off x="2971800" y="6400800"/>
            <a:ext cx="4343400" cy="457200"/>
          </a:xfrm>
          <a:prstGeom prst="rect">
            <a:avLst/>
          </a:prstGeom>
          <a:ln/>
        </p:spPr>
        <p:txBody>
          <a:bodyPr lIns="130046" tIns="65023" rIns="130046" bIns="65023"/>
          <a:lstStyle>
            <a:lvl1pPr>
              <a:defRPr/>
            </a:lvl1pPr>
          </a:lstStyle>
          <a:p>
            <a:endParaRPr lang="nl-NL"/>
          </a:p>
        </p:txBody>
      </p:sp>
      <p:sp>
        <p:nvSpPr>
          <p:cNvPr id="6" name="Rectangle 7"/>
          <p:cNvSpPr>
            <a:spLocks noGrp="1" noChangeArrowheads="1"/>
          </p:cNvSpPr>
          <p:nvPr>
            <p:ph type="sldNum" sz="quarter" idx="12"/>
          </p:nvPr>
        </p:nvSpPr>
        <p:spPr>
          <a:xfrm>
            <a:off x="8534400" y="6400800"/>
            <a:ext cx="609600" cy="457200"/>
          </a:xfrm>
          <a:prstGeom prst="rect">
            <a:avLst/>
          </a:prstGeom>
          <a:ln/>
        </p:spPr>
        <p:txBody>
          <a:bodyPr lIns="130046" tIns="65023" rIns="130046" bIns="65023"/>
          <a:lstStyle>
            <a:lvl1pPr>
              <a:defRPr/>
            </a:lvl1pPr>
          </a:lstStyle>
          <a:p>
            <a:fld id="{4BF964CD-97A6-46EB-B5C4-738B884501EB}" type="slidenum">
              <a:rPr lang="nl-NL" smtClean="0"/>
              <a:pPr/>
              <a:t>‹nr.›</a:t>
            </a:fld>
            <a:endParaRPr lang="nl-NL"/>
          </a:p>
        </p:txBody>
      </p:sp>
    </p:spTree>
    <p:extLst>
      <p:ext uri="{BB962C8B-B14F-4D97-AF65-F5344CB8AC3E}">
        <p14:creationId xmlns:p14="http://schemas.microsoft.com/office/powerpoint/2010/main" val="4051202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TwoObj">
  <p:cSld name="Titel, tekst en 2 inhoudselementen">
    <p:spTree>
      <p:nvGrpSpPr>
        <p:cNvPr id="1" name=""/>
        <p:cNvGrpSpPr/>
        <p:nvPr/>
      </p:nvGrpSpPr>
      <p:grpSpPr>
        <a:xfrm>
          <a:off x="0" y="0"/>
          <a:ext cx="0" cy="0"/>
          <a:chOff x="0" y="0"/>
          <a:chExt cx="0" cy="0"/>
        </a:xfrm>
      </p:grpSpPr>
      <p:sp>
        <p:nvSpPr>
          <p:cNvPr id="2" name="Titel 1"/>
          <p:cNvSpPr>
            <a:spLocks noGrp="1"/>
          </p:cNvSpPr>
          <p:nvPr>
            <p:ph type="title"/>
          </p:nvPr>
        </p:nvSpPr>
        <p:spPr>
          <a:xfrm>
            <a:off x="2133600" y="1371600"/>
            <a:ext cx="6781800" cy="685800"/>
          </a:xfrm>
        </p:spPr>
        <p:txBody>
          <a:bodyPr/>
          <a:lstStyle/>
          <a:p>
            <a:r>
              <a:rPr lang="nl-NL"/>
              <a:t>Klik om de stijl te bewerken</a:t>
            </a:r>
          </a:p>
        </p:txBody>
      </p:sp>
      <p:sp>
        <p:nvSpPr>
          <p:cNvPr id="3" name="Tijdelijke aanduiding voor tekst 2"/>
          <p:cNvSpPr>
            <a:spLocks noGrp="1"/>
          </p:cNvSpPr>
          <p:nvPr>
            <p:ph type="body" sz="half" idx="1"/>
          </p:nvPr>
        </p:nvSpPr>
        <p:spPr>
          <a:xfrm>
            <a:off x="1752601" y="2133601"/>
            <a:ext cx="3505200" cy="3962400"/>
          </a:xfrm>
          <a:prstGeom prst="rect">
            <a:avLst/>
          </a:prstGeo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quarter" idx="2"/>
          </p:nvPr>
        </p:nvSpPr>
        <p:spPr>
          <a:xfrm>
            <a:off x="5410201" y="2133601"/>
            <a:ext cx="3505200" cy="1905000"/>
          </a:xfrm>
          <a:prstGeom prst="rect">
            <a:avLst/>
          </a:prstGeo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inhoud 4"/>
          <p:cNvSpPr>
            <a:spLocks noGrp="1"/>
          </p:cNvSpPr>
          <p:nvPr>
            <p:ph sz="quarter" idx="3"/>
          </p:nvPr>
        </p:nvSpPr>
        <p:spPr>
          <a:xfrm>
            <a:off x="5410201" y="4191001"/>
            <a:ext cx="3505200" cy="1905000"/>
          </a:xfrm>
          <a:prstGeom prst="rect">
            <a:avLst/>
          </a:prstGeo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Date Placeholder 5"/>
          <p:cNvSpPr>
            <a:spLocks noGrp="1" noChangeArrowheads="1"/>
          </p:cNvSpPr>
          <p:nvPr>
            <p:ph type="dt" sz="half" idx="10"/>
          </p:nvPr>
        </p:nvSpPr>
        <p:spPr>
          <a:xfrm>
            <a:off x="1676401" y="6400800"/>
            <a:ext cx="1219200" cy="457200"/>
          </a:xfrm>
          <a:prstGeom prst="rect">
            <a:avLst/>
          </a:prstGeom>
          <a:ln/>
        </p:spPr>
        <p:txBody>
          <a:bodyPr lIns="130046" tIns="65023" rIns="130046" bIns="65023"/>
          <a:lstStyle>
            <a:lvl1pPr>
              <a:defRPr/>
            </a:lvl1pPr>
          </a:lstStyle>
          <a:p>
            <a:fld id="{D6E31510-2229-45B7-914F-853B909618C0}" type="datetimeFigureOut">
              <a:rPr lang="nl-NL" smtClean="0"/>
              <a:pPr/>
              <a:t>10-03-2023</a:t>
            </a:fld>
            <a:endParaRPr lang="nl-NL"/>
          </a:p>
        </p:txBody>
      </p:sp>
      <p:sp>
        <p:nvSpPr>
          <p:cNvPr id="7" name="Footer Placeholder 6"/>
          <p:cNvSpPr>
            <a:spLocks noGrp="1" noChangeArrowheads="1"/>
          </p:cNvSpPr>
          <p:nvPr>
            <p:ph type="ftr" sz="quarter" idx="11"/>
          </p:nvPr>
        </p:nvSpPr>
        <p:spPr>
          <a:xfrm>
            <a:off x="2971800" y="6400800"/>
            <a:ext cx="4343400" cy="457200"/>
          </a:xfrm>
          <a:prstGeom prst="rect">
            <a:avLst/>
          </a:prstGeom>
          <a:ln/>
        </p:spPr>
        <p:txBody>
          <a:bodyPr lIns="130046" tIns="65023" rIns="130046" bIns="65023"/>
          <a:lstStyle>
            <a:lvl1pPr>
              <a:defRPr/>
            </a:lvl1pPr>
          </a:lstStyle>
          <a:p>
            <a:endParaRPr lang="nl-NL"/>
          </a:p>
        </p:txBody>
      </p:sp>
      <p:sp>
        <p:nvSpPr>
          <p:cNvPr id="8" name="Slide Number Placeholder 7"/>
          <p:cNvSpPr>
            <a:spLocks noGrp="1" noChangeArrowheads="1"/>
          </p:cNvSpPr>
          <p:nvPr>
            <p:ph type="sldNum" sz="quarter" idx="12"/>
          </p:nvPr>
        </p:nvSpPr>
        <p:spPr>
          <a:xfrm>
            <a:off x="8534400" y="6400800"/>
            <a:ext cx="609600" cy="457200"/>
          </a:xfrm>
          <a:prstGeom prst="rect">
            <a:avLst/>
          </a:prstGeom>
          <a:ln/>
        </p:spPr>
        <p:txBody>
          <a:bodyPr lIns="130046" tIns="65023" rIns="130046" bIns="65023"/>
          <a:lstStyle>
            <a:lvl1pPr>
              <a:defRPr/>
            </a:lvl1pPr>
          </a:lstStyle>
          <a:p>
            <a:fld id="{4BF964CD-97A6-46EB-B5C4-738B884501EB}" type="slidenum">
              <a:rPr lang="nl-NL" smtClean="0"/>
              <a:pPr/>
              <a:t>‹nr.›</a:t>
            </a:fld>
            <a:endParaRPr lang="nl-NL"/>
          </a:p>
        </p:txBody>
      </p:sp>
    </p:spTree>
    <p:extLst>
      <p:ext uri="{BB962C8B-B14F-4D97-AF65-F5344CB8AC3E}">
        <p14:creationId xmlns:p14="http://schemas.microsoft.com/office/powerpoint/2010/main" val="1904667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bl">
  <p:cSld name="Titel en tabel">
    <p:spTree>
      <p:nvGrpSpPr>
        <p:cNvPr id="1" name=""/>
        <p:cNvGrpSpPr/>
        <p:nvPr/>
      </p:nvGrpSpPr>
      <p:grpSpPr>
        <a:xfrm>
          <a:off x="0" y="0"/>
          <a:ext cx="0" cy="0"/>
          <a:chOff x="0" y="0"/>
          <a:chExt cx="0" cy="0"/>
        </a:xfrm>
      </p:grpSpPr>
      <p:sp>
        <p:nvSpPr>
          <p:cNvPr id="2" name="Titel 1"/>
          <p:cNvSpPr>
            <a:spLocks noGrp="1"/>
          </p:cNvSpPr>
          <p:nvPr>
            <p:ph type="title"/>
          </p:nvPr>
        </p:nvSpPr>
        <p:spPr>
          <a:xfrm>
            <a:off x="2133600" y="1371600"/>
            <a:ext cx="6781800" cy="685800"/>
          </a:xfrm>
        </p:spPr>
        <p:txBody>
          <a:bodyPr/>
          <a:lstStyle/>
          <a:p>
            <a:r>
              <a:rPr lang="nl-NL"/>
              <a:t>Klik om de stijl te bewerken</a:t>
            </a:r>
          </a:p>
        </p:txBody>
      </p:sp>
      <p:sp>
        <p:nvSpPr>
          <p:cNvPr id="3" name="Tijdelijke aanduiding voor tabel 2"/>
          <p:cNvSpPr>
            <a:spLocks noGrp="1"/>
          </p:cNvSpPr>
          <p:nvPr>
            <p:ph type="tbl" idx="1"/>
          </p:nvPr>
        </p:nvSpPr>
        <p:spPr>
          <a:xfrm>
            <a:off x="1752601" y="2133601"/>
            <a:ext cx="7162800" cy="3962400"/>
          </a:xfrm>
          <a:prstGeom prst="rect">
            <a:avLst/>
          </a:prstGeom>
        </p:spPr>
        <p:txBody>
          <a:bodyPr/>
          <a:lstStyle/>
          <a:p>
            <a:pPr lvl="0"/>
            <a:r>
              <a:rPr lang="nl-NL" noProof="0"/>
              <a:t>Klik op het pictogram als u een tabel wilt toevoegen</a:t>
            </a:r>
          </a:p>
        </p:txBody>
      </p:sp>
      <p:sp>
        <p:nvSpPr>
          <p:cNvPr id="4" name="Rectangle 5"/>
          <p:cNvSpPr>
            <a:spLocks noGrp="1" noChangeArrowheads="1"/>
          </p:cNvSpPr>
          <p:nvPr>
            <p:ph type="dt" sz="half" idx="10"/>
          </p:nvPr>
        </p:nvSpPr>
        <p:spPr>
          <a:xfrm>
            <a:off x="1676401" y="6400800"/>
            <a:ext cx="1219200" cy="457200"/>
          </a:xfrm>
          <a:prstGeom prst="rect">
            <a:avLst/>
          </a:prstGeom>
          <a:ln/>
        </p:spPr>
        <p:txBody>
          <a:bodyPr lIns="130046" tIns="65023" rIns="130046" bIns="65023"/>
          <a:lstStyle>
            <a:lvl1pPr>
              <a:defRPr/>
            </a:lvl1pPr>
          </a:lstStyle>
          <a:p>
            <a:fld id="{D6E31510-2229-45B7-914F-853B909618C0}" type="datetimeFigureOut">
              <a:rPr lang="nl-NL" smtClean="0"/>
              <a:pPr/>
              <a:t>10-03-2023</a:t>
            </a:fld>
            <a:endParaRPr lang="nl-NL"/>
          </a:p>
        </p:txBody>
      </p:sp>
      <p:sp>
        <p:nvSpPr>
          <p:cNvPr id="5" name="Rectangle 6"/>
          <p:cNvSpPr>
            <a:spLocks noGrp="1" noChangeArrowheads="1"/>
          </p:cNvSpPr>
          <p:nvPr>
            <p:ph type="ftr" sz="quarter" idx="11"/>
          </p:nvPr>
        </p:nvSpPr>
        <p:spPr>
          <a:xfrm>
            <a:off x="2971800" y="6400800"/>
            <a:ext cx="4343400" cy="457200"/>
          </a:xfrm>
          <a:prstGeom prst="rect">
            <a:avLst/>
          </a:prstGeom>
          <a:ln/>
        </p:spPr>
        <p:txBody>
          <a:bodyPr lIns="130046" tIns="65023" rIns="130046" bIns="65023"/>
          <a:lstStyle>
            <a:lvl1pPr>
              <a:defRPr/>
            </a:lvl1pPr>
          </a:lstStyle>
          <a:p>
            <a:endParaRPr lang="nl-NL"/>
          </a:p>
        </p:txBody>
      </p:sp>
      <p:sp>
        <p:nvSpPr>
          <p:cNvPr id="6" name="Rectangle 7"/>
          <p:cNvSpPr>
            <a:spLocks noGrp="1" noChangeArrowheads="1"/>
          </p:cNvSpPr>
          <p:nvPr>
            <p:ph type="sldNum" sz="quarter" idx="12"/>
          </p:nvPr>
        </p:nvSpPr>
        <p:spPr>
          <a:xfrm>
            <a:off x="8534400" y="6400800"/>
            <a:ext cx="609600" cy="457200"/>
          </a:xfrm>
          <a:prstGeom prst="rect">
            <a:avLst/>
          </a:prstGeom>
          <a:ln/>
        </p:spPr>
        <p:txBody>
          <a:bodyPr lIns="130046" tIns="65023" rIns="130046" bIns="65023"/>
          <a:lstStyle>
            <a:lvl1pPr>
              <a:defRPr/>
            </a:lvl1pPr>
          </a:lstStyle>
          <a:p>
            <a:fld id="{4BF964CD-97A6-46EB-B5C4-738B884501EB}" type="slidenum">
              <a:rPr lang="nl-NL" smtClean="0"/>
              <a:pPr/>
              <a:t>‹nr.›</a:t>
            </a:fld>
            <a:endParaRPr lang="nl-NL"/>
          </a:p>
        </p:txBody>
      </p:sp>
    </p:spTree>
    <p:extLst>
      <p:ext uri="{BB962C8B-B14F-4D97-AF65-F5344CB8AC3E}">
        <p14:creationId xmlns:p14="http://schemas.microsoft.com/office/powerpoint/2010/main" val="1520958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cSld name="Objec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40"/>
            <a:ext cx="8229600" cy="5851525"/>
          </a:xfrm>
          <a:prstGeom prst="rect">
            <a:avLst/>
          </a:prstGeo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3" name="Date Placeholder 2"/>
          <p:cNvSpPr>
            <a:spLocks noGrp="1"/>
          </p:cNvSpPr>
          <p:nvPr>
            <p:ph type="dt" sz="half" idx="10"/>
          </p:nvPr>
        </p:nvSpPr>
        <p:spPr>
          <a:xfrm>
            <a:off x="457200" y="6356352"/>
            <a:ext cx="2133600" cy="365125"/>
          </a:xfrm>
          <a:prstGeom prst="rect">
            <a:avLst/>
          </a:prstGeom>
        </p:spPr>
        <p:txBody>
          <a:bodyPr/>
          <a:lstStyle>
            <a:lvl1pPr>
              <a:defRPr/>
            </a:lvl1pPr>
          </a:lstStyle>
          <a:p>
            <a:fld id="{D6E31510-2229-45B7-914F-853B909618C0}" type="datetimeFigureOut">
              <a:rPr lang="nl-NL" smtClean="0"/>
              <a:pPr/>
              <a:t>10-03-2023</a:t>
            </a:fld>
            <a:endParaRPr lang="nl-NL"/>
          </a:p>
        </p:txBody>
      </p:sp>
      <p:sp>
        <p:nvSpPr>
          <p:cNvPr id="4" name="Footer Placeholder 3"/>
          <p:cNvSpPr>
            <a:spLocks noGrp="1"/>
          </p:cNvSpPr>
          <p:nvPr>
            <p:ph type="ftr" sz="quarter" idx="11"/>
          </p:nvPr>
        </p:nvSpPr>
        <p:spPr>
          <a:xfrm>
            <a:off x="3124201" y="6356352"/>
            <a:ext cx="2895600" cy="365125"/>
          </a:xfrm>
          <a:prstGeom prst="rect">
            <a:avLst/>
          </a:prstGeom>
        </p:spPr>
        <p:txBody>
          <a:bodyPr/>
          <a:lstStyle>
            <a:lvl1pPr>
              <a:defRPr/>
            </a:lvl1pPr>
          </a:lstStyle>
          <a:p>
            <a:endParaRPr lang="nl-NL"/>
          </a:p>
        </p:txBody>
      </p:sp>
      <p:sp>
        <p:nvSpPr>
          <p:cNvPr id="5" name="Slide Number Placeholder 4"/>
          <p:cNvSpPr>
            <a:spLocks noGrp="1"/>
          </p:cNvSpPr>
          <p:nvPr>
            <p:ph type="sldNum" sz="quarter" idx="12"/>
          </p:nvPr>
        </p:nvSpPr>
        <p:spPr>
          <a:xfrm>
            <a:off x="6553201" y="6356352"/>
            <a:ext cx="2133600" cy="365125"/>
          </a:xfrm>
          <a:prstGeom prst="rect">
            <a:avLst/>
          </a:prstGeom>
        </p:spPr>
        <p:txBody>
          <a:bodyPr/>
          <a:lstStyle>
            <a:lvl1pPr>
              <a:defRPr/>
            </a:lvl1pPr>
          </a:lstStyle>
          <a:p>
            <a:fld id="{4BF964CD-97A6-46EB-B5C4-738B884501EB}" type="slidenum">
              <a:rPr lang="nl-NL" smtClean="0"/>
              <a:pPr/>
              <a:t>‹nr.›</a:t>
            </a:fld>
            <a:endParaRPr lang="nl-NL"/>
          </a:p>
        </p:txBody>
      </p:sp>
    </p:spTree>
    <p:extLst>
      <p:ext uri="{BB962C8B-B14F-4D97-AF65-F5344CB8AC3E}">
        <p14:creationId xmlns:p14="http://schemas.microsoft.com/office/powerpoint/2010/main" val="3986994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1_Leeg">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xfrm>
            <a:off x="1676401" y="6400800"/>
            <a:ext cx="1219200" cy="457200"/>
          </a:xfrm>
          <a:prstGeom prst="rect">
            <a:avLst/>
          </a:prstGeom>
          <a:ln/>
        </p:spPr>
        <p:txBody>
          <a:bodyPr lIns="130046" tIns="65023" rIns="130046" bIns="65023"/>
          <a:lstStyle>
            <a:lvl1pPr>
              <a:defRPr/>
            </a:lvl1pPr>
          </a:lstStyle>
          <a:p>
            <a:fld id="{D6E31510-2229-45B7-914F-853B909618C0}" type="datetimeFigureOut">
              <a:rPr lang="nl-NL" smtClean="0"/>
              <a:pPr/>
              <a:t>10-03-2023</a:t>
            </a:fld>
            <a:endParaRPr lang="nl-NL"/>
          </a:p>
        </p:txBody>
      </p:sp>
      <p:sp>
        <p:nvSpPr>
          <p:cNvPr id="3" name="Rectangle 6"/>
          <p:cNvSpPr>
            <a:spLocks noGrp="1" noChangeArrowheads="1"/>
          </p:cNvSpPr>
          <p:nvPr>
            <p:ph type="ftr" sz="quarter" idx="11"/>
          </p:nvPr>
        </p:nvSpPr>
        <p:spPr>
          <a:xfrm>
            <a:off x="2971800" y="6400800"/>
            <a:ext cx="4343400" cy="457200"/>
          </a:xfrm>
          <a:prstGeom prst="rect">
            <a:avLst/>
          </a:prstGeom>
          <a:ln/>
        </p:spPr>
        <p:txBody>
          <a:bodyPr lIns="130046" tIns="65023" rIns="130046" bIns="65023"/>
          <a:lstStyle>
            <a:lvl1pPr>
              <a:defRPr/>
            </a:lvl1pPr>
          </a:lstStyle>
          <a:p>
            <a:endParaRPr lang="nl-NL"/>
          </a:p>
        </p:txBody>
      </p:sp>
      <p:sp>
        <p:nvSpPr>
          <p:cNvPr id="4" name="Rectangle 7"/>
          <p:cNvSpPr>
            <a:spLocks noGrp="1" noChangeArrowheads="1"/>
          </p:cNvSpPr>
          <p:nvPr>
            <p:ph type="sldNum" sz="quarter" idx="12"/>
          </p:nvPr>
        </p:nvSpPr>
        <p:spPr>
          <a:xfrm>
            <a:off x="8534400" y="6400800"/>
            <a:ext cx="609600" cy="457200"/>
          </a:xfrm>
          <a:prstGeom prst="rect">
            <a:avLst/>
          </a:prstGeom>
          <a:ln/>
        </p:spPr>
        <p:txBody>
          <a:bodyPr lIns="130046" tIns="65023" rIns="130046" bIns="65023"/>
          <a:lstStyle>
            <a:lvl1pPr>
              <a:defRPr/>
            </a:lvl1pPr>
          </a:lstStyle>
          <a:p>
            <a:fld id="{4BF964CD-97A6-46EB-B5C4-738B884501EB}" type="slidenum">
              <a:rPr lang="nl-NL" smtClean="0"/>
              <a:pPr/>
              <a:t>‹nr.›</a:t>
            </a:fld>
            <a:endParaRPr lang="nl-NL"/>
          </a:p>
        </p:txBody>
      </p:sp>
    </p:spTree>
    <p:extLst>
      <p:ext uri="{BB962C8B-B14F-4D97-AF65-F5344CB8AC3E}">
        <p14:creationId xmlns:p14="http://schemas.microsoft.com/office/powerpoint/2010/main" val="2259732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2160000" y="1080000"/>
            <a:ext cx="6840000" cy="1080000"/>
          </a:xfrm>
        </p:spPr>
        <p:txBody>
          <a:bodyPr/>
          <a:lstStyle>
            <a:lvl1pPr algn="l">
              <a:defRPr sz="1800" b="0" i="0" cap="none"/>
            </a:lvl1pPr>
          </a:lstStyle>
          <a:p>
            <a:r>
              <a:rPr lang="nl-NL"/>
              <a:t>Klik om de stijl te bewerken</a:t>
            </a:r>
            <a:endParaRPr lang="nl-NL" dirty="0"/>
          </a:p>
        </p:txBody>
      </p:sp>
      <p:sp>
        <p:nvSpPr>
          <p:cNvPr id="3" name="Tijdelijke aanduiding voor tekst 2"/>
          <p:cNvSpPr>
            <a:spLocks noGrp="1"/>
          </p:cNvSpPr>
          <p:nvPr>
            <p:ph type="body" idx="1"/>
          </p:nvPr>
        </p:nvSpPr>
        <p:spPr>
          <a:xfrm>
            <a:off x="2160000" y="2160002"/>
            <a:ext cx="7315200" cy="1500187"/>
          </a:xfrm>
          <a:prstGeom prst="rect">
            <a:avLst/>
          </a:prstGeom>
        </p:spPr>
        <p:txBody>
          <a:bodyPr/>
          <a:lstStyle>
            <a:lvl1pPr marL="0" indent="0" algn="l">
              <a:buNone/>
              <a:defRPr sz="1500"/>
            </a:lvl1pPr>
            <a:lvl2pPr marL="342883" indent="0">
              <a:buNone/>
              <a:defRPr sz="1350"/>
            </a:lvl2pPr>
            <a:lvl3pPr marL="685765" indent="0">
              <a:buNone/>
              <a:defRPr sz="1200"/>
            </a:lvl3pPr>
            <a:lvl4pPr marL="1028648" indent="0">
              <a:buNone/>
              <a:defRPr sz="1050"/>
            </a:lvl4pPr>
            <a:lvl5pPr marL="1371530" indent="0">
              <a:buNone/>
              <a:defRPr sz="1050"/>
            </a:lvl5pPr>
            <a:lvl6pPr marL="1714412" indent="0">
              <a:buNone/>
              <a:defRPr sz="1050"/>
            </a:lvl6pPr>
            <a:lvl7pPr marL="2057295" indent="0">
              <a:buNone/>
              <a:defRPr sz="1050"/>
            </a:lvl7pPr>
            <a:lvl8pPr marL="2400177" indent="0">
              <a:buNone/>
              <a:defRPr sz="1050"/>
            </a:lvl8pPr>
            <a:lvl9pPr marL="2743060" indent="0">
              <a:buNone/>
              <a:defRPr sz="1050"/>
            </a:lvl9pPr>
          </a:lstStyle>
          <a:p>
            <a:pPr lvl="0"/>
            <a:r>
              <a:rPr lang="nl-NL"/>
              <a:t>Klik om de modelstijlen te bewerken</a:t>
            </a:r>
          </a:p>
        </p:txBody>
      </p:sp>
      <p:sp>
        <p:nvSpPr>
          <p:cNvPr id="4" name="Rectangle 5"/>
          <p:cNvSpPr>
            <a:spLocks noGrp="1" noChangeArrowheads="1"/>
          </p:cNvSpPr>
          <p:nvPr>
            <p:ph type="dt" sz="half" idx="10"/>
          </p:nvPr>
        </p:nvSpPr>
        <p:spPr>
          <a:xfrm>
            <a:off x="1676401" y="6400800"/>
            <a:ext cx="1219200" cy="457200"/>
          </a:xfrm>
          <a:prstGeom prst="rect">
            <a:avLst/>
          </a:prstGeom>
          <a:ln/>
        </p:spPr>
        <p:txBody>
          <a:bodyPr/>
          <a:lstStyle>
            <a:lvl1pPr>
              <a:defRPr/>
            </a:lvl1pPr>
          </a:lstStyle>
          <a:p>
            <a:fld id="{D6E31510-2229-45B7-914F-853B909618C0}" type="datetimeFigureOut">
              <a:rPr lang="nl-NL" smtClean="0"/>
              <a:pPr/>
              <a:t>10-03-2023</a:t>
            </a:fld>
            <a:endParaRPr lang="nl-NL"/>
          </a:p>
        </p:txBody>
      </p:sp>
      <p:sp>
        <p:nvSpPr>
          <p:cNvPr id="5" name="Rectangle 6"/>
          <p:cNvSpPr>
            <a:spLocks noGrp="1" noChangeArrowheads="1"/>
          </p:cNvSpPr>
          <p:nvPr>
            <p:ph type="ftr" sz="quarter" idx="11"/>
          </p:nvPr>
        </p:nvSpPr>
        <p:spPr>
          <a:xfrm>
            <a:off x="2971800" y="6400800"/>
            <a:ext cx="4343400" cy="457200"/>
          </a:xfrm>
          <a:prstGeom prst="rect">
            <a:avLst/>
          </a:prstGeom>
          <a:ln/>
        </p:spPr>
        <p:txBody>
          <a:bodyPr/>
          <a:lstStyle>
            <a:lvl1pPr>
              <a:defRPr/>
            </a:lvl1pPr>
          </a:lstStyle>
          <a:p>
            <a:endParaRPr lang="nl-NL"/>
          </a:p>
        </p:txBody>
      </p:sp>
      <p:sp>
        <p:nvSpPr>
          <p:cNvPr id="6" name="Rectangle 7"/>
          <p:cNvSpPr>
            <a:spLocks noGrp="1" noChangeArrowheads="1"/>
          </p:cNvSpPr>
          <p:nvPr>
            <p:ph type="sldNum" sz="quarter" idx="12"/>
          </p:nvPr>
        </p:nvSpPr>
        <p:spPr>
          <a:xfrm>
            <a:off x="8534400" y="6400800"/>
            <a:ext cx="609600" cy="457200"/>
          </a:xfrm>
          <a:prstGeom prst="rect">
            <a:avLst/>
          </a:prstGeom>
          <a:ln/>
        </p:spPr>
        <p:txBody>
          <a:bodyPr/>
          <a:lstStyle>
            <a:lvl1pPr>
              <a:defRPr/>
            </a:lvl1pPr>
          </a:lstStyle>
          <a:p>
            <a:fld id="{4BF964CD-97A6-46EB-B5C4-738B884501EB}" type="slidenum">
              <a:rPr lang="nl-NL" smtClean="0"/>
              <a:pPr/>
              <a:t>‹nr.›</a:t>
            </a:fld>
            <a:endParaRPr lang="nl-NL"/>
          </a:p>
        </p:txBody>
      </p:sp>
    </p:spTree>
    <p:extLst>
      <p:ext uri="{BB962C8B-B14F-4D97-AF65-F5344CB8AC3E}">
        <p14:creationId xmlns:p14="http://schemas.microsoft.com/office/powerpoint/2010/main" val="758647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hape 2"/>
          <p:cNvSpPr>
            <a:spLocks noGrp="1"/>
          </p:cNvSpPr>
          <p:nvPr>
            <p:ph type="title"/>
          </p:nvPr>
        </p:nvSpPr>
        <p:spPr bwMode="auto">
          <a:xfrm>
            <a:off x="0" y="312541"/>
            <a:ext cx="9144000" cy="686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 uri="{FAA26D3D-D897-4be2-8F04-BA451C77F1D7}">
              <ma14:placeholderFlag xmlns:ma14="http://schemas.microsoft.com/office/mac/drawingml/2011/main" xmlns="" val="1"/>
            </a:ext>
          </a:extLst>
        </p:spPr>
        <p:txBody>
          <a:bodyPr vert="horz" wrap="square" lIns="0" tIns="0" rIns="0" bIns="0" numCol="1" anchor="ctr" anchorCtr="0" compatLnSpc="1">
            <a:prstTxWarp prst="textNoShape">
              <a:avLst/>
            </a:prstTxWarp>
          </a:bodyPr>
          <a:lstStyle/>
          <a:p>
            <a:pPr lvl="0"/>
            <a:r>
              <a:rPr lang="nl-NL" dirty="0">
                <a:sym typeface="Helvetica Light" charset="0"/>
              </a:rPr>
              <a:t>Titeltekst</a:t>
            </a:r>
          </a:p>
        </p:txBody>
      </p:sp>
      <p:sp>
        <p:nvSpPr>
          <p:cNvPr id="6" name="Shape 33"/>
          <p:cNvSpPr>
            <a:spLocks noChangeShapeType="1"/>
          </p:cNvSpPr>
          <p:nvPr/>
        </p:nvSpPr>
        <p:spPr bwMode="auto">
          <a:xfrm>
            <a:off x="0" y="1159689"/>
            <a:ext cx="9144000" cy="0"/>
          </a:xfrm>
          <a:prstGeom prst="line">
            <a:avLst/>
          </a:prstGeom>
          <a:noFill/>
          <a:ln w="57150" cmpd="sng">
            <a:solidFill>
              <a:schemeClr val="bg2"/>
            </a:solidFill>
            <a:miter lim="400000"/>
            <a:headEnd/>
            <a:tailEnd/>
          </a:ln>
          <a:extLst>
            <a:ext uri="{909E8E84-426E-40dd-AFC4-6F175D3DCCD1}">
              <a14:hiddenFill xmlns:a14="http://schemas.microsoft.com/office/drawing/2010/main" xmlns="">
                <a:noFill/>
              </a14:hiddenFill>
            </a:ext>
          </a:extLst>
        </p:spPr>
        <p:txBody>
          <a:bodyPr lIns="0" tIns="0" rIns="0" bIns="0" anchor="ctr"/>
          <a:lstStyle/>
          <a:p>
            <a:endParaRPr lang="nl-NL" sz="949" b="0" i="0" u="none">
              <a:latin typeface="Open Sans"/>
              <a:cs typeface="Open Sans"/>
            </a:endParaRPr>
          </a:p>
        </p:txBody>
      </p:sp>
      <p:pic>
        <p:nvPicPr>
          <p:cNvPr id="7" name="Picture 6" descr="Stuurgroep logo.png"/>
          <p:cNvPicPr>
            <a:picLocks noChangeAspect="1"/>
          </p:cNvPicPr>
          <p:nvPr/>
        </p:nvPicPr>
        <p:blipFill>
          <a:blip r:embed="rId10" cstate="email">
            <a:extLst>
              <a:ext uri="{28A0092B-C50C-407E-A947-70E740481C1C}">
                <a14:useLocalDpi xmlns:a14="http://schemas.microsoft.com/office/drawing/2010/main" val="0"/>
              </a:ext>
            </a:extLst>
          </a:blip>
          <a:stretch>
            <a:fillRect/>
          </a:stretch>
        </p:blipFill>
        <p:spPr>
          <a:xfrm>
            <a:off x="6475530" y="6053959"/>
            <a:ext cx="2459902" cy="736330"/>
          </a:xfrm>
          <a:prstGeom prst="rect">
            <a:avLst/>
          </a:prstGeom>
        </p:spPr>
      </p:pic>
    </p:spTree>
    <p:extLst>
      <p:ext uri="{BB962C8B-B14F-4D97-AF65-F5344CB8AC3E}">
        <p14:creationId xmlns:p14="http://schemas.microsoft.com/office/powerpoint/2010/main" val="8884607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7" r:id="rId6"/>
    <p:sldLayoutId id="2147483668" r:id="rId7"/>
    <p:sldLayoutId id="2147483669" r:id="rId8"/>
  </p:sldLayoutIdLst>
  <p:transition spd="med"/>
  <p:txStyles>
    <p:titleStyle>
      <a:lvl1pPr algn="ctr" defTabSz="308063" rtl="0" eaLnBrk="1" fontAlgn="base" hangingPunct="1">
        <a:spcBef>
          <a:spcPct val="0"/>
        </a:spcBef>
        <a:spcAft>
          <a:spcPct val="0"/>
        </a:spcAft>
        <a:defRPr sz="4219" b="0" i="0" u="none">
          <a:solidFill>
            <a:srgbClr val="4FAF47"/>
          </a:solidFill>
          <a:latin typeface="Open Sans"/>
          <a:ea typeface="ＭＳ Ｐゴシック" charset="0"/>
          <a:cs typeface="Open Sans"/>
          <a:sym typeface="Helvetica Light" charset="0"/>
        </a:defRPr>
      </a:lvl1pPr>
      <a:lvl2pPr algn="ctr" defTabSz="308063" rtl="0" eaLnBrk="1" fontAlgn="base" hangingPunct="1">
        <a:spcBef>
          <a:spcPct val="0"/>
        </a:spcBef>
        <a:spcAft>
          <a:spcPct val="0"/>
        </a:spcAft>
        <a:defRPr sz="4219">
          <a:solidFill>
            <a:schemeClr val="tx2"/>
          </a:solidFill>
          <a:latin typeface="+mn-lt"/>
          <a:ea typeface="ＭＳ Ｐゴシック" charset="0"/>
          <a:cs typeface="+mn-cs"/>
          <a:sym typeface="Helvetica Light" charset="0"/>
        </a:defRPr>
      </a:lvl2pPr>
      <a:lvl3pPr algn="ctr" defTabSz="308063" rtl="0" eaLnBrk="1" fontAlgn="base" hangingPunct="1">
        <a:spcBef>
          <a:spcPct val="0"/>
        </a:spcBef>
        <a:spcAft>
          <a:spcPct val="0"/>
        </a:spcAft>
        <a:defRPr sz="4219">
          <a:solidFill>
            <a:schemeClr val="tx2"/>
          </a:solidFill>
          <a:latin typeface="+mn-lt"/>
          <a:ea typeface="ＭＳ Ｐゴシック" charset="0"/>
          <a:cs typeface="+mn-cs"/>
          <a:sym typeface="Helvetica Light" charset="0"/>
        </a:defRPr>
      </a:lvl3pPr>
      <a:lvl4pPr algn="ctr" defTabSz="308063" rtl="0" eaLnBrk="1" fontAlgn="base" hangingPunct="1">
        <a:spcBef>
          <a:spcPct val="0"/>
        </a:spcBef>
        <a:spcAft>
          <a:spcPct val="0"/>
        </a:spcAft>
        <a:defRPr sz="4219">
          <a:solidFill>
            <a:schemeClr val="tx2"/>
          </a:solidFill>
          <a:latin typeface="+mn-lt"/>
          <a:ea typeface="ＭＳ Ｐゴシック" charset="0"/>
          <a:cs typeface="+mn-cs"/>
          <a:sym typeface="Helvetica Light" charset="0"/>
        </a:defRPr>
      </a:lvl4pPr>
      <a:lvl5pPr algn="ctr" defTabSz="308063" rtl="0" eaLnBrk="1" fontAlgn="base" hangingPunct="1">
        <a:spcBef>
          <a:spcPct val="0"/>
        </a:spcBef>
        <a:spcAft>
          <a:spcPct val="0"/>
        </a:spcAft>
        <a:defRPr sz="4219">
          <a:solidFill>
            <a:schemeClr val="tx2"/>
          </a:solidFill>
          <a:latin typeface="+mn-lt"/>
          <a:ea typeface="ＭＳ Ｐゴシック" charset="0"/>
          <a:cs typeface="+mn-cs"/>
          <a:sym typeface="Helvetica Light" charset="0"/>
        </a:defRPr>
      </a:lvl5pPr>
      <a:lvl6pPr indent="602732" algn="ctr" defTabSz="308063" eaLnBrk="1" hangingPunct="1">
        <a:defRPr sz="4219">
          <a:latin typeface="+mn-lt"/>
          <a:ea typeface="+mn-ea"/>
          <a:cs typeface="+mn-cs"/>
          <a:sym typeface="Helvetica Light"/>
        </a:defRPr>
      </a:lvl6pPr>
      <a:lvl7pPr indent="723279" algn="ctr" defTabSz="308063" eaLnBrk="1" hangingPunct="1">
        <a:defRPr sz="4219">
          <a:latin typeface="+mn-lt"/>
          <a:ea typeface="+mn-ea"/>
          <a:cs typeface="+mn-cs"/>
          <a:sym typeface="Helvetica Light"/>
        </a:defRPr>
      </a:lvl7pPr>
      <a:lvl8pPr indent="843826" algn="ctr" defTabSz="308063" eaLnBrk="1" hangingPunct="1">
        <a:defRPr sz="4219">
          <a:latin typeface="+mn-lt"/>
          <a:ea typeface="+mn-ea"/>
          <a:cs typeface="+mn-cs"/>
          <a:sym typeface="Helvetica Light"/>
        </a:defRPr>
      </a:lvl8pPr>
      <a:lvl9pPr indent="964372" algn="ctr" defTabSz="308063" eaLnBrk="1" hangingPunct="1">
        <a:defRPr sz="4219">
          <a:latin typeface="+mn-lt"/>
          <a:ea typeface="+mn-ea"/>
          <a:cs typeface="+mn-cs"/>
          <a:sym typeface="Helvetica Light"/>
        </a:defRPr>
      </a:lvl9pPr>
    </p:titleStyle>
    <p:bodyStyle>
      <a:lvl1pPr marL="234396" indent="-234396" algn="l" defTabSz="308063" rtl="0" eaLnBrk="1" fontAlgn="base" hangingPunct="1">
        <a:spcBef>
          <a:spcPts val="2215"/>
        </a:spcBef>
        <a:spcAft>
          <a:spcPct val="0"/>
        </a:spcAft>
        <a:buSzPct val="75000"/>
        <a:buChar char="•"/>
        <a:defRPr sz="1898">
          <a:solidFill>
            <a:srgbClr val="575756"/>
          </a:solidFill>
          <a:latin typeface="Open Sans"/>
          <a:ea typeface="ＭＳ Ｐゴシック" charset="0"/>
          <a:cs typeface="Open Sans"/>
          <a:sym typeface="Helvetica Light" charset="0"/>
        </a:defRPr>
      </a:lvl1pPr>
      <a:lvl2pPr marL="468792" indent="-234396" algn="l" defTabSz="308063" rtl="0" eaLnBrk="1" fontAlgn="base" hangingPunct="1">
        <a:spcBef>
          <a:spcPts val="2215"/>
        </a:spcBef>
        <a:spcAft>
          <a:spcPct val="0"/>
        </a:spcAft>
        <a:buSzPct val="75000"/>
        <a:buChar char="•"/>
        <a:defRPr sz="1898">
          <a:solidFill>
            <a:schemeClr val="tx2"/>
          </a:solidFill>
          <a:latin typeface="Open Sans"/>
          <a:ea typeface="+mn-ea"/>
          <a:cs typeface="Open Sans"/>
          <a:sym typeface="Helvetica Light" charset="0"/>
        </a:defRPr>
      </a:lvl2pPr>
      <a:lvl3pPr marL="703188" indent="-234396" algn="l" defTabSz="308063" rtl="0" eaLnBrk="1" fontAlgn="base" hangingPunct="1">
        <a:spcBef>
          <a:spcPts val="2215"/>
        </a:spcBef>
        <a:spcAft>
          <a:spcPct val="0"/>
        </a:spcAft>
        <a:buSzPct val="75000"/>
        <a:buChar char="•"/>
        <a:defRPr sz="1898">
          <a:solidFill>
            <a:schemeClr val="bg2"/>
          </a:solidFill>
          <a:latin typeface="Open Sans"/>
          <a:ea typeface="+mn-ea"/>
          <a:cs typeface="Open Sans"/>
          <a:sym typeface="Helvetica Light" charset="0"/>
        </a:defRPr>
      </a:lvl3pPr>
      <a:lvl4pPr marL="937584" indent="-234396" algn="l" defTabSz="308063" rtl="0" eaLnBrk="1" fontAlgn="base" hangingPunct="1">
        <a:spcBef>
          <a:spcPts val="2215"/>
        </a:spcBef>
        <a:spcAft>
          <a:spcPct val="0"/>
        </a:spcAft>
        <a:buSzPct val="75000"/>
        <a:buChar char="•"/>
        <a:defRPr sz="1898">
          <a:solidFill>
            <a:schemeClr val="tx1"/>
          </a:solidFill>
          <a:latin typeface="Open Sans"/>
          <a:ea typeface="+mn-ea"/>
          <a:cs typeface="Open Sans"/>
          <a:sym typeface="Helvetica Light" charset="0"/>
        </a:defRPr>
      </a:lvl4pPr>
      <a:lvl5pPr marL="1171980" indent="-234396" algn="l" defTabSz="308063" rtl="0" eaLnBrk="1" fontAlgn="base" hangingPunct="1">
        <a:spcBef>
          <a:spcPts val="2215"/>
        </a:spcBef>
        <a:spcAft>
          <a:spcPct val="0"/>
        </a:spcAft>
        <a:buSzPct val="75000"/>
        <a:buChar char="•"/>
        <a:defRPr sz="1898">
          <a:solidFill>
            <a:schemeClr val="tx1"/>
          </a:solidFill>
          <a:latin typeface="Open Sans"/>
          <a:ea typeface="+mn-ea"/>
          <a:cs typeface="Open Sans"/>
          <a:sym typeface="Helvetica Light" charset="0"/>
        </a:defRPr>
      </a:lvl5pPr>
      <a:lvl6pPr marL="1406376" indent="-234396" defTabSz="308063" eaLnBrk="1" hangingPunct="1">
        <a:spcBef>
          <a:spcPts val="2215"/>
        </a:spcBef>
        <a:buSzPct val="75000"/>
        <a:buChar char="•"/>
        <a:defRPr sz="1898">
          <a:latin typeface="+mn-lt"/>
          <a:ea typeface="+mn-ea"/>
          <a:cs typeface="+mn-cs"/>
          <a:sym typeface="Helvetica Light"/>
        </a:defRPr>
      </a:lvl6pPr>
      <a:lvl7pPr marL="1640772" indent="-234396" defTabSz="308063" eaLnBrk="1" hangingPunct="1">
        <a:spcBef>
          <a:spcPts val="2215"/>
        </a:spcBef>
        <a:buSzPct val="75000"/>
        <a:buChar char="•"/>
        <a:defRPr sz="1898">
          <a:latin typeface="+mn-lt"/>
          <a:ea typeface="+mn-ea"/>
          <a:cs typeface="+mn-cs"/>
          <a:sym typeface="Helvetica Light"/>
        </a:defRPr>
      </a:lvl7pPr>
      <a:lvl8pPr marL="1875168" indent="-234396" defTabSz="308063" eaLnBrk="1" hangingPunct="1">
        <a:spcBef>
          <a:spcPts val="2215"/>
        </a:spcBef>
        <a:buSzPct val="75000"/>
        <a:buChar char="•"/>
        <a:defRPr sz="1898">
          <a:latin typeface="+mn-lt"/>
          <a:ea typeface="+mn-ea"/>
          <a:cs typeface="+mn-cs"/>
          <a:sym typeface="Helvetica Light"/>
        </a:defRPr>
      </a:lvl8pPr>
      <a:lvl9pPr marL="2109564" indent="-234396" defTabSz="308063" eaLnBrk="1" hangingPunct="1">
        <a:spcBef>
          <a:spcPts val="2215"/>
        </a:spcBef>
        <a:buSzPct val="75000"/>
        <a:buChar char="•"/>
        <a:defRPr sz="1898">
          <a:latin typeface="+mn-lt"/>
          <a:ea typeface="+mn-ea"/>
          <a:cs typeface="+mn-cs"/>
          <a:sym typeface="Helvetica Light"/>
        </a:defRPr>
      </a:lvl9pPr>
    </p:bodyStyle>
    <p:otherStyle>
      <a:lvl1pPr algn="ctr" defTabSz="308063" eaLnBrk="1" hangingPunct="1">
        <a:defRPr>
          <a:solidFill>
            <a:schemeClr val="tx1"/>
          </a:solidFill>
          <a:latin typeface="+mn-lt"/>
          <a:ea typeface="+mn-ea"/>
          <a:cs typeface="+mn-cs"/>
          <a:sym typeface="Helvetica Light"/>
        </a:defRPr>
      </a:lvl1pPr>
      <a:lvl2pPr indent="120547" algn="ctr" defTabSz="308063" eaLnBrk="1" hangingPunct="1">
        <a:defRPr>
          <a:solidFill>
            <a:schemeClr val="tx1"/>
          </a:solidFill>
          <a:latin typeface="+mn-lt"/>
          <a:ea typeface="+mn-ea"/>
          <a:cs typeface="+mn-cs"/>
          <a:sym typeface="Helvetica Light"/>
        </a:defRPr>
      </a:lvl2pPr>
      <a:lvl3pPr indent="241093" algn="ctr" defTabSz="308063" eaLnBrk="1" hangingPunct="1">
        <a:defRPr>
          <a:solidFill>
            <a:schemeClr val="tx1"/>
          </a:solidFill>
          <a:latin typeface="+mn-lt"/>
          <a:ea typeface="+mn-ea"/>
          <a:cs typeface="+mn-cs"/>
          <a:sym typeface="Helvetica Light"/>
        </a:defRPr>
      </a:lvl3pPr>
      <a:lvl4pPr indent="361640" algn="ctr" defTabSz="308063" eaLnBrk="1" hangingPunct="1">
        <a:defRPr>
          <a:solidFill>
            <a:schemeClr val="tx1"/>
          </a:solidFill>
          <a:latin typeface="+mn-lt"/>
          <a:ea typeface="+mn-ea"/>
          <a:cs typeface="+mn-cs"/>
          <a:sym typeface="Helvetica Light"/>
        </a:defRPr>
      </a:lvl4pPr>
      <a:lvl5pPr indent="482186" algn="ctr" defTabSz="308063" eaLnBrk="1" hangingPunct="1">
        <a:defRPr>
          <a:solidFill>
            <a:schemeClr val="tx1"/>
          </a:solidFill>
          <a:latin typeface="+mn-lt"/>
          <a:ea typeface="+mn-ea"/>
          <a:cs typeface="+mn-cs"/>
          <a:sym typeface="Helvetica Light"/>
        </a:defRPr>
      </a:lvl5pPr>
      <a:lvl6pPr indent="602732" algn="ctr" defTabSz="308063" eaLnBrk="1" hangingPunct="1">
        <a:defRPr>
          <a:solidFill>
            <a:schemeClr val="tx1"/>
          </a:solidFill>
          <a:latin typeface="+mn-lt"/>
          <a:ea typeface="+mn-ea"/>
          <a:cs typeface="+mn-cs"/>
          <a:sym typeface="Helvetica Light"/>
        </a:defRPr>
      </a:lvl6pPr>
      <a:lvl7pPr indent="723279" algn="ctr" defTabSz="308063" eaLnBrk="1" hangingPunct="1">
        <a:defRPr>
          <a:solidFill>
            <a:schemeClr val="tx1"/>
          </a:solidFill>
          <a:latin typeface="+mn-lt"/>
          <a:ea typeface="+mn-ea"/>
          <a:cs typeface="+mn-cs"/>
          <a:sym typeface="Helvetica Light"/>
        </a:defRPr>
      </a:lvl7pPr>
      <a:lvl8pPr indent="843826" algn="ctr" defTabSz="308063" eaLnBrk="1" hangingPunct="1">
        <a:defRPr>
          <a:solidFill>
            <a:schemeClr val="tx1"/>
          </a:solidFill>
          <a:latin typeface="+mn-lt"/>
          <a:ea typeface="+mn-ea"/>
          <a:cs typeface="+mn-cs"/>
          <a:sym typeface="Helvetica Light"/>
        </a:defRPr>
      </a:lvl8pPr>
      <a:lvl9pPr indent="964372" algn="ctr" defTabSz="308063" eaLnBrk="1" hangingPunct="1">
        <a:defRPr>
          <a:solidFill>
            <a:schemeClr val="tx1"/>
          </a:solidFill>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381000"/>
            <a:ext cx="9144000" cy="1827580"/>
          </a:xfrm>
          <a:solidFill>
            <a:schemeClr val="bg1"/>
          </a:solidFill>
          <a:ln>
            <a:solidFill>
              <a:schemeClr val="bg1"/>
            </a:solidFill>
          </a:ln>
        </p:spPr>
        <p:txBody>
          <a:bodyPr/>
          <a:lstStyle/>
          <a:p>
            <a:r>
              <a:rPr lang="nl-NL" sz="4000" b="1" dirty="0">
                <a:solidFill>
                  <a:schemeClr val="tx1">
                    <a:lumMod val="75000"/>
                  </a:schemeClr>
                </a:solidFill>
              </a:rPr>
              <a:t>Palliatieve voedingszorg</a:t>
            </a:r>
            <a:br>
              <a:rPr lang="nl-NL" sz="4000" b="1" dirty="0">
                <a:solidFill>
                  <a:schemeClr val="tx1">
                    <a:lumMod val="75000"/>
                  </a:schemeClr>
                </a:solidFill>
              </a:rPr>
            </a:br>
            <a:r>
              <a:rPr lang="nl-NL" sz="4000" b="1" dirty="0">
                <a:solidFill>
                  <a:schemeClr val="tx1">
                    <a:lumMod val="75000"/>
                  </a:schemeClr>
                </a:solidFill>
              </a:rPr>
              <a:t>in de thuissituatie</a:t>
            </a:r>
          </a:p>
        </p:txBody>
      </p:sp>
      <p:pic>
        <p:nvPicPr>
          <p:cNvPr id="5" name="Picture 2" descr="Home">
            <a:extLst>
              <a:ext uri="{FF2B5EF4-FFF2-40B4-BE49-F238E27FC236}">
                <a16:creationId xmlns:a16="http://schemas.microsoft.com/office/drawing/2014/main" id="{405A3E9F-A21D-4EB8-9ACB-1CD0D9C4E5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087273"/>
            <a:ext cx="1721826" cy="1721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7062957"/>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7AB2D6-7F97-4507-A80E-4D90D642DAEC}"/>
              </a:ext>
            </a:extLst>
          </p:cNvPr>
          <p:cNvSpPr>
            <a:spLocks noGrp="1"/>
          </p:cNvSpPr>
          <p:nvPr>
            <p:ph type="title"/>
          </p:nvPr>
        </p:nvSpPr>
        <p:spPr/>
        <p:txBody>
          <a:bodyPr/>
          <a:lstStyle/>
          <a:p>
            <a:r>
              <a:rPr lang="nl-NL" sz="3600" b="1" dirty="0"/>
              <a:t>Behandelplan gericht op symptomen</a:t>
            </a:r>
          </a:p>
        </p:txBody>
      </p:sp>
      <p:sp>
        <p:nvSpPr>
          <p:cNvPr id="6" name="Tijdelijke aanduiding voor inhoud 5">
            <a:extLst>
              <a:ext uri="{FF2B5EF4-FFF2-40B4-BE49-F238E27FC236}">
                <a16:creationId xmlns:a16="http://schemas.microsoft.com/office/drawing/2014/main" id="{8377D5E7-99D4-4734-A8D0-F1CC4E99E27F}"/>
              </a:ext>
            </a:extLst>
          </p:cNvPr>
          <p:cNvSpPr>
            <a:spLocks noGrp="1"/>
          </p:cNvSpPr>
          <p:nvPr>
            <p:ph idx="1"/>
          </p:nvPr>
        </p:nvSpPr>
        <p:spPr>
          <a:xfrm>
            <a:off x="388075" y="1234056"/>
            <a:ext cx="8551806" cy="4676683"/>
          </a:xfrm>
        </p:spPr>
        <p:txBody>
          <a:bodyPr/>
          <a:lstStyle/>
          <a:p>
            <a:r>
              <a:rPr lang="nl-NL" dirty="0"/>
              <a:t>Inventariseren van de aanwezige symptomen en opstellen van het behandelplan. Dit communiceren met huisarts, thuiszorg, naasten.</a:t>
            </a:r>
          </a:p>
          <a:p>
            <a:r>
              <a:rPr lang="nl-NL" dirty="0"/>
              <a:t>Bijvoorbeeld: obstipatie komt erg vaak voor door gebruik van medicatie, verminderde beweging, verminderde inname en mogelijk blokkades. Maar ook het afhankelijk zijn van een ander toilet of </a:t>
            </a:r>
            <a:r>
              <a:rPr lang="nl-NL" dirty="0" err="1"/>
              <a:t>po-stoel</a:t>
            </a:r>
            <a:r>
              <a:rPr lang="nl-NL" dirty="0"/>
              <a:t> kan bijdragen. Afhankelijk van hoeveel klachten iemand er van heeft, kan advies zijn (naast </a:t>
            </a:r>
            <a:r>
              <a:rPr lang="nl-NL" dirty="0" err="1"/>
              <a:t>bijv</a:t>
            </a:r>
            <a:r>
              <a:rPr lang="nl-NL" dirty="0"/>
              <a:t> </a:t>
            </a:r>
            <a:r>
              <a:rPr lang="nl-NL" dirty="0" err="1"/>
              <a:t>Macrogol</a:t>
            </a:r>
            <a:r>
              <a:rPr lang="nl-NL" dirty="0"/>
              <a:t>/</a:t>
            </a:r>
            <a:r>
              <a:rPr lang="nl-NL" dirty="0" err="1"/>
              <a:t>lactulose</a:t>
            </a:r>
            <a:r>
              <a:rPr lang="nl-NL" dirty="0"/>
              <a:t> als er opioïden gegeven worden)</a:t>
            </a:r>
          </a:p>
          <a:p>
            <a:pPr lvl="1">
              <a:lnSpc>
                <a:spcPts val="1700"/>
              </a:lnSpc>
            </a:pPr>
            <a:r>
              <a:rPr lang="nl-NL" dirty="0"/>
              <a:t>Indien mogelijk vergroten van de inname van vocht en vezel (1,5 l en 35 g)</a:t>
            </a:r>
          </a:p>
          <a:p>
            <a:pPr lvl="1">
              <a:lnSpc>
                <a:spcPts val="1700"/>
              </a:lnSpc>
            </a:pPr>
            <a:r>
              <a:rPr lang="nl-NL" dirty="0"/>
              <a:t>Indien mogelijk verhogen van de lichaamsbeweging</a:t>
            </a:r>
          </a:p>
          <a:p>
            <a:pPr lvl="1">
              <a:lnSpc>
                <a:spcPts val="1700"/>
              </a:lnSpc>
            </a:pPr>
            <a:r>
              <a:rPr lang="nl-NL" dirty="0"/>
              <a:t>Rust en goede houding op toilet</a:t>
            </a:r>
          </a:p>
          <a:p>
            <a:pPr>
              <a:lnSpc>
                <a:spcPts val="1700"/>
              </a:lnSpc>
            </a:pPr>
            <a:r>
              <a:rPr lang="nl-NL" dirty="0"/>
              <a:t>MAAR: is er obstructie, of is patiënt in de laatste fase, dan verandert de aanpak met bijvoorbeeld andere laxantia of een klysma</a:t>
            </a:r>
          </a:p>
          <a:p>
            <a:pPr marL="234396" lvl="1" indent="0">
              <a:buNone/>
            </a:pPr>
            <a:endParaRPr lang="nl-NL" dirty="0"/>
          </a:p>
          <a:p>
            <a:pPr lvl="1"/>
            <a:endParaRPr lang="nl-NL" dirty="0"/>
          </a:p>
        </p:txBody>
      </p:sp>
    </p:spTree>
    <p:extLst>
      <p:ext uri="{BB962C8B-B14F-4D97-AF65-F5344CB8AC3E}">
        <p14:creationId xmlns:p14="http://schemas.microsoft.com/office/powerpoint/2010/main" val="2982292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id="{95D9177F-6C67-4115-BC49-F04732B00565}"/>
              </a:ext>
            </a:extLst>
          </p:cNvPr>
          <p:cNvSpPr>
            <a:spLocks noGrp="1"/>
          </p:cNvSpPr>
          <p:nvPr>
            <p:ph type="body" idx="1"/>
          </p:nvPr>
        </p:nvSpPr>
        <p:spPr>
          <a:xfrm>
            <a:off x="669726" y="1392162"/>
            <a:ext cx="7804547" cy="4322948"/>
          </a:xfrm>
        </p:spPr>
        <p:txBody>
          <a:bodyPr/>
          <a:lstStyle/>
          <a:p>
            <a:r>
              <a:rPr lang="en-US" sz="2400" dirty="0">
                <a:solidFill>
                  <a:schemeClr val="tx1">
                    <a:lumMod val="50000"/>
                  </a:schemeClr>
                </a:solidFill>
              </a:rPr>
              <a:t>In </a:t>
            </a:r>
            <a:r>
              <a:rPr lang="en-US" sz="2400" dirty="0" err="1">
                <a:solidFill>
                  <a:schemeClr val="tx1">
                    <a:lumMod val="50000"/>
                  </a:schemeClr>
                </a:solidFill>
              </a:rPr>
              <a:t>welke</a:t>
            </a:r>
            <a:r>
              <a:rPr lang="en-US" sz="2400" dirty="0">
                <a:solidFill>
                  <a:schemeClr val="tx1">
                    <a:lumMod val="50000"/>
                  </a:schemeClr>
                </a:solidFill>
              </a:rPr>
              <a:t> </a:t>
            </a:r>
            <a:r>
              <a:rPr lang="en-US" sz="2400" dirty="0" err="1">
                <a:solidFill>
                  <a:schemeClr val="tx1">
                    <a:lumMod val="50000"/>
                  </a:schemeClr>
                </a:solidFill>
              </a:rPr>
              <a:t>fase</a:t>
            </a:r>
            <a:r>
              <a:rPr lang="en-US" sz="2400" dirty="0">
                <a:solidFill>
                  <a:schemeClr val="tx1">
                    <a:lumMod val="50000"/>
                  </a:schemeClr>
                </a:solidFill>
              </a:rPr>
              <a:t> </a:t>
            </a:r>
            <a:r>
              <a:rPr lang="en-US" sz="2400" dirty="0" err="1">
                <a:solidFill>
                  <a:schemeClr val="tx1">
                    <a:lumMod val="50000"/>
                  </a:schemeClr>
                </a:solidFill>
              </a:rPr>
              <a:t>bevindt</a:t>
            </a:r>
            <a:r>
              <a:rPr lang="en-US" sz="2400" dirty="0">
                <a:solidFill>
                  <a:schemeClr val="tx1">
                    <a:lumMod val="50000"/>
                  </a:schemeClr>
                </a:solidFill>
              </a:rPr>
              <a:t> de </a:t>
            </a:r>
            <a:r>
              <a:rPr lang="en-US" sz="2400" dirty="0" err="1">
                <a:solidFill>
                  <a:schemeClr val="tx1">
                    <a:lumMod val="50000"/>
                  </a:schemeClr>
                </a:solidFill>
              </a:rPr>
              <a:t>patiënt</a:t>
            </a:r>
            <a:r>
              <a:rPr lang="en-US" sz="2400" dirty="0">
                <a:solidFill>
                  <a:schemeClr val="tx1">
                    <a:lumMod val="50000"/>
                  </a:schemeClr>
                </a:solidFill>
              </a:rPr>
              <a:t> </a:t>
            </a:r>
            <a:r>
              <a:rPr lang="en-US" sz="2400" dirty="0" err="1">
                <a:solidFill>
                  <a:schemeClr val="tx1">
                    <a:lumMod val="50000"/>
                  </a:schemeClr>
                </a:solidFill>
              </a:rPr>
              <a:t>zich</a:t>
            </a:r>
            <a:r>
              <a:rPr lang="en-US" sz="2400" dirty="0">
                <a:solidFill>
                  <a:schemeClr val="tx1">
                    <a:lumMod val="50000"/>
                  </a:schemeClr>
                </a:solidFill>
              </a:rPr>
              <a:t>?</a:t>
            </a:r>
          </a:p>
          <a:p>
            <a:r>
              <a:rPr lang="en-US" sz="2400" dirty="0">
                <a:solidFill>
                  <a:schemeClr val="tx1">
                    <a:lumMod val="50000"/>
                  </a:schemeClr>
                </a:solidFill>
              </a:rPr>
              <a:t>Wat is de </a:t>
            </a:r>
            <a:r>
              <a:rPr lang="en-US" sz="2400" dirty="0" err="1">
                <a:solidFill>
                  <a:schemeClr val="tx1">
                    <a:lumMod val="50000"/>
                  </a:schemeClr>
                </a:solidFill>
              </a:rPr>
              <a:t>geschatte</a:t>
            </a:r>
            <a:r>
              <a:rPr lang="en-US" sz="2400" dirty="0">
                <a:solidFill>
                  <a:schemeClr val="tx1">
                    <a:lumMod val="50000"/>
                  </a:schemeClr>
                </a:solidFill>
              </a:rPr>
              <a:t> </a:t>
            </a:r>
            <a:r>
              <a:rPr lang="en-US" sz="2400" dirty="0" err="1">
                <a:solidFill>
                  <a:schemeClr val="tx1">
                    <a:lumMod val="50000"/>
                  </a:schemeClr>
                </a:solidFill>
              </a:rPr>
              <a:t>levensverwachting</a:t>
            </a:r>
            <a:r>
              <a:rPr lang="en-US" sz="2400" dirty="0">
                <a:solidFill>
                  <a:schemeClr val="tx1">
                    <a:lumMod val="50000"/>
                  </a:schemeClr>
                </a:solidFill>
              </a:rPr>
              <a:t>?</a:t>
            </a:r>
          </a:p>
          <a:p>
            <a:r>
              <a:rPr lang="en-US" sz="2400" dirty="0" err="1">
                <a:solidFill>
                  <a:schemeClr val="tx1">
                    <a:lumMod val="50000"/>
                  </a:schemeClr>
                </a:solidFill>
              </a:rPr>
              <a:t>Welke</a:t>
            </a:r>
            <a:r>
              <a:rPr lang="en-US" sz="2400" dirty="0">
                <a:solidFill>
                  <a:schemeClr val="tx1">
                    <a:lumMod val="50000"/>
                  </a:schemeClr>
                </a:solidFill>
              </a:rPr>
              <a:t> </a:t>
            </a:r>
            <a:r>
              <a:rPr lang="en-US" sz="2400" dirty="0" err="1">
                <a:solidFill>
                  <a:schemeClr val="tx1">
                    <a:lumMod val="50000"/>
                  </a:schemeClr>
                </a:solidFill>
              </a:rPr>
              <a:t>doelen</a:t>
            </a:r>
            <a:r>
              <a:rPr lang="en-US" sz="2400" dirty="0">
                <a:solidFill>
                  <a:schemeClr val="tx1">
                    <a:lumMod val="50000"/>
                  </a:schemeClr>
                </a:solidFill>
              </a:rPr>
              <a:t> </a:t>
            </a:r>
            <a:r>
              <a:rPr lang="en-US" sz="2400" dirty="0" err="1">
                <a:solidFill>
                  <a:schemeClr val="tx1">
                    <a:lumMod val="50000"/>
                  </a:schemeClr>
                </a:solidFill>
              </a:rPr>
              <a:t>heeft</a:t>
            </a:r>
            <a:r>
              <a:rPr lang="en-US" sz="2400" dirty="0">
                <a:solidFill>
                  <a:schemeClr val="tx1">
                    <a:lumMod val="50000"/>
                  </a:schemeClr>
                </a:solidFill>
              </a:rPr>
              <a:t> de </a:t>
            </a:r>
            <a:r>
              <a:rPr lang="en-US" sz="2400" dirty="0" err="1">
                <a:solidFill>
                  <a:schemeClr val="tx1">
                    <a:lumMod val="50000"/>
                  </a:schemeClr>
                </a:solidFill>
              </a:rPr>
              <a:t>patiënt</a:t>
            </a:r>
            <a:r>
              <a:rPr lang="en-US" sz="2400" dirty="0">
                <a:solidFill>
                  <a:schemeClr val="tx1">
                    <a:lumMod val="50000"/>
                  </a:schemeClr>
                </a:solidFill>
              </a:rPr>
              <a:t> </a:t>
            </a:r>
            <a:r>
              <a:rPr lang="en-US" sz="2400" dirty="0" err="1">
                <a:solidFill>
                  <a:schemeClr val="tx1">
                    <a:lumMod val="50000"/>
                  </a:schemeClr>
                </a:solidFill>
              </a:rPr>
              <a:t>nog</a:t>
            </a:r>
            <a:r>
              <a:rPr lang="en-US" sz="2400" dirty="0">
                <a:solidFill>
                  <a:schemeClr val="tx1">
                    <a:lumMod val="50000"/>
                  </a:schemeClr>
                </a:solidFill>
              </a:rPr>
              <a:t>?</a:t>
            </a:r>
          </a:p>
          <a:p>
            <a:r>
              <a:rPr lang="en-US" sz="2400" dirty="0" err="1">
                <a:solidFill>
                  <a:schemeClr val="tx1">
                    <a:lumMod val="50000"/>
                  </a:schemeClr>
                </a:solidFill>
              </a:rPr>
              <a:t>Welke</a:t>
            </a:r>
            <a:r>
              <a:rPr lang="en-US" sz="2400" dirty="0">
                <a:solidFill>
                  <a:schemeClr val="tx1">
                    <a:lumMod val="50000"/>
                  </a:schemeClr>
                </a:solidFill>
              </a:rPr>
              <a:t> </a:t>
            </a:r>
            <a:r>
              <a:rPr lang="en-US" sz="2400" dirty="0" err="1">
                <a:solidFill>
                  <a:schemeClr val="tx1">
                    <a:lumMod val="50000"/>
                  </a:schemeClr>
                </a:solidFill>
              </a:rPr>
              <a:t>cognities</a:t>
            </a:r>
            <a:r>
              <a:rPr lang="en-US" sz="2400" dirty="0">
                <a:solidFill>
                  <a:schemeClr val="tx1">
                    <a:lumMod val="50000"/>
                  </a:schemeClr>
                </a:solidFill>
              </a:rPr>
              <a:t> </a:t>
            </a:r>
            <a:r>
              <a:rPr lang="en-US" sz="2400" dirty="0" err="1">
                <a:solidFill>
                  <a:schemeClr val="tx1">
                    <a:lumMod val="50000"/>
                  </a:schemeClr>
                </a:solidFill>
              </a:rPr>
              <a:t>bestaan</a:t>
            </a:r>
            <a:r>
              <a:rPr lang="en-US" sz="2400" dirty="0">
                <a:solidFill>
                  <a:schemeClr val="tx1">
                    <a:lumMod val="50000"/>
                  </a:schemeClr>
                </a:solidFill>
              </a:rPr>
              <a:t> </a:t>
            </a:r>
            <a:r>
              <a:rPr lang="en-US" sz="2400" dirty="0" err="1">
                <a:solidFill>
                  <a:schemeClr val="tx1">
                    <a:lumMod val="50000"/>
                  </a:schemeClr>
                </a:solidFill>
              </a:rPr>
              <a:t>bij</a:t>
            </a:r>
            <a:r>
              <a:rPr lang="en-US" sz="2400" dirty="0">
                <a:solidFill>
                  <a:schemeClr val="tx1">
                    <a:lumMod val="50000"/>
                  </a:schemeClr>
                </a:solidFill>
              </a:rPr>
              <a:t> de </a:t>
            </a:r>
            <a:r>
              <a:rPr lang="en-US" sz="2400" dirty="0" err="1">
                <a:solidFill>
                  <a:schemeClr val="tx1">
                    <a:lumMod val="50000"/>
                  </a:schemeClr>
                </a:solidFill>
              </a:rPr>
              <a:t>patiënt</a:t>
            </a:r>
            <a:r>
              <a:rPr lang="en-US" sz="2400" dirty="0">
                <a:solidFill>
                  <a:schemeClr val="tx1">
                    <a:lumMod val="50000"/>
                  </a:schemeClr>
                </a:solidFill>
              </a:rPr>
              <a:t> en </a:t>
            </a:r>
            <a:r>
              <a:rPr lang="en-US" sz="2400" dirty="0" err="1">
                <a:solidFill>
                  <a:schemeClr val="tx1">
                    <a:lumMod val="50000"/>
                  </a:schemeClr>
                </a:solidFill>
              </a:rPr>
              <a:t>diens</a:t>
            </a:r>
            <a:r>
              <a:rPr lang="en-US" sz="2400" dirty="0">
                <a:solidFill>
                  <a:schemeClr val="tx1">
                    <a:lumMod val="50000"/>
                  </a:schemeClr>
                </a:solidFill>
              </a:rPr>
              <a:t> </a:t>
            </a:r>
            <a:r>
              <a:rPr lang="en-US" sz="2400" dirty="0" err="1">
                <a:solidFill>
                  <a:schemeClr val="tx1">
                    <a:lumMod val="50000"/>
                  </a:schemeClr>
                </a:solidFill>
              </a:rPr>
              <a:t>naasten</a:t>
            </a:r>
            <a:r>
              <a:rPr lang="en-US" sz="2400" dirty="0">
                <a:solidFill>
                  <a:schemeClr val="tx1">
                    <a:lumMod val="50000"/>
                  </a:schemeClr>
                </a:solidFill>
              </a:rPr>
              <a:t> op </a:t>
            </a:r>
            <a:r>
              <a:rPr lang="en-US" sz="2400" dirty="0" err="1">
                <a:solidFill>
                  <a:schemeClr val="tx1">
                    <a:lumMod val="50000"/>
                  </a:schemeClr>
                </a:solidFill>
              </a:rPr>
              <a:t>gebied</a:t>
            </a:r>
            <a:r>
              <a:rPr lang="en-US" sz="2400" dirty="0">
                <a:solidFill>
                  <a:schemeClr val="tx1">
                    <a:lumMod val="50000"/>
                  </a:schemeClr>
                </a:solidFill>
              </a:rPr>
              <a:t> van </a:t>
            </a:r>
            <a:r>
              <a:rPr lang="en-US" sz="2400" dirty="0" err="1">
                <a:solidFill>
                  <a:schemeClr val="tx1">
                    <a:lumMod val="50000"/>
                  </a:schemeClr>
                </a:solidFill>
              </a:rPr>
              <a:t>ziek</a:t>
            </a:r>
            <a:r>
              <a:rPr lang="en-US" sz="2400" dirty="0">
                <a:solidFill>
                  <a:schemeClr val="tx1">
                    <a:lumMod val="50000"/>
                  </a:schemeClr>
                </a:solidFill>
              </a:rPr>
              <a:t> </a:t>
            </a:r>
            <a:r>
              <a:rPr lang="en-US" sz="2400" dirty="0" err="1">
                <a:solidFill>
                  <a:schemeClr val="tx1">
                    <a:lumMod val="50000"/>
                  </a:schemeClr>
                </a:solidFill>
              </a:rPr>
              <a:t>zijn</a:t>
            </a:r>
            <a:r>
              <a:rPr lang="en-US" sz="2400" dirty="0">
                <a:solidFill>
                  <a:schemeClr val="tx1">
                    <a:lumMod val="50000"/>
                  </a:schemeClr>
                </a:solidFill>
              </a:rPr>
              <a:t>, de </a:t>
            </a:r>
            <a:r>
              <a:rPr lang="en-US" sz="2400" dirty="0" err="1">
                <a:solidFill>
                  <a:schemeClr val="tx1">
                    <a:lumMod val="50000"/>
                  </a:schemeClr>
                </a:solidFill>
              </a:rPr>
              <a:t>rol</a:t>
            </a:r>
            <a:r>
              <a:rPr lang="en-US" sz="2400" dirty="0">
                <a:solidFill>
                  <a:schemeClr val="tx1">
                    <a:lumMod val="50000"/>
                  </a:schemeClr>
                </a:solidFill>
              </a:rPr>
              <a:t> van voeding en de </a:t>
            </a:r>
            <a:r>
              <a:rPr lang="en-US" sz="2400" dirty="0" err="1">
                <a:solidFill>
                  <a:schemeClr val="tx1">
                    <a:lumMod val="50000"/>
                  </a:schemeClr>
                </a:solidFill>
              </a:rPr>
              <a:t>levensverwachting</a:t>
            </a:r>
            <a:r>
              <a:rPr lang="en-US" sz="2400" dirty="0">
                <a:solidFill>
                  <a:schemeClr val="tx1">
                    <a:lumMod val="50000"/>
                  </a:schemeClr>
                </a:solidFill>
              </a:rPr>
              <a:t>?</a:t>
            </a:r>
          </a:p>
          <a:p>
            <a:pPr lvl="5"/>
            <a:r>
              <a:rPr lang="en-US" sz="2400" b="1" dirty="0">
                <a:solidFill>
                  <a:srgbClr val="0070C0"/>
                </a:solidFill>
              </a:rPr>
              <a:t>Het is </a:t>
            </a:r>
            <a:r>
              <a:rPr lang="en-US" sz="2400" b="1" dirty="0" err="1">
                <a:solidFill>
                  <a:srgbClr val="0070C0"/>
                </a:solidFill>
              </a:rPr>
              <a:t>dus</a:t>
            </a:r>
            <a:r>
              <a:rPr lang="en-US" sz="2400" b="1" dirty="0">
                <a:solidFill>
                  <a:srgbClr val="0070C0"/>
                </a:solidFill>
              </a:rPr>
              <a:t> </a:t>
            </a:r>
            <a:r>
              <a:rPr lang="en-US" sz="2400" b="1" dirty="0" err="1">
                <a:solidFill>
                  <a:srgbClr val="0070C0"/>
                </a:solidFill>
              </a:rPr>
              <a:t>altijd</a:t>
            </a:r>
            <a:r>
              <a:rPr lang="en-US" sz="2400" b="1" dirty="0">
                <a:solidFill>
                  <a:srgbClr val="0070C0"/>
                </a:solidFill>
              </a:rPr>
              <a:t> </a:t>
            </a:r>
            <a:r>
              <a:rPr lang="en-US" sz="2400" b="1" dirty="0" err="1">
                <a:solidFill>
                  <a:srgbClr val="0070C0"/>
                </a:solidFill>
              </a:rPr>
              <a:t>maatwerk</a:t>
            </a:r>
            <a:endParaRPr lang="en-US" sz="2400" b="1" dirty="0">
              <a:solidFill>
                <a:srgbClr val="0070C0"/>
              </a:solidFill>
            </a:endParaRPr>
          </a:p>
          <a:p>
            <a:pPr marL="0" indent="0" algn="ctr">
              <a:buNone/>
            </a:pPr>
            <a:r>
              <a:rPr lang="en-US" sz="2000" dirty="0">
                <a:solidFill>
                  <a:schemeClr val="tx1">
                    <a:lumMod val="50000"/>
                  </a:schemeClr>
                </a:solidFill>
              </a:rPr>
              <a:t>	</a:t>
            </a:r>
          </a:p>
        </p:txBody>
      </p:sp>
      <p:sp>
        <p:nvSpPr>
          <p:cNvPr id="8" name="Title 2">
            <a:extLst>
              <a:ext uri="{FF2B5EF4-FFF2-40B4-BE49-F238E27FC236}">
                <a16:creationId xmlns:a16="http://schemas.microsoft.com/office/drawing/2014/main" id="{05729E87-EA24-4EF7-8D8B-44D9008DAB15}"/>
              </a:ext>
            </a:extLst>
          </p:cNvPr>
          <p:cNvSpPr>
            <a:spLocks noGrp="1"/>
          </p:cNvSpPr>
          <p:nvPr>
            <p:ph type="title"/>
          </p:nvPr>
        </p:nvSpPr>
        <p:spPr>
          <a:xfrm>
            <a:off x="0" y="312541"/>
            <a:ext cx="9144000" cy="686363"/>
          </a:xfrm>
        </p:spPr>
        <p:txBody>
          <a:bodyPr/>
          <a:lstStyle/>
          <a:p>
            <a:r>
              <a:rPr lang="nl-NL" sz="3600" b="1" dirty="0"/>
              <a:t>Het behandelplan kiezen	</a:t>
            </a:r>
            <a:endParaRPr lang="en-US" sz="3600" b="1" dirty="0"/>
          </a:p>
        </p:txBody>
      </p:sp>
      <p:pic>
        <p:nvPicPr>
          <p:cNvPr id="4" name="Picture 2" descr="Home">
            <a:extLst>
              <a:ext uri="{FF2B5EF4-FFF2-40B4-BE49-F238E27FC236}">
                <a16:creationId xmlns:a16="http://schemas.microsoft.com/office/drawing/2014/main" id="{9B377229-C49B-46FF-B42C-0146BBBAB8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6514" y="4771049"/>
            <a:ext cx="1721826" cy="1721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669296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0E469B4F-4837-4735-BE6F-7D3D1B4C9A4B}"/>
              </a:ext>
            </a:extLst>
          </p:cNvPr>
          <p:cNvSpPr>
            <a:spLocks noGrp="1"/>
          </p:cNvSpPr>
          <p:nvPr>
            <p:ph type="body" idx="1"/>
          </p:nvPr>
        </p:nvSpPr>
        <p:spPr>
          <a:xfrm>
            <a:off x="548640" y="1256206"/>
            <a:ext cx="8165702" cy="4888562"/>
          </a:xfrm>
        </p:spPr>
        <p:txBody>
          <a:bodyPr/>
          <a:lstStyle/>
          <a:p>
            <a:pPr marL="0" indent="0">
              <a:buNone/>
            </a:pPr>
            <a:r>
              <a:rPr lang="nl-NL" b="1" dirty="0">
                <a:solidFill>
                  <a:srgbClr val="0070C0"/>
                </a:solidFill>
              </a:rPr>
              <a:t>De volgende zinnen kunnen helpen het behandelplan te bespreken:</a:t>
            </a:r>
          </a:p>
          <a:p>
            <a:r>
              <a:rPr lang="nl-NL" dirty="0"/>
              <a:t>“Opknappen door goede voeding gaat alleen als de ziekte dat toelaat.”</a:t>
            </a:r>
          </a:p>
          <a:p>
            <a:r>
              <a:rPr lang="nl-NL" dirty="0"/>
              <a:t>“U gaat niet dood, omdat u niet meer kunt eten. U kunt niet meer eten, omdat u doodgaat.”</a:t>
            </a:r>
          </a:p>
          <a:p>
            <a:r>
              <a:rPr lang="nl-NL" dirty="0"/>
              <a:t>“De ziekte is nu de baas, ook goede voeding kan daar niets aan veranderen.” Voor mensen met een dieetverleden moeilijk</a:t>
            </a:r>
          </a:p>
          <a:p>
            <a:r>
              <a:rPr lang="nl-NL" dirty="0"/>
              <a:t> “Dat iemand zo ziek is, ligt niet aan de verzorging van u, maar is een teken van de ziekte zelf. ”</a:t>
            </a:r>
          </a:p>
        </p:txBody>
      </p:sp>
      <p:sp>
        <p:nvSpPr>
          <p:cNvPr id="15362"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nl-NL" altLang="nl-NL" sz="3600" b="1" dirty="0"/>
              <a:t>Hoe bespreekbaar maken	?</a:t>
            </a:r>
          </a:p>
        </p:txBody>
      </p:sp>
      <p:pic>
        <p:nvPicPr>
          <p:cNvPr id="91" name="Picture 2" descr="Home">
            <a:extLst>
              <a:ext uri="{FF2B5EF4-FFF2-40B4-BE49-F238E27FC236}">
                <a16:creationId xmlns:a16="http://schemas.microsoft.com/office/drawing/2014/main" id="{FE2BE823-0D67-416B-9DED-1D9D44DCD9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429" y="5400574"/>
            <a:ext cx="1301621" cy="13016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1315111"/>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E041EC5-1590-4ACF-94ED-EE36BD872BF2}"/>
              </a:ext>
            </a:extLst>
          </p:cNvPr>
          <p:cNvSpPr>
            <a:spLocks noGrp="1"/>
          </p:cNvSpPr>
          <p:nvPr>
            <p:ph type="title"/>
          </p:nvPr>
        </p:nvSpPr>
        <p:spPr>
          <a:xfrm>
            <a:off x="0" y="312541"/>
            <a:ext cx="9144000" cy="686363"/>
          </a:xfrm>
        </p:spPr>
        <p:txBody>
          <a:bodyPr/>
          <a:lstStyle/>
          <a:p>
            <a:r>
              <a:rPr lang="en-US" b="1" dirty="0" err="1"/>
              <a:t>Bijvoeding</a:t>
            </a:r>
            <a:r>
              <a:rPr lang="en-US" b="1" dirty="0"/>
              <a:t> / </a:t>
            </a:r>
            <a:r>
              <a:rPr lang="en-US" b="1" dirty="0" err="1"/>
              <a:t>sondevoeding</a:t>
            </a:r>
            <a:endParaRPr lang="en-US" b="1" dirty="0"/>
          </a:p>
        </p:txBody>
      </p:sp>
      <p:sp>
        <p:nvSpPr>
          <p:cNvPr id="8" name="Content Placeholder 2">
            <a:extLst>
              <a:ext uri="{FF2B5EF4-FFF2-40B4-BE49-F238E27FC236}">
                <a16:creationId xmlns:a16="http://schemas.microsoft.com/office/drawing/2014/main" id="{D25BD145-055A-4235-B3D8-AE0643850F4C}"/>
              </a:ext>
            </a:extLst>
          </p:cNvPr>
          <p:cNvSpPr>
            <a:spLocks noGrp="1"/>
          </p:cNvSpPr>
          <p:nvPr>
            <p:ph idx="1"/>
          </p:nvPr>
        </p:nvSpPr>
        <p:spPr>
          <a:xfrm>
            <a:off x="332991" y="1377275"/>
            <a:ext cx="8551806" cy="4676683"/>
          </a:xfrm>
        </p:spPr>
        <p:txBody>
          <a:bodyPr/>
          <a:lstStyle/>
          <a:p>
            <a:r>
              <a:rPr lang="en-US" dirty="0"/>
              <a:t>Het </a:t>
            </a:r>
            <a:r>
              <a:rPr lang="en-US" dirty="0" err="1"/>
              <a:t>kan</a:t>
            </a:r>
            <a:r>
              <a:rPr lang="en-US" dirty="0"/>
              <a:t> </a:t>
            </a:r>
            <a:r>
              <a:rPr lang="en-US" dirty="0" err="1"/>
              <a:t>zinvol</a:t>
            </a:r>
            <a:r>
              <a:rPr lang="en-US" dirty="0"/>
              <a:t> </a:t>
            </a:r>
            <a:r>
              <a:rPr lang="en-US" dirty="0" err="1"/>
              <a:t>zijn</a:t>
            </a:r>
            <a:r>
              <a:rPr lang="en-US" dirty="0"/>
              <a:t> </a:t>
            </a:r>
            <a:r>
              <a:rPr lang="en-US" dirty="0" err="1"/>
              <a:t>bij</a:t>
            </a:r>
            <a:r>
              <a:rPr lang="en-US" dirty="0"/>
              <a:t> </a:t>
            </a:r>
            <a:r>
              <a:rPr lang="en-US" b="1" dirty="0" err="1"/>
              <a:t>ziektegerichte</a:t>
            </a:r>
            <a:r>
              <a:rPr lang="en-US" dirty="0"/>
              <a:t> </a:t>
            </a:r>
            <a:r>
              <a:rPr lang="en-US" dirty="0" err="1"/>
              <a:t>palliatie</a:t>
            </a:r>
            <a:endParaRPr lang="en-US" dirty="0"/>
          </a:p>
          <a:p>
            <a:r>
              <a:rPr lang="en-US" dirty="0"/>
              <a:t>Ook </a:t>
            </a:r>
            <a:r>
              <a:rPr lang="en-US" dirty="0" err="1"/>
              <a:t>hier</a:t>
            </a:r>
            <a:r>
              <a:rPr lang="en-US" dirty="0"/>
              <a:t> </a:t>
            </a:r>
            <a:r>
              <a:rPr lang="en-US" dirty="0" err="1"/>
              <a:t>gelden</a:t>
            </a:r>
            <a:r>
              <a:rPr lang="en-US" dirty="0"/>
              <a:t> de </a:t>
            </a:r>
            <a:r>
              <a:rPr lang="en-US" dirty="0" err="1"/>
              <a:t>reguliere</a:t>
            </a:r>
            <a:r>
              <a:rPr lang="en-US" dirty="0"/>
              <a:t> criteria </a:t>
            </a:r>
            <a:r>
              <a:rPr lang="en-US" dirty="0" err="1"/>
              <a:t>voor</a:t>
            </a:r>
            <a:r>
              <a:rPr lang="en-US" dirty="0"/>
              <a:t> het </a:t>
            </a:r>
            <a:r>
              <a:rPr lang="en-US" dirty="0" err="1"/>
              <a:t>inzetten</a:t>
            </a:r>
            <a:r>
              <a:rPr lang="en-US" dirty="0"/>
              <a:t> van </a:t>
            </a:r>
            <a:r>
              <a:rPr lang="en-US" dirty="0" err="1"/>
              <a:t>bijvoeding</a:t>
            </a:r>
            <a:r>
              <a:rPr lang="en-US" dirty="0"/>
              <a:t>/</a:t>
            </a:r>
            <a:r>
              <a:rPr lang="en-US" dirty="0" err="1"/>
              <a:t>sondevoeding</a:t>
            </a:r>
            <a:endParaRPr lang="en-US" dirty="0"/>
          </a:p>
          <a:p>
            <a:pPr lvl="1"/>
            <a:r>
              <a:rPr lang="en-US" dirty="0"/>
              <a:t>Criteria </a:t>
            </a:r>
            <a:r>
              <a:rPr lang="en-US" dirty="0" err="1"/>
              <a:t>ondervoeding</a:t>
            </a:r>
            <a:r>
              <a:rPr lang="en-US" dirty="0"/>
              <a:t> en </a:t>
            </a:r>
            <a:r>
              <a:rPr lang="en-US" dirty="0" err="1"/>
              <a:t>voor</a:t>
            </a:r>
            <a:r>
              <a:rPr lang="en-US" dirty="0"/>
              <a:t> </a:t>
            </a:r>
            <a:r>
              <a:rPr lang="en-US" dirty="0" err="1"/>
              <a:t>sondevoeding</a:t>
            </a:r>
            <a:r>
              <a:rPr lang="en-US" dirty="0"/>
              <a:t> </a:t>
            </a:r>
            <a:r>
              <a:rPr lang="en-US" dirty="0" err="1"/>
              <a:t>slik</a:t>
            </a:r>
            <a:r>
              <a:rPr lang="en-US" dirty="0"/>
              <a:t>- of </a:t>
            </a:r>
            <a:r>
              <a:rPr lang="en-US" dirty="0" err="1"/>
              <a:t>passageklachten</a:t>
            </a:r>
            <a:r>
              <a:rPr lang="en-US" dirty="0"/>
              <a:t>, </a:t>
            </a:r>
            <a:r>
              <a:rPr lang="en-US" dirty="0" err="1"/>
              <a:t>Karnofskyscore</a:t>
            </a:r>
            <a:r>
              <a:rPr lang="en-US" dirty="0"/>
              <a:t> &gt;50 </a:t>
            </a:r>
            <a:r>
              <a:rPr lang="en-US" dirty="0" err="1"/>
              <a:t>dus</a:t>
            </a:r>
            <a:r>
              <a:rPr lang="en-US" dirty="0"/>
              <a:t> </a:t>
            </a:r>
            <a:r>
              <a:rPr lang="en-US" dirty="0" err="1"/>
              <a:t>redelijke</a:t>
            </a:r>
            <a:r>
              <a:rPr lang="en-US" dirty="0"/>
              <a:t> </a:t>
            </a:r>
            <a:r>
              <a:rPr lang="en-US" dirty="0" err="1"/>
              <a:t>zelfstandigheid</a:t>
            </a:r>
            <a:r>
              <a:rPr lang="en-US" dirty="0"/>
              <a:t>, </a:t>
            </a:r>
            <a:r>
              <a:rPr lang="en-US" dirty="0" err="1"/>
              <a:t>levensverwachting</a:t>
            </a:r>
            <a:r>
              <a:rPr lang="en-US" dirty="0"/>
              <a:t> &gt; 2-3 </a:t>
            </a:r>
            <a:r>
              <a:rPr lang="en-US" dirty="0" err="1"/>
              <a:t>maanden</a:t>
            </a:r>
            <a:r>
              <a:rPr lang="en-US" dirty="0"/>
              <a:t>.</a:t>
            </a:r>
          </a:p>
          <a:p>
            <a:r>
              <a:rPr lang="en-US" dirty="0" err="1"/>
              <a:t>Behandeldoel</a:t>
            </a:r>
            <a:r>
              <a:rPr lang="en-US" dirty="0"/>
              <a:t> is de </a:t>
            </a:r>
            <a:r>
              <a:rPr lang="en-US" dirty="0" err="1"/>
              <a:t>kwaliteit</a:t>
            </a:r>
            <a:r>
              <a:rPr lang="en-US" dirty="0"/>
              <a:t> van </a:t>
            </a:r>
            <a:r>
              <a:rPr lang="en-US" dirty="0" err="1"/>
              <a:t>leven</a:t>
            </a:r>
            <a:r>
              <a:rPr lang="en-US" dirty="0"/>
              <a:t> </a:t>
            </a:r>
            <a:r>
              <a:rPr lang="en-US" dirty="0" err="1"/>
              <a:t>te</a:t>
            </a:r>
            <a:r>
              <a:rPr lang="en-US" dirty="0"/>
              <a:t> </a:t>
            </a:r>
            <a:r>
              <a:rPr lang="en-US" dirty="0" err="1"/>
              <a:t>verbeteren</a:t>
            </a:r>
            <a:r>
              <a:rPr lang="en-US" dirty="0"/>
              <a:t>. </a:t>
            </a:r>
            <a:r>
              <a:rPr lang="en-US" dirty="0" err="1"/>
              <a:t>Wanneer</a:t>
            </a:r>
            <a:r>
              <a:rPr lang="en-US" dirty="0"/>
              <a:t> de </a:t>
            </a:r>
            <a:r>
              <a:rPr lang="en-US" dirty="0" err="1"/>
              <a:t>kwaliteit</a:t>
            </a:r>
            <a:r>
              <a:rPr lang="en-US" dirty="0"/>
              <a:t> van </a:t>
            </a:r>
            <a:r>
              <a:rPr lang="en-US" dirty="0" err="1"/>
              <a:t>leven</a:t>
            </a:r>
            <a:r>
              <a:rPr lang="en-US" dirty="0"/>
              <a:t> </a:t>
            </a:r>
            <a:r>
              <a:rPr lang="en-US" dirty="0" err="1"/>
              <a:t>erdoor</a:t>
            </a:r>
            <a:r>
              <a:rPr lang="en-US" dirty="0"/>
              <a:t> </a:t>
            </a:r>
            <a:r>
              <a:rPr lang="en-US" dirty="0" err="1"/>
              <a:t>vermindert</a:t>
            </a:r>
            <a:r>
              <a:rPr lang="en-US" dirty="0"/>
              <a:t>, </a:t>
            </a:r>
            <a:r>
              <a:rPr lang="en-US" dirty="0" err="1"/>
              <a:t>komt</a:t>
            </a:r>
            <a:r>
              <a:rPr lang="en-US" dirty="0"/>
              <a:t> het moment de </a:t>
            </a:r>
            <a:r>
              <a:rPr lang="en-US" dirty="0" err="1"/>
              <a:t>sondevoeding</a:t>
            </a:r>
            <a:r>
              <a:rPr lang="en-US" dirty="0"/>
              <a:t> </a:t>
            </a:r>
            <a:r>
              <a:rPr lang="en-US" dirty="0" err="1"/>
              <a:t>te</a:t>
            </a:r>
            <a:r>
              <a:rPr lang="en-US" dirty="0"/>
              <a:t> </a:t>
            </a:r>
            <a:r>
              <a:rPr lang="en-US" dirty="0" err="1"/>
              <a:t>stoppen</a:t>
            </a:r>
            <a:r>
              <a:rPr lang="en-US" dirty="0"/>
              <a:t>. </a:t>
            </a:r>
            <a:r>
              <a:rPr lang="en-US" dirty="0" err="1"/>
              <a:t>Een</a:t>
            </a:r>
            <a:r>
              <a:rPr lang="en-US" dirty="0"/>
              <a:t> </a:t>
            </a:r>
            <a:r>
              <a:rPr lang="en-US" dirty="0" err="1"/>
              <a:t>aanpassing</a:t>
            </a:r>
            <a:r>
              <a:rPr lang="en-US" dirty="0"/>
              <a:t> in </a:t>
            </a:r>
            <a:r>
              <a:rPr lang="en-US" dirty="0" err="1"/>
              <a:t>hoeveelheid</a:t>
            </a:r>
            <a:r>
              <a:rPr lang="en-US" dirty="0"/>
              <a:t> of </a:t>
            </a:r>
            <a:r>
              <a:rPr lang="en-US" dirty="0" err="1"/>
              <a:t>soort</a:t>
            </a:r>
            <a:r>
              <a:rPr lang="en-US" dirty="0"/>
              <a:t> voeding </a:t>
            </a:r>
            <a:r>
              <a:rPr lang="en-US" dirty="0" err="1"/>
              <a:t>kan</a:t>
            </a:r>
            <a:r>
              <a:rPr lang="en-US" dirty="0"/>
              <a:t> </a:t>
            </a:r>
            <a:r>
              <a:rPr lang="en-US" dirty="0" err="1"/>
              <a:t>soms</a:t>
            </a:r>
            <a:r>
              <a:rPr lang="en-US" dirty="0"/>
              <a:t> </a:t>
            </a:r>
            <a:r>
              <a:rPr lang="en-US" dirty="0" err="1"/>
              <a:t>wel</a:t>
            </a:r>
            <a:r>
              <a:rPr lang="en-US" dirty="0"/>
              <a:t> </a:t>
            </a:r>
            <a:r>
              <a:rPr lang="en-US" dirty="0" err="1"/>
              <a:t>verlichting</a:t>
            </a:r>
            <a:r>
              <a:rPr lang="en-US" dirty="0"/>
              <a:t> van </a:t>
            </a:r>
            <a:r>
              <a:rPr lang="en-US" dirty="0" err="1"/>
              <a:t>klachten</a:t>
            </a:r>
            <a:r>
              <a:rPr lang="en-US" dirty="0"/>
              <a:t> </a:t>
            </a:r>
            <a:r>
              <a:rPr lang="en-US" dirty="0" err="1"/>
              <a:t>geven</a:t>
            </a:r>
            <a:r>
              <a:rPr lang="en-US" dirty="0"/>
              <a:t>.</a:t>
            </a:r>
          </a:p>
          <a:p>
            <a:pPr lvl="6"/>
            <a:r>
              <a:rPr lang="en-US" b="1" dirty="0" err="1">
                <a:solidFill>
                  <a:srgbClr val="0070C0"/>
                </a:solidFill>
              </a:rPr>
              <a:t>Duidelijk</a:t>
            </a:r>
            <a:r>
              <a:rPr lang="en-US" b="1" dirty="0">
                <a:solidFill>
                  <a:srgbClr val="0070C0"/>
                </a:solidFill>
              </a:rPr>
              <a:t> </a:t>
            </a:r>
            <a:r>
              <a:rPr lang="en-US" b="1" dirty="0" err="1">
                <a:solidFill>
                  <a:srgbClr val="0070C0"/>
                </a:solidFill>
              </a:rPr>
              <a:t>bespreken</a:t>
            </a:r>
            <a:r>
              <a:rPr lang="en-US" b="1" dirty="0">
                <a:solidFill>
                  <a:srgbClr val="0070C0"/>
                </a:solidFill>
              </a:rPr>
              <a:t> </a:t>
            </a:r>
            <a:r>
              <a:rPr lang="en-US" b="1" dirty="0" err="1">
                <a:solidFill>
                  <a:srgbClr val="0070C0"/>
                </a:solidFill>
              </a:rPr>
              <a:t>vanaf</a:t>
            </a:r>
            <a:r>
              <a:rPr lang="en-US" b="1" dirty="0">
                <a:solidFill>
                  <a:srgbClr val="0070C0"/>
                </a:solidFill>
              </a:rPr>
              <a:t> de start: de voeding </a:t>
            </a:r>
            <a:r>
              <a:rPr lang="en-US" b="1" dirty="0" err="1">
                <a:solidFill>
                  <a:srgbClr val="0070C0"/>
                </a:solidFill>
              </a:rPr>
              <a:t>geneest</a:t>
            </a:r>
            <a:r>
              <a:rPr lang="en-US" b="1" dirty="0">
                <a:solidFill>
                  <a:srgbClr val="0070C0"/>
                </a:solidFill>
              </a:rPr>
              <a:t> </a:t>
            </a:r>
            <a:r>
              <a:rPr lang="en-US" b="1" dirty="0" err="1">
                <a:solidFill>
                  <a:srgbClr val="0070C0"/>
                </a:solidFill>
              </a:rPr>
              <a:t>niet</a:t>
            </a:r>
            <a:r>
              <a:rPr lang="en-US" b="1" dirty="0">
                <a:solidFill>
                  <a:srgbClr val="0070C0"/>
                </a:solidFill>
              </a:rPr>
              <a:t>, maar </a:t>
            </a:r>
            <a:r>
              <a:rPr lang="en-US" b="1" dirty="0" err="1">
                <a:solidFill>
                  <a:srgbClr val="0070C0"/>
                </a:solidFill>
              </a:rPr>
              <a:t>kan</a:t>
            </a:r>
            <a:r>
              <a:rPr lang="en-US" b="1" dirty="0">
                <a:solidFill>
                  <a:srgbClr val="0070C0"/>
                </a:solidFill>
              </a:rPr>
              <a:t> de </a:t>
            </a:r>
            <a:r>
              <a:rPr lang="en-US" b="1" dirty="0" err="1">
                <a:solidFill>
                  <a:srgbClr val="0070C0"/>
                </a:solidFill>
              </a:rPr>
              <a:t>kwaliteit</a:t>
            </a:r>
            <a:r>
              <a:rPr lang="en-US" b="1" dirty="0">
                <a:solidFill>
                  <a:srgbClr val="0070C0"/>
                </a:solidFill>
              </a:rPr>
              <a:t> van </a:t>
            </a:r>
            <a:r>
              <a:rPr lang="en-US" b="1" dirty="0" err="1">
                <a:solidFill>
                  <a:srgbClr val="0070C0"/>
                </a:solidFill>
              </a:rPr>
              <a:t>leven</a:t>
            </a:r>
            <a:r>
              <a:rPr lang="en-US" b="1" dirty="0">
                <a:solidFill>
                  <a:srgbClr val="0070C0"/>
                </a:solidFill>
              </a:rPr>
              <a:t> </a:t>
            </a:r>
            <a:r>
              <a:rPr lang="en-US" b="1" dirty="0" err="1">
                <a:solidFill>
                  <a:srgbClr val="0070C0"/>
                </a:solidFill>
              </a:rPr>
              <a:t>verbeteren</a:t>
            </a:r>
            <a:r>
              <a:rPr lang="en-US" b="1" dirty="0">
                <a:solidFill>
                  <a:srgbClr val="0070C0"/>
                </a:solidFill>
              </a:rPr>
              <a:t>.</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pic>
        <p:nvPicPr>
          <p:cNvPr id="4" name="Picture 2" descr="Home">
            <a:extLst>
              <a:ext uri="{FF2B5EF4-FFF2-40B4-BE49-F238E27FC236}">
                <a16:creationId xmlns:a16="http://schemas.microsoft.com/office/drawing/2014/main" id="{A589D714-8EB3-48F9-9C35-B7949E2E86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6514" y="5269061"/>
            <a:ext cx="1223814" cy="12238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5424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el 1"/>
          <p:cNvSpPr>
            <a:spLocks noGrp="1"/>
          </p:cNvSpPr>
          <p:nvPr>
            <p:ph type="title"/>
          </p:nvPr>
        </p:nvSpPr>
        <p:spPr>
          <a:xfrm>
            <a:off x="203389" y="281594"/>
            <a:ext cx="8811009" cy="738664"/>
          </a:xfrm>
        </p:spPr>
        <p:txBody>
          <a:bodyPr/>
          <a:lstStyle/>
          <a:p>
            <a:r>
              <a:rPr lang="nl-NL" altLang="nl-NL" sz="3600" b="1" dirty="0"/>
              <a:t>De allerlaatste fase</a:t>
            </a:r>
          </a:p>
        </p:txBody>
      </p:sp>
      <p:sp>
        <p:nvSpPr>
          <p:cNvPr id="36867" name="Tijdelijke aanduiding voor inhoud 2"/>
          <p:cNvSpPr>
            <a:spLocks noGrp="1"/>
          </p:cNvSpPr>
          <p:nvPr>
            <p:ph idx="1"/>
          </p:nvPr>
        </p:nvSpPr>
        <p:spPr>
          <a:xfrm>
            <a:off x="462592" y="1620052"/>
            <a:ext cx="8551806" cy="4601495"/>
          </a:xfrm>
        </p:spPr>
        <p:txBody>
          <a:bodyPr>
            <a:normAutofit/>
          </a:bodyPr>
          <a:lstStyle/>
          <a:p>
            <a:pPr marL="3348" indent="0">
              <a:spcBef>
                <a:spcPts val="1800"/>
              </a:spcBef>
              <a:buSzPct val="100000"/>
              <a:buNone/>
            </a:pPr>
            <a:r>
              <a:rPr lang="nl-NL" altLang="nl-NL" sz="2000" dirty="0">
                <a:solidFill>
                  <a:schemeClr val="tx1"/>
                </a:solidFill>
              </a:rPr>
              <a:t>	Bij de start van de bijvoeding of sondevoeding moet uitgelegd worden dat het op een gegeven moment juist meer klachten geeft / schadelijk wordt en dan gestopt zal moeten worden. (</a:t>
            </a:r>
            <a:r>
              <a:rPr lang="nl-NL" altLang="nl-NL" sz="2000" dirty="0" err="1">
                <a:solidFill>
                  <a:schemeClr val="tx1"/>
                </a:solidFill>
              </a:rPr>
              <a:t>Zorgpad</a:t>
            </a:r>
            <a:r>
              <a:rPr lang="nl-NL" altLang="nl-NL" sz="2000" dirty="0">
                <a:solidFill>
                  <a:schemeClr val="tx1"/>
                </a:solidFill>
              </a:rPr>
              <a:t> stervensfase)</a:t>
            </a:r>
          </a:p>
          <a:p>
            <a:pPr marL="3348" indent="0">
              <a:spcBef>
                <a:spcPts val="1800"/>
              </a:spcBef>
              <a:buSzPct val="100000"/>
              <a:buNone/>
            </a:pPr>
            <a:r>
              <a:rPr lang="nl-NL" altLang="nl-NL" sz="2000" dirty="0">
                <a:solidFill>
                  <a:schemeClr val="tx1"/>
                </a:solidFill>
              </a:rPr>
              <a:t>Van bijvoeding of sondevoeding is niet bewezen dat het de levensverwachting beïnvloedt, als deze korter is dan 2-3 maanden. Het kan wel de kwaliteit van leven beïnvloeden.</a:t>
            </a:r>
          </a:p>
          <a:p>
            <a:pPr marL="3348" indent="0">
              <a:spcBef>
                <a:spcPts val="1800"/>
              </a:spcBef>
              <a:buSzPct val="100000"/>
              <a:buNone/>
            </a:pPr>
            <a:r>
              <a:rPr lang="nl-NL" altLang="nl-NL" sz="2000" dirty="0">
                <a:solidFill>
                  <a:schemeClr val="tx1"/>
                </a:solidFill>
              </a:rPr>
              <a:t>In de laatste fase is bijvoorbeeld obstipatie ook weer een symptoom dat vaak optreedt. Als ook droge mond waardoor daar problemen of ongemakken ontstaan. Door goede mondverzorging en verzorging van de lippen, kan dit ongemak zoveel mogelijk beperkt worden.</a:t>
            </a:r>
            <a:endParaRPr lang="nl-NL" altLang="nl-NL" dirty="0">
              <a:solidFill>
                <a:schemeClr val="tx1"/>
              </a:solidFill>
            </a:endParaRPr>
          </a:p>
        </p:txBody>
      </p:sp>
      <p:sp>
        <p:nvSpPr>
          <p:cNvPr id="36868" name="Titel 5"/>
          <p:cNvSpPr txBox="1">
            <a:spLocks/>
          </p:cNvSpPr>
          <p:nvPr/>
        </p:nvSpPr>
        <p:spPr bwMode="auto">
          <a:xfrm>
            <a:off x="2000250" y="836613"/>
            <a:ext cx="683895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rgbClr val="A1006B"/>
                </a:solidFill>
                <a:latin typeface="Arial" pitchFamily="34" charset="0"/>
              </a:defRPr>
            </a:lvl1pPr>
            <a:lvl2pPr marL="742950" indent="-285750">
              <a:spcBef>
                <a:spcPct val="20000"/>
              </a:spcBef>
              <a:buFont typeface="Wingdings" pitchFamily="2" charset="2"/>
              <a:buChar char="§"/>
              <a:defRPr sz="2800">
                <a:solidFill>
                  <a:srgbClr val="A1006B"/>
                </a:solidFill>
                <a:latin typeface="Arial" pitchFamily="34" charset="0"/>
              </a:defRPr>
            </a:lvl2pPr>
            <a:lvl3pPr marL="1143000" indent="-228600">
              <a:spcBef>
                <a:spcPct val="20000"/>
              </a:spcBef>
              <a:buChar char="•"/>
              <a:defRPr sz="2400">
                <a:solidFill>
                  <a:srgbClr val="A1006B"/>
                </a:solidFill>
                <a:latin typeface="Arial" pitchFamily="34" charset="0"/>
              </a:defRPr>
            </a:lvl3pPr>
            <a:lvl4pPr marL="1600200" indent="-228600">
              <a:spcBef>
                <a:spcPct val="20000"/>
              </a:spcBef>
              <a:buChar char="–"/>
              <a:defRPr sz="2000">
                <a:solidFill>
                  <a:srgbClr val="A1006B"/>
                </a:solidFill>
                <a:latin typeface="Arial" pitchFamily="34" charset="0"/>
              </a:defRPr>
            </a:lvl4pPr>
            <a:lvl5pPr marL="2057400" indent="-228600">
              <a:spcBef>
                <a:spcPct val="20000"/>
              </a:spcBef>
              <a:buChar char="»"/>
              <a:defRPr sz="2000">
                <a:solidFill>
                  <a:srgbClr val="A1006B"/>
                </a:solidFill>
                <a:latin typeface="Arial" pitchFamily="34" charset="0"/>
              </a:defRPr>
            </a:lvl5pPr>
            <a:lvl6pPr marL="2514600" indent="-228600" eaLnBrk="0" fontAlgn="base" hangingPunct="0">
              <a:spcBef>
                <a:spcPct val="20000"/>
              </a:spcBef>
              <a:spcAft>
                <a:spcPct val="0"/>
              </a:spcAft>
              <a:buChar char="»"/>
              <a:defRPr sz="2000">
                <a:solidFill>
                  <a:srgbClr val="A1006B"/>
                </a:solidFill>
                <a:latin typeface="Arial" pitchFamily="34" charset="0"/>
              </a:defRPr>
            </a:lvl6pPr>
            <a:lvl7pPr marL="2971800" indent="-228600" eaLnBrk="0" fontAlgn="base" hangingPunct="0">
              <a:spcBef>
                <a:spcPct val="20000"/>
              </a:spcBef>
              <a:spcAft>
                <a:spcPct val="0"/>
              </a:spcAft>
              <a:buChar char="»"/>
              <a:defRPr sz="2000">
                <a:solidFill>
                  <a:srgbClr val="A1006B"/>
                </a:solidFill>
                <a:latin typeface="Arial" pitchFamily="34" charset="0"/>
              </a:defRPr>
            </a:lvl7pPr>
            <a:lvl8pPr marL="3429000" indent="-228600" eaLnBrk="0" fontAlgn="base" hangingPunct="0">
              <a:spcBef>
                <a:spcPct val="20000"/>
              </a:spcBef>
              <a:spcAft>
                <a:spcPct val="0"/>
              </a:spcAft>
              <a:buChar char="»"/>
              <a:defRPr sz="2000">
                <a:solidFill>
                  <a:srgbClr val="A1006B"/>
                </a:solidFill>
                <a:latin typeface="Arial" pitchFamily="34" charset="0"/>
              </a:defRPr>
            </a:lvl8pPr>
            <a:lvl9pPr marL="3886200" indent="-228600" eaLnBrk="0" fontAlgn="base" hangingPunct="0">
              <a:spcBef>
                <a:spcPct val="20000"/>
              </a:spcBef>
              <a:spcAft>
                <a:spcPct val="0"/>
              </a:spcAft>
              <a:buChar char="»"/>
              <a:defRPr sz="2000">
                <a:solidFill>
                  <a:srgbClr val="A1006B"/>
                </a:solidFill>
                <a:latin typeface="Arial" pitchFamily="34" charset="0"/>
              </a:defRPr>
            </a:lvl9pPr>
          </a:lstStyle>
          <a:p>
            <a:pPr>
              <a:spcBef>
                <a:spcPct val="0"/>
              </a:spcBef>
              <a:buFontTx/>
              <a:buNone/>
            </a:pPr>
            <a:endParaRPr lang="nl-NL" altLang="nl-NL" sz="2800" b="1">
              <a:solidFill>
                <a:srgbClr val="C00000"/>
              </a:solidFill>
              <a:ea typeface="ＭＳ Ｐゴシック" pitchFamily="34" charset="-128"/>
            </a:endParaRPr>
          </a:p>
        </p:txBody>
      </p:sp>
      <p:pic>
        <p:nvPicPr>
          <p:cNvPr id="5" name="Picture 2" descr="Home">
            <a:extLst>
              <a:ext uri="{FF2B5EF4-FFF2-40B4-BE49-F238E27FC236}">
                <a16:creationId xmlns:a16="http://schemas.microsoft.com/office/drawing/2014/main" id="{C40171C1-0EC2-470C-9897-20B35269F5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6515" y="5509228"/>
            <a:ext cx="983646" cy="983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1599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4">
            <a:extLst>
              <a:ext uri="{FF2B5EF4-FFF2-40B4-BE49-F238E27FC236}">
                <a16:creationId xmlns:a16="http://schemas.microsoft.com/office/drawing/2014/main" id="{4125BFAA-297C-402B-9525-165689E314C9}"/>
              </a:ext>
            </a:extLst>
          </p:cNvPr>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3103248" y="1686301"/>
            <a:ext cx="3873500" cy="3859213"/>
          </a:xfrm>
          <a:prstGeom prst="rect">
            <a:avLst/>
          </a:prstGeom>
        </p:spPr>
      </p:pic>
      <p:sp>
        <p:nvSpPr>
          <p:cNvPr id="9" name="Title 1">
            <a:extLst>
              <a:ext uri="{FF2B5EF4-FFF2-40B4-BE49-F238E27FC236}">
                <a16:creationId xmlns:a16="http://schemas.microsoft.com/office/drawing/2014/main" id="{07FAB862-3E0D-4928-8A29-BF89D667B64B}"/>
              </a:ext>
            </a:extLst>
          </p:cNvPr>
          <p:cNvSpPr>
            <a:spLocks noGrp="1"/>
          </p:cNvSpPr>
          <p:nvPr>
            <p:ph type="title"/>
          </p:nvPr>
        </p:nvSpPr>
        <p:spPr>
          <a:xfrm>
            <a:off x="0" y="312541"/>
            <a:ext cx="9144000" cy="686363"/>
          </a:xfrm>
        </p:spPr>
        <p:txBody>
          <a:bodyPr wrap="square" anchor="ctr">
            <a:normAutofit/>
          </a:bodyPr>
          <a:lstStyle/>
          <a:p>
            <a:r>
              <a:rPr lang="en-US" sz="4400" b="1" dirty="0" err="1"/>
              <a:t>Bedankt</a:t>
            </a:r>
            <a:r>
              <a:rPr lang="en-US" sz="4400" b="1" dirty="0"/>
              <a:t> voor </a:t>
            </a:r>
            <a:r>
              <a:rPr lang="en-US" sz="4400" b="1" dirty="0" err="1"/>
              <a:t>uw</a:t>
            </a:r>
            <a:r>
              <a:rPr lang="en-US" sz="4400" b="1" dirty="0"/>
              <a:t> </a:t>
            </a:r>
            <a:r>
              <a:rPr lang="en-US" sz="4400" b="1" dirty="0" err="1"/>
              <a:t>aandacht</a:t>
            </a:r>
            <a:r>
              <a:rPr lang="en-US" sz="4400" b="1" dirty="0"/>
              <a:t>!</a:t>
            </a:r>
          </a:p>
        </p:txBody>
      </p:sp>
      <p:pic>
        <p:nvPicPr>
          <p:cNvPr id="5" name="Picture 2" descr="Home">
            <a:extLst>
              <a:ext uri="{FF2B5EF4-FFF2-40B4-BE49-F238E27FC236}">
                <a16:creationId xmlns:a16="http://schemas.microsoft.com/office/drawing/2014/main" id="{EE05A0F6-015B-4F4C-9FCA-46B765D068C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9879" y="4167151"/>
            <a:ext cx="2069758" cy="2209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3145446"/>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A3915C78-4EC1-5AF8-95A2-087D3716565F}"/>
              </a:ext>
            </a:extLst>
          </p:cNvPr>
          <p:cNvSpPr>
            <a:spLocks noGrp="1"/>
          </p:cNvSpPr>
          <p:nvPr>
            <p:ph type="title"/>
          </p:nvPr>
        </p:nvSpPr>
        <p:spPr/>
        <p:txBody>
          <a:bodyPr/>
          <a:lstStyle/>
          <a:p>
            <a:r>
              <a:rPr kumimoji="0" lang="nl-NL" altLang="nl-NL" sz="2800" b="1" i="0" u="none" strike="noStrike" cap="none" normalizeH="0" baseline="0" dirty="0">
                <a:ln>
                  <a:noFill/>
                </a:ln>
                <a:solidFill>
                  <a:srgbClr val="00B050"/>
                </a:solidFill>
                <a:effectLst/>
                <a:latin typeface="Arial" panose="020B0604020202020204" pitchFamily="34" charset="0"/>
              </a:rPr>
              <a:t>Betekenis Karnofsky-score</a:t>
            </a:r>
            <a:r>
              <a:rPr kumimoji="0" lang="nl-NL" altLang="nl-NL" sz="2000" b="0" i="0" u="none" strike="noStrike" cap="none" normalizeH="0" baseline="0" dirty="0">
                <a:ln>
                  <a:noFill/>
                </a:ln>
                <a:solidFill>
                  <a:schemeClr val="tx1"/>
                </a:solidFill>
                <a:effectLst/>
                <a:latin typeface="Arial" panose="020B0604020202020204" pitchFamily="34" charset="0"/>
              </a:rPr>
              <a:t/>
            </a:r>
            <a:br>
              <a:rPr kumimoji="0" lang="nl-NL" altLang="nl-NL" sz="2000" b="0" i="0" u="none" strike="noStrike" cap="none" normalizeH="0" baseline="0" dirty="0">
                <a:ln>
                  <a:noFill/>
                </a:ln>
                <a:solidFill>
                  <a:schemeClr val="tx1"/>
                </a:solidFill>
                <a:effectLst/>
                <a:latin typeface="Arial" panose="020B0604020202020204" pitchFamily="34" charset="0"/>
              </a:rPr>
            </a:br>
            <a:r>
              <a:rPr kumimoji="0" lang="nl-NL" altLang="nl-NL" sz="2000" b="0" i="0" u="none" strike="noStrike" cap="none" normalizeH="0" baseline="0" dirty="0">
                <a:ln>
                  <a:noFill/>
                </a:ln>
                <a:solidFill>
                  <a:schemeClr val="tx1"/>
                </a:solidFill>
                <a:effectLst/>
                <a:latin typeface="Arial" panose="020B0604020202020204" pitchFamily="34" charset="0"/>
              </a:rPr>
              <a:t>bij kankerpatiënten</a:t>
            </a:r>
            <a:endParaRPr lang="nl-NL" dirty="0"/>
          </a:p>
        </p:txBody>
      </p:sp>
      <p:graphicFrame>
        <p:nvGraphicFramePr>
          <p:cNvPr id="4" name="Tabel 3">
            <a:extLst>
              <a:ext uri="{FF2B5EF4-FFF2-40B4-BE49-F238E27FC236}">
                <a16:creationId xmlns:a16="http://schemas.microsoft.com/office/drawing/2014/main" id="{89ED9931-C505-9C2A-5035-4E6780C2AFBC}"/>
              </a:ext>
            </a:extLst>
          </p:cNvPr>
          <p:cNvGraphicFramePr>
            <a:graphicFrameLocks noGrp="1"/>
          </p:cNvGraphicFramePr>
          <p:nvPr>
            <p:extLst>
              <p:ext uri="{D42A27DB-BD31-4B8C-83A1-F6EECF244321}">
                <p14:modId xmlns:p14="http://schemas.microsoft.com/office/powerpoint/2010/main" val="4287090227"/>
              </p:ext>
            </p:extLst>
          </p:nvPr>
        </p:nvGraphicFramePr>
        <p:xfrm>
          <a:off x="548640" y="1280160"/>
          <a:ext cx="7966712" cy="5170436"/>
        </p:xfrm>
        <a:graphic>
          <a:graphicData uri="http://schemas.openxmlformats.org/drawingml/2006/table">
            <a:tbl>
              <a:tblPr/>
              <a:tblGrid>
                <a:gridCol w="1991678">
                  <a:extLst>
                    <a:ext uri="{9D8B030D-6E8A-4147-A177-3AD203B41FA5}">
                      <a16:colId xmlns:a16="http://schemas.microsoft.com/office/drawing/2014/main" val="653597751"/>
                    </a:ext>
                  </a:extLst>
                </a:gridCol>
                <a:gridCol w="1991678">
                  <a:extLst>
                    <a:ext uri="{9D8B030D-6E8A-4147-A177-3AD203B41FA5}">
                      <a16:colId xmlns:a16="http://schemas.microsoft.com/office/drawing/2014/main" val="3696706124"/>
                    </a:ext>
                  </a:extLst>
                </a:gridCol>
                <a:gridCol w="1991678">
                  <a:extLst>
                    <a:ext uri="{9D8B030D-6E8A-4147-A177-3AD203B41FA5}">
                      <a16:colId xmlns:a16="http://schemas.microsoft.com/office/drawing/2014/main" val="546247419"/>
                    </a:ext>
                  </a:extLst>
                </a:gridCol>
                <a:gridCol w="1991678">
                  <a:extLst>
                    <a:ext uri="{9D8B030D-6E8A-4147-A177-3AD203B41FA5}">
                      <a16:colId xmlns:a16="http://schemas.microsoft.com/office/drawing/2014/main" val="4036097350"/>
                    </a:ext>
                  </a:extLst>
                </a:gridCol>
              </a:tblGrid>
              <a:tr h="119842">
                <a:tc>
                  <a:txBody>
                    <a:bodyPr/>
                    <a:lstStyle/>
                    <a:p>
                      <a:endParaRPr lang="nl-NL" sz="50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nl-NL" sz="500" b="1">
                          <a:effectLst/>
                        </a:rPr>
                        <a:t>Karnofsky Performance Status (KPS)</a:t>
                      </a:r>
                      <a:endParaRPr lang="nl-NL" sz="50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endParaRPr lang="nl-NL" sz="50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nl-NL" sz="500">
                          <a:effectLst/>
                        </a:rPr>
                        <a:t>Vergelijking met </a:t>
                      </a:r>
                      <a:r>
                        <a:rPr lang="nl-NL" sz="500" b="1">
                          <a:effectLst/>
                        </a:rPr>
                        <a:t>ECOG</a:t>
                      </a:r>
                      <a:endParaRPr lang="nl-NL" sz="50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287481191"/>
                  </a:ext>
                </a:extLst>
              </a:tr>
              <a:tr h="395221">
                <a:tc>
                  <a:txBody>
                    <a:bodyPr/>
                    <a:lstStyle/>
                    <a:p>
                      <a:r>
                        <a:rPr lang="nl-NL" sz="900" b="1" dirty="0">
                          <a:effectLst/>
                        </a:rPr>
                        <a:t>100</a:t>
                      </a:r>
                      <a:endParaRPr lang="nl-NL" sz="900" dirty="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nl-NL" sz="900">
                          <a:effectLst/>
                        </a:rPr>
                        <a:t>Geen klachten, geen ziekteverschijnselen</a:t>
                      </a: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nl-NL" sz="900" b="1">
                          <a:effectLst/>
                        </a:rPr>
                        <a:t>0</a:t>
                      </a:r>
                      <a:endParaRPr lang="nl-NL" sz="90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nl-NL" sz="900">
                          <a:effectLst/>
                        </a:rPr>
                        <a:t>Asymptomatisch</a:t>
                      </a: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512359509"/>
                  </a:ext>
                </a:extLst>
              </a:tr>
              <a:tr h="486425">
                <a:tc>
                  <a:txBody>
                    <a:bodyPr/>
                    <a:lstStyle/>
                    <a:p>
                      <a:r>
                        <a:rPr lang="nl-NL" sz="900" b="1" dirty="0">
                          <a:effectLst/>
                        </a:rPr>
                        <a:t>90</a:t>
                      </a:r>
                      <a:endParaRPr lang="nl-NL" sz="900" dirty="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nl-NL" sz="900">
                          <a:effectLst/>
                        </a:rPr>
                        <a:t>In staat tot normale activiteit; minimale verschijnselen van de ziekte</a:t>
                      </a: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nl-NL" sz="900" b="1">
                          <a:effectLst/>
                        </a:rPr>
                        <a:t>1</a:t>
                      </a:r>
                      <a:endParaRPr lang="nl-NL" sz="90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rowSpan="2">
                  <a:txBody>
                    <a:bodyPr/>
                    <a:lstStyle/>
                    <a:p>
                      <a:r>
                        <a:rPr lang="nl-NL" sz="900">
                          <a:effectLst/>
                        </a:rPr>
                        <a:t>Symptomatisch, volledig ambulant</a:t>
                      </a: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739205144"/>
                  </a:ext>
                </a:extLst>
              </a:tr>
              <a:tr h="468255">
                <a:tc>
                  <a:txBody>
                    <a:bodyPr/>
                    <a:lstStyle/>
                    <a:p>
                      <a:r>
                        <a:rPr lang="nl-NL" sz="900" b="1" dirty="0">
                          <a:effectLst/>
                        </a:rPr>
                        <a:t>80</a:t>
                      </a:r>
                      <a:endParaRPr lang="nl-NL" sz="900" dirty="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nl-NL" sz="900">
                          <a:effectLst/>
                        </a:rPr>
                        <a:t>Met inspanning tot normale activiteit in staat</a:t>
                      </a: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endParaRPr lang="nl-NL" sz="90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vMerge="1">
                  <a:txBody>
                    <a:bodyPr/>
                    <a:lstStyle/>
                    <a:p>
                      <a:endParaRPr lang="nl-NL"/>
                    </a:p>
                  </a:txBody>
                  <a:tcPr/>
                </a:tc>
                <a:extLst>
                  <a:ext uri="{0D108BD9-81ED-4DB2-BD59-A6C34878D82A}">
                    <a16:rowId xmlns:a16="http://schemas.microsoft.com/office/drawing/2014/main" val="3526759043"/>
                  </a:ext>
                </a:extLst>
              </a:tr>
              <a:tr h="668834">
                <a:tc>
                  <a:txBody>
                    <a:bodyPr/>
                    <a:lstStyle/>
                    <a:p>
                      <a:r>
                        <a:rPr lang="nl-NL" sz="900" b="1">
                          <a:effectLst/>
                        </a:rPr>
                        <a:t>70</a:t>
                      </a:r>
                      <a:endParaRPr lang="nl-NL" sz="90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nl-NL" sz="900" dirty="0">
                          <a:effectLst/>
                        </a:rPr>
                        <a:t>In staat voor zichzelf te </a:t>
                      </a:r>
                      <a:r>
                        <a:rPr lang="nl-NL" sz="900" dirty="0" err="1">
                          <a:effectLst/>
                        </a:rPr>
                        <a:t>zorgen;onmogelijk</a:t>
                      </a:r>
                      <a:r>
                        <a:rPr lang="nl-NL" sz="900" dirty="0">
                          <a:effectLst/>
                        </a:rPr>
                        <a:t> om normale activiteiten te </a:t>
                      </a:r>
                      <a:r>
                        <a:rPr lang="nl-NL" sz="900" dirty="0" err="1">
                          <a:effectLst/>
                        </a:rPr>
                        <a:t>verrichtenof</a:t>
                      </a:r>
                      <a:r>
                        <a:rPr lang="nl-NL" sz="900" dirty="0">
                          <a:effectLst/>
                        </a:rPr>
                        <a:t> om te werken</a:t>
                      </a: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nl-NL" sz="900" b="1">
                          <a:effectLst/>
                        </a:rPr>
                        <a:t>2</a:t>
                      </a:r>
                      <a:endParaRPr lang="nl-NL" sz="90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rowSpan="2">
                  <a:txBody>
                    <a:bodyPr/>
                    <a:lstStyle/>
                    <a:p>
                      <a:r>
                        <a:rPr lang="nl-NL" sz="900">
                          <a:effectLst/>
                        </a:rPr>
                        <a:t>Symptomatisch, ligt minder dan 50% van de dag op bed</a:t>
                      </a: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637115568"/>
                  </a:ext>
                </a:extLst>
              </a:tr>
              <a:tr h="486425">
                <a:tc>
                  <a:txBody>
                    <a:bodyPr/>
                    <a:lstStyle/>
                    <a:p>
                      <a:r>
                        <a:rPr lang="nl-NL" sz="900" b="1">
                          <a:effectLst/>
                        </a:rPr>
                        <a:t>60</a:t>
                      </a:r>
                      <a:endParaRPr lang="nl-NL" sz="90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nl-NL" sz="900" dirty="0">
                          <a:effectLst/>
                        </a:rPr>
                        <a:t>Heeft af en toe hulp </a:t>
                      </a:r>
                      <a:r>
                        <a:rPr lang="nl-NL" sz="900" dirty="0" err="1">
                          <a:effectLst/>
                        </a:rPr>
                        <a:t>nodig,maar</a:t>
                      </a:r>
                      <a:r>
                        <a:rPr lang="nl-NL" sz="900" dirty="0">
                          <a:effectLst/>
                        </a:rPr>
                        <a:t> is in staat grotendeels voor zichzelf te zorgen</a:t>
                      </a: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endParaRPr lang="nl-NL" sz="90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vMerge="1">
                  <a:txBody>
                    <a:bodyPr/>
                    <a:lstStyle/>
                    <a:p>
                      <a:endParaRPr lang="nl-NL"/>
                    </a:p>
                  </a:txBody>
                  <a:tcPr/>
                </a:tc>
                <a:extLst>
                  <a:ext uri="{0D108BD9-81ED-4DB2-BD59-A6C34878D82A}">
                    <a16:rowId xmlns:a16="http://schemas.microsoft.com/office/drawing/2014/main" val="1014675307"/>
                  </a:ext>
                </a:extLst>
              </a:tr>
              <a:tr h="395221">
                <a:tc>
                  <a:txBody>
                    <a:bodyPr/>
                    <a:lstStyle/>
                    <a:p>
                      <a:r>
                        <a:rPr lang="nl-NL" sz="900" b="1">
                          <a:effectLst/>
                        </a:rPr>
                        <a:t>50</a:t>
                      </a:r>
                      <a:endParaRPr lang="nl-NL" sz="90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nl-NL" sz="900" dirty="0">
                          <a:effectLst/>
                        </a:rPr>
                        <a:t>Heeft veel hulp en frequente medische zorg nodig</a:t>
                      </a: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nl-NL" sz="900" b="1">
                          <a:effectLst/>
                        </a:rPr>
                        <a:t>3</a:t>
                      </a:r>
                      <a:endParaRPr lang="nl-NL" sz="90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rowSpan="2">
                  <a:txBody>
                    <a:bodyPr/>
                    <a:lstStyle/>
                    <a:p>
                      <a:r>
                        <a:rPr lang="nl-NL" sz="900">
                          <a:effectLst/>
                        </a:rPr>
                        <a:t>Symptomatisch, niet volledig bedlegerig, ligt meer dan 50% van de dag op bed</a:t>
                      </a: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306354595"/>
                  </a:ext>
                </a:extLst>
              </a:tr>
              <a:tr h="395221">
                <a:tc>
                  <a:txBody>
                    <a:bodyPr/>
                    <a:lstStyle/>
                    <a:p>
                      <a:r>
                        <a:rPr lang="nl-NL" sz="900" b="1">
                          <a:effectLst/>
                        </a:rPr>
                        <a:t>40</a:t>
                      </a:r>
                      <a:endParaRPr lang="nl-NL" sz="90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nl-NL" sz="900" dirty="0">
                          <a:effectLst/>
                        </a:rPr>
                        <a:t>Grotendeels bedlegerig; heeft zorg en hulp nodig</a:t>
                      </a: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endParaRPr lang="nl-NL" sz="900" dirty="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vMerge="1">
                  <a:txBody>
                    <a:bodyPr/>
                    <a:lstStyle/>
                    <a:p>
                      <a:endParaRPr lang="nl-NL"/>
                    </a:p>
                  </a:txBody>
                  <a:tcPr/>
                </a:tc>
                <a:extLst>
                  <a:ext uri="{0D108BD9-81ED-4DB2-BD59-A6C34878D82A}">
                    <a16:rowId xmlns:a16="http://schemas.microsoft.com/office/drawing/2014/main" val="891599189"/>
                  </a:ext>
                </a:extLst>
              </a:tr>
              <a:tr h="760038">
                <a:tc>
                  <a:txBody>
                    <a:bodyPr/>
                    <a:lstStyle/>
                    <a:p>
                      <a:r>
                        <a:rPr lang="nl-NL" sz="900" b="1">
                          <a:effectLst/>
                        </a:rPr>
                        <a:t>30</a:t>
                      </a:r>
                      <a:endParaRPr lang="nl-NL" sz="90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nl-NL" sz="900">
                          <a:effectLst/>
                        </a:rPr>
                        <a:t>Geheel bedlegerig; heeft totale verzorging nodig;opname in ziekenhuis geïndiceerd; fatale afloop dreigt nog niet</a:t>
                      </a: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nl-NL" sz="900" b="1" dirty="0">
                          <a:effectLst/>
                        </a:rPr>
                        <a:t>4</a:t>
                      </a:r>
                      <a:endParaRPr lang="nl-NL" sz="900" dirty="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rowSpan="3">
                  <a:txBody>
                    <a:bodyPr/>
                    <a:lstStyle/>
                    <a:p>
                      <a:r>
                        <a:rPr lang="nl-NL" sz="900" dirty="0">
                          <a:effectLst/>
                        </a:rPr>
                        <a:t>Volledig bedlegerig</a:t>
                      </a: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713685213"/>
                  </a:ext>
                </a:extLst>
              </a:tr>
              <a:tr h="668834">
                <a:tc>
                  <a:txBody>
                    <a:bodyPr/>
                    <a:lstStyle/>
                    <a:p>
                      <a:r>
                        <a:rPr lang="nl-NL" sz="900" b="1">
                          <a:effectLst/>
                        </a:rPr>
                        <a:t>20</a:t>
                      </a:r>
                      <a:endParaRPr lang="nl-NL" sz="90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nl-NL" sz="900">
                          <a:effectLst/>
                        </a:rPr>
                        <a:t>Ernstig ziek; opname in ziekenhuis is noodzakelijk;actieve ondersteuning vereist</a:t>
                      </a: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endParaRPr lang="nl-NL" sz="900" dirty="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vMerge="1">
                  <a:txBody>
                    <a:bodyPr/>
                    <a:lstStyle/>
                    <a:p>
                      <a:endParaRPr lang="nl-NL"/>
                    </a:p>
                  </a:txBody>
                  <a:tcPr/>
                </a:tc>
                <a:extLst>
                  <a:ext uri="{0D108BD9-81ED-4DB2-BD59-A6C34878D82A}">
                    <a16:rowId xmlns:a16="http://schemas.microsoft.com/office/drawing/2014/main" val="99489694"/>
                  </a:ext>
                </a:extLst>
              </a:tr>
              <a:tr h="121606">
                <a:tc>
                  <a:txBody>
                    <a:bodyPr/>
                    <a:lstStyle/>
                    <a:p>
                      <a:r>
                        <a:rPr lang="nl-NL" sz="900" b="1">
                          <a:effectLst/>
                        </a:rPr>
                        <a:t>10</a:t>
                      </a:r>
                      <a:endParaRPr lang="nl-NL" sz="90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nl-NL" sz="900">
                          <a:effectLst/>
                        </a:rPr>
                        <a:t>Moribund</a:t>
                      </a: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endParaRPr lang="nl-NL" sz="900" dirty="0">
                        <a:effectLst/>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vMerge="1">
                  <a:txBody>
                    <a:bodyPr/>
                    <a:lstStyle/>
                    <a:p>
                      <a:endParaRPr lang="nl-NL"/>
                    </a:p>
                  </a:txBody>
                  <a:tcPr/>
                </a:tc>
                <a:extLst>
                  <a:ext uri="{0D108BD9-81ED-4DB2-BD59-A6C34878D82A}">
                    <a16:rowId xmlns:a16="http://schemas.microsoft.com/office/drawing/2014/main" val="1093932528"/>
                  </a:ext>
                </a:extLst>
              </a:tr>
              <a:tr h="121606">
                <a:tc>
                  <a:txBody>
                    <a:bodyPr/>
                    <a:lstStyle/>
                    <a:p>
                      <a:pPr algn="l"/>
                      <a:r>
                        <a:rPr lang="nl-NL" sz="900" b="1" i="0">
                          <a:solidFill>
                            <a:srgbClr val="202122"/>
                          </a:solidFill>
                          <a:effectLst/>
                          <a:latin typeface="Arial" panose="020B0604020202020204" pitchFamily="34" charset="0"/>
                        </a:rPr>
                        <a:t>0</a:t>
                      </a:r>
                      <a:endParaRPr lang="nl-NL" sz="900" b="0" i="0">
                        <a:solidFill>
                          <a:srgbClr val="202122"/>
                        </a:solidFill>
                        <a:effectLst/>
                        <a:latin typeface="Arial" panose="020B0604020202020204" pitchFamily="34" charset="0"/>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pPr algn="l"/>
                      <a:r>
                        <a:rPr lang="nl-NL" sz="900" b="0" i="0">
                          <a:solidFill>
                            <a:srgbClr val="202122"/>
                          </a:solidFill>
                          <a:effectLst/>
                          <a:latin typeface="Arial" panose="020B0604020202020204" pitchFamily="34" charset="0"/>
                        </a:rPr>
                        <a:t>Overleden</a:t>
                      </a: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pPr algn="l"/>
                      <a:endParaRPr lang="nl-NL" sz="900" b="0" i="0">
                        <a:solidFill>
                          <a:srgbClr val="202122"/>
                        </a:solidFill>
                        <a:effectLst/>
                        <a:latin typeface="Arial" panose="020B0604020202020204" pitchFamily="34" charset="0"/>
                      </a:endParaRPr>
                    </a:p>
                  </a:txBody>
                  <a:tcPr marL="25901" marR="25901" marT="12950" marB="1295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endParaRPr lang="nl-NL" sz="900" dirty="0"/>
                    </a:p>
                  </a:txBody>
                  <a:tcPr marL="25901" marR="25901" marT="12950" marB="12950">
                    <a:lnL w="6350" cap="flat" cmpd="sng" algn="ctr">
                      <a:solidFill>
                        <a:srgbClr val="A2A9B1"/>
                      </a:solidFill>
                      <a:prstDash val="solid"/>
                      <a:round/>
                      <a:headEnd type="none" w="med" len="med"/>
                      <a:tailEnd type="none" w="med" len="med"/>
                    </a:lnL>
                    <a:lnT w="6350" cap="flat" cmpd="sng" algn="ctr">
                      <a:solidFill>
                        <a:srgbClr val="A2A9B1"/>
                      </a:solidFill>
                      <a:prstDash val="solid"/>
                      <a:round/>
                      <a:headEnd type="none" w="med" len="med"/>
                      <a:tailEnd type="none" w="med" len="med"/>
                    </a:lnT>
                  </a:tcPr>
                </a:tc>
                <a:extLst>
                  <a:ext uri="{0D108BD9-81ED-4DB2-BD59-A6C34878D82A}">
                    <a16:rowId xmlns:a16="http://schemas.microsoft.com/office/drawing/2014/main" val="1704508849"/>
                  </a:ext>
                </a:extLst>
              </a:tr>
            </a:tbl>
          </a:graphicData>
        </a:graphic>
      </p:graphicFrame>
    </p:spTree>
    <p:extLst>
      <p:ext uri="{BB962C8B-B14F-4D97-AF65-F5344CB8AC3E}">
        <p14:creationId xmlns:p14="http://schemas.microsoft.com/office/powerpoint/2010/main" val="112458470"/>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3237B331-7C48-ED7A-C40E-B2DFD07BDDD9}"/>
              </a:ext>
            </a:extLst>
          </p:cNvPr>
          <p:cNvSpPr>
            <a:spLocks noGrp="1"/>
          </p:cNvSpPr>
          <p:nvPr>
            <p:ph type="body" idx="1"/>
          </p:nvPr>
        </p:nvSpPr>
        <p:spPr/>
        <p:txBody>
          <a:bodyPr/>
          <a:lstStyle/>
          <a:p>
            <a:pPr>
              <a:lnSpc>
                <a:spcPts val="1600"/>
              </a:lnSpc>
            </a:pPr>
            <a:r>
              <a:rPr lang="nl-NL" dirty="0"/>
              <a:t>Voedingsmiddelen die goed worden verdragen en waarvan de smaak wordt gewaardeerd</a:t>
            </a:r>
          </a:p>
          <a:p>
            <a:pPr>
              <a:lnSpc>
                <a:spcPts val="1600"/>
              </a:lnSpc>
            </a:pPr>
            <a:r>
              <a:rPr lang="nl-NL" dirty="0"/>
              <a:t>Frequente kleine maaltijden en tussendoortjes om een lege maag te voorkomen (mits geen sprake is van maagretentie)</a:t>
            </a:r>
          </a:p>
          <a:p>
            <a:pPr>
              <a:lnSpc>
                <a:spcPts val="1600"/>
              </a:lnSpc>
            </a:pPr>
            <a:r>
              <a:rPr lang="nl-NL" dirty="0"/>
              <a:t>Eventueel koude maaltijden, als de geur van eten tot klachten leidt</a:t>
            </a:r>
          </a:p>
          <a:p>
            <a:pPr>
              <a:lnSpc>
                <a:spcPts val="1600"/>
              </a:lnSpc>
            </a:pPr>
            <a:r>
              <a:rPr lang="nl-NL" dirty="0"/>
              <a:t>Gebruik van maaltijden en tussendoortjes op momenten dat de klachten minder aanwezig zijn; benut goede momenten</a:t>
            </a:r>
          </a:p>
          <a:p>
            <a:pPr>
              <a:lnSpc>
                <a:spcPts val="1600"/>
              </a:lnSpc>
            </a:pPr>
            <a:r>
              <a:rPr lang="nl-NL" dirty="0"/>
              <a:t>Voldoende vocht (minimaal 1,5 l/dag)</a:t>
            </a:r>
          </a:p>
          <a:p>
            <a:pPr>
              <a:lnSpc>
                <a:spcPts val="1600"/>
              </a:lnSpc>
            </a:pPr>
            <a:r>
              <a:rPr lang="nl-NL" dirty="0"/>
              <a:t>Eventueel drinken van cola (met of zonder prik)</a:t>
            </a:r>
          </a:p>
          <a:p>
            <a:pPr>
              <a:lnSpc>
                <a:spcPts val="1600"/>
              </a:lnSpc>
            </a:pPr>
            <a:r>
              <a:rPr lang="nl-NL" dirty="0"/>
              <a:t>Eventueel zuigen op ijsklontje of waterijsje. Soms worden ook stukjes ingevroren/gekoeld fruit gewaardeerd</a:t>
            </a:r>
          </a:p>
          <a:p>
            <a:pPr>
              <a:lnSpc>
                <a:spcPts val="1600"/>
              </a:lnSpc>
            </a:pPr>
            <a:r>
              <a:rPr lang="nl-NL" dirty="0"/>
              <a:t>Eventueel de inzet van dieetpreparaten</a:t>
            </a:r>
          </a:p>
          <a:p>
            <a:pPr marL="0" indent="0">
              <a:lnSpc>
                <a:spcPts val="1600"/>
              </a:lnSpc>
              <a:buNone/>
            </a:pPr>
            <a:r>
              <a:rPr lang="nl-NL" i="1" dirty="0"/>
              <a:t>Bron: </a:t>
            </a:r>
            <a:r>
              <a:rPr lang="nl-NL" i="1"/>
              <a:t>Pallialine.nl</a:t>
            </a:r>
            <a:endParaRPr lang="nl-NL" i="1" dirty="0"/>
          </a:p>
          <a:p>
            <a:pPr marL="0" indent="0">
              <a:buNone/>
            </a:pPr>
            <a:endParaRPr lang="nl-NL" dirty="0"/>
          </a:p>
        </p:txBody>
      </p:sp>
      <p:sp>
        <p:nvSpPr>
          <p:cNvPr id="3" name="Titel 2">
            <a:extLst>
              <a:ext uri="{FF2B5EF4-FFF2-40B4-BE49-F238E27FC236}">
                <a16:creationId xmlns:a16="http://schemas.microsoft.com/office/drawing/2014/main" id="{03A8264D-795C-A0B7-CFF8-E42506F84C82}"/>
              </a:ext>
            </a:extLst>
          </p:cNvPr>
          <p:cNvSpPr>
            <a:spLocks noGrp="1"/>
          </p:cNvSpPr>
          <p:nvPr>
            <p:ph type="title"/>
          </p:nvPr>
        </p:nvSpPr>
        <p:spPr/>
        <p:txBody>
          <a:bodyPr/>
          <a:lstStyle/>
          <a:p>
            <a:r>
              <a:rPr lang="nl-NL" sz="2400" b="1" dirty="0"/>
              <a:t>Voedingsadviezen bij misselijkheid</a:t>
            </a:r>
          </a:p>
        </p:txBody>
      </p:sp>
    </p:spTree>
    <p:extLst>
      <p:ext uri="{BB962C8B-B14F-4D97-AF65-F5344CB8AC3E}">
        <p14:creationId xmlns:p14="http://schemas.microsoft.com/office/powerpoint/2010/main" val="268802759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lstStyle/>
          <a:p>
            <a:r>
              <a:rPr lang="nl-NL" altLang="nl-NL" sz="4000" b="1" dirty="0"/>
              <a:t>Voorstellen</a:t>
            </a:r>
          </a:p>
        </p:txBody>
      </p:sp>
      <p:sp>
        <p:nvSpPr>
          <p:cNvPr id="3" name="Tijdelijke aanduiding voor inhoud 2"/>
          <p:cNvSpPr>
            <a:spLocks noGrp="1"/>
          </p:cNvSpPr>
          <p:nvPr>
            <p:ph idx="1"/>
          </p:nvPr>
        </p:nvSpPr>
        <p:spPr>
          <a:xfrm>
            <a:off x="447291" y="1563554"/>
            <a:ext cx="8220459" cy="3799021"/>
          </a:xfrm>
        </p:spPr>
        <p:txBody>
          <a:bodyPr>
            <a:normAutofit/>
          </a:bodyPr>
          <a:lstStyle/>
          <a:p>
            <a:pPr>
              <a:buSzPct val="100000"/>
              <a:buFont typeface="Arial" panose="020B0604020202020204" pitchFamily="34" charset="0"/>
              <a:buChar char="•"/>
            </a:pPr>
            <a:r>
              <a:rPr lang="nl-NL" sz="2400" dirty="0"/>
              <a:t>Diëtistenpraktijk De Groene Appel,</a:t>
            </a:r>
          </a:p>
          <a:p>
            <a:pPr marL="0" indent="0">
              <a:buSzPct val="100000"/>
              <a:buNone/>
            </a:pPr>
            <a:r>
              <a:rPr lang="nl-NL" sz="2400" dirty="0"/>
              <a:t>Annemarie Leemans</a:t>
            </a:r>
          </a:p>
          <a:p>
            <a:pPr>
              <a:buSzPct val="100000"/>
              <a:buFont typeface="Arial" panose="020B0604020202020204" pitchFamily="34" charset="0"/>
              <a:buChar char="•"/>
            </a:pPr>
            <a:r>
              <a:rPr lang="nl-NL" sz="2400" dirty="0"/>
              <a:t>Diëtistencoalitie010 (DC010)</a:t>
            </a:r>
          </a:p>
          <a:p>
            <a:pPr>
              <a:buSzPct val="100000"/>
              <a:buFont typeface="Arial" panose="020B0604020202020204" pitchFamily="34" charset="0"/>
              <a:buChar char="•"/>
            </a:pPr>
            <a:r>
              <a:rPr lang="nl-NL" sz="2400" dirty="0"/>
              <a:t>Project Voedingspaspoort010 </a:t>
            </a:r>
          </a:p>
        </p:txBody>
      </p:sp>
      <p:pic>
        <p:nvPicPr>
          <p:cNvPr id="5" name="Picture 2" descr="Home">
            <a:extLst>
              <a:ext uri="{FF2B5EF4-FFF2-40B4-BE49-F238E27FC236}">
                <a16:creationId xmlns:a16="http://schemas.microsoft.com/office/drawing/2014/main" id="{C845B893-2C3C-4A11-A2FD-05EA0E2A3B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6514" y="4771049"/>
            <a:ext cx="1721826" cy="1721826"/>
          </a:xfrm>
          <a:prstGeom prst="rect">
            <a:avLst/>
          </a:prstGeom>
          <a:noFill/>
          <a:extLst>
            <a:ext uri="{909E8E84-426E-40DD-AFC4-6F175D3DCCD1}">
              <a14:hiddenFill xmlns:a14="http://schemas.microsoft.com/office/drawing/2010/main">
                <a:solidFill>
                  <a:srgbClr val="FFFFFF"/>
                </a:solidFill>
              </a14:hiddenFill>
            </a:ext>
          </a:extLst>
        </p:spPr>
      </p:pic>
      <p:pic>
        <p:nvPicPr>
          <p:cNvPr id="65" name="Google Shape;59;p1">
            <a:extLst>
              <a:ext uri="{FF2B5EF4-FFF2-40B4-BE49-F238E27FC236}">
                <a16:creationId xmlns:a16="http://schemas.microsoft.com/office/drawing/2014/main" id="{2E0E38F0-8BD8-46E2-81E1-E1726905A91D}"/>
              </a:ext>
            </a:extLst>
          </p:cNvPr>
          <p:cNvPicPr preferRelativeResize="0"/>
          <p:nvPr/>
        </p:nvPicPr>
        <p:blipFill rotWithShape="1">
          <a:blip r:embed="rId4">
            <a:alphaModFix/>
          </a:blip>
          <a:srcRect/>
          <a:stretch/>
        </p:blipFill>
        <p:spPr>
          <a:xfrm>
            <a:off x="5574956" y="1850846"/>
            <a:ext cx="2896764" cy="3511729"/>
          </a:xfrm>
          <a:prstGeom prst="rect">
            <a:avLst/>
          </a:prstGeom>
          <a:noFill/>
          <a:ln>
            <a:noFill/>
          </a:ln>
        </p:spPr>
      </p:pic>
    </p:spTree>
    <p:extLst>
      <p:ext uri="{BB962C8B-B14F-4D97-AF65-F5344CB8AC3E}">
        <p14:creationId xmlns:p14="http://schemas.microsoft.com/office/powerpoint/2010/main" val="1432203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a:xfrm>
            <a:off x="466725" y="268265"/>
            <a:ext cx="7944993" cy="738664"/>
          </a:xfrm>
        </p:spPr>
        <p:txBody>
          <a:bodyPr/>
          <a:lstStyle/>
          <a:p>
            <a:r>
              <a:rPr lang="nl-NL" altLang="nl-NL" sz="4000" b="1" dirty="0"/>
              <a:t>Doelstellingen van het VP010</a:t>
            </a:r>
          </a:p>
        </p:txBody>
      </p:sp>
      <p:sp>
        <p:nvSpPr>
          <p:cNvPr id="5123" name="Tijdelijke aanduiding voor inhoud 2"/>
          <p:cNvSpPr>
            <a:spLocks noGrp="1"/>
          </p:cNvSpPr>
          <p:nvPr>
            <p:ph idx="1"/>
          </p:nvPr>
        </p:nvSpPr>
        <p:spPr>
          <a:xfrm>
            <a:off x="352041" y="1615400"/>
            <a:ext cx="8551806" cy="4676683"/>
          </a:xfrm>
        </p:spPr>
        <p:txBody>
          <a:bodyPr>
            <a:noAutofit/>
          </a:bodyPr>
          <a:lstStyle/>
          <a:p>
            <a:pPr>
              <a:spcBef>
                <a:spcPts val="4200"/>
              </a:spcBef>
              <a:buSzPct val="100000"/>
            </a:pPr>
            <a:r>
              <a:rPr lang="nl-NL" altLang="nl-NL" sz="2000" dirty="0"/>
              <a:t>Het kennen en herkennen van de risicofactoren voor het ontwikkelen van ondervoeding : hiervoor ook signaleringskaart </a:t>
            </a:r>
          </a:p>
          <a:p>
            <a:pPr>
              <a:spcBef>
                <a:spcPts val="4200"/>
              </a:spcBef>
              <a:buSzPct val="100000"/>
            </a:pPr>
            <a:r>
              <a:rPr lang="nl-NL" altLang="nl-NL" sz="2000" dirty="0"/>
              <a:t>Inzicht in ieders rol in de preventie, herkenning en behandeling (doorverwijzing) van ondervoeding</a:t>
            </a:r>
          </a:p>
          <a:p>
            <a:pPr>
              <a:spcBef>
                <a:spcPts val="4200"/>
              </a:spcBef>
              <a:buSzPct val="100000"/>
            </a:pPr>
            <a:r>
              <a:rPr lang="nl-NL" altLang="nl-NL" sz="2000" dirty="0"/>
              <a:t>Samen nadenken over: </a:t>
            </a:r>
            <a:r>
              <a:rPr lang="nl-NL" altLang="nl-NL" sz="2000" i="1" dirty="0"/>
              <a:t>Wat is de optimale zorg voor de kwetsbare thuiswonende oudere met (risico op) ondervoeding?</a:t>
            </a:r>
          </a:p>
          <a:p>
            <a:pPr marL="0" indent="0">
              <a:spcBef>
                <a:spcPts val="4200"/>
              </a:spcBef>
              <a:buSzPct val="100000"/>
              <a:buNone/>
            </a:pPr>
            <a:r>
              <a:rPr lang="nl-NL" altLang="nl-NL" sz="2000" i="1" dirty="0"/>
              <a:t>							</a:t>
            </a:r>
            <a:r>
              <a:rPr lang="nl-NL" altLang="nl-NL" sz="2000" dirty="0"/>
              <a:t>Betere samenwerking in de wijk</a:t>
            </a:r>
          </a:p>
        </p:txBody>
      </p:sp>
      <p:pic>
        <p:nvPicPr>
          <p:cNvPr id="4" name="Picture 2" descr="Home">
            <a:extLst>
              <a:ext uri="{FF2B5EF4-FFF2-40B4-BE49-F238E27FC236}">
                <a16:creationId xmlns:a16="http://schemas.microsoft.com/office/drawing/2014/main" id="{4B0C692E-7C7B-4E31-AC74-87C4FC117E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6514" y="4771049"/>
            <a:ext cx="1721826" cy="1721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3456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0" y="293491"/>
            <a:ext cx="9144000" cy="686363"/>
          </a:xfrm>
        </p:spPr>
        <p:txBody>
          <a:bodyPr/>
          <a:lstStyle/>
          <a:p>
            <a:r>
              <a:rPr lang="nl-NL" altLang="nl-NL" sz="4000" b="1" dirty="0">
                <a:ea typeface="ＭＳ Ｐゴシック" pitchFamily="34" charset="-128"/>
              </a:rPr>
              <a:t>Wat is palliatieve zorg?</a:t>
            </a:r>
            <a:endParaRPr lang="nl-NL" sz="4000" b="1" dirty="0"/>
          </a:p>
        </p:txBody>
      </p:sp>
      <p:sp>
        <p:nvSpPr>
          <p:cNvPr id="6146" name="Tijdelijke aanduiding voor inhoud 2"/>
          <p:cNvSpPr>
            <a:spLocks noGrp="1"/>
          </p:cNvSpPr>
          <p:nvPr>
            <p:ph idx="1"/>
          </p:nvPr>
        </p:nvSpPr>
        <p:spPr>
          <a:xfrm>
            <a:off x="361566" y="1663025"/>
            <a:ext cx="8551806" cy="4471076"/>
          </a:xfrm>
        </p:spPr>
        <p:txBody>
          <a:bodyPr>
            <a:normAutofit/>
          </a:bodyPr>
          <a:lstStyle/>
          <a:p>
            <a:pPr marL="0" indent="0">
              <a:lnSpc>
                <a:spcPct val="100000"/>
              </a:lnSpc>
              <a:buFont typeface="Arial" charset="0"/>
              <a:buNone/>
            </a:pPr>
            <a:r>
              <a:rPr lang="nl-NL" altLang="en-US" sz="2400" dirty="0">
                <a:solidFill>
                  <a:schemeClr val="tx1">
                    <a:lumMod val="75000"/>
                  </a:schemeClr>
                </a:solidFill>
              </a:rPr>
              <a:t>‘Palliatieve zorg is een benadering die de kwaliteit van leven verbetert van patiënten en hun naasten die te maken hebben met een levensbedreigende aandoening, door het voorkomen en verlichten van lijden door middel van vroegtijdige signalering en zorgvuldige beoordeling en behandeling van pijn en andere symptomen van lichamelijke, psychosociale en spirituele aard.’     </a:t>
            </a:r>
            <a:r>
              <a:rPr lang="nl-NL" altLang="en-US" sz="1400" i="1" dirty="0">
                <a:solidFill>
                  <a:schemeClr val="tx1">
                    <a:lumMod val="75000"/>
                  </a:schemeClr>
                </a:solidFill>
              </a:rPr>
              <a:t>Definitie WHO</a:t>
            </a:r>
          </a:p>
          <a:p>
            <a:pPr marL="0" indent="0">
              <a:spcBef>
                <a:spcPts val="1200"/>
              </a:spcBef>
              <a:buSzPct val="100000"/>
              <a:buNone/>
            </a:pPr>
            <a:endParaRPr lang="nl-NL" altLang="nl-NL" sz="2400" dirty="0"/>
          </a:p>
        </p:txBody>
      </p:sp>
      <p:pic>
        <p:nvPicPr>
          <p:cNvPr id="4" name="Picture 2" descr="Home">
            <a:extLst>
              <a:ext uri="{FF2B5EF4-FFF2-40B4-BE49-F238E27FC236}">
                <a16:creationId xmlns:a16="http://schemas.microsoft.com/office/drawing/2014/main" id="{974CECD9-4717-409F-87E6-14B3951824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6514" y="4771049"/>
            <a:ext cx="1721826" cy="1721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8182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idx="4294967295"/>
          </p:nvPr>
        </p:nvSpPr>
        <p:spPr>
          <a:xfrm>
            <a:off x="250825" y="49346"/>
            <a:ext cx="8347764" cy="84296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ts val="6000"/>
              </a:lnSpc>
            </a:pPr>
            <a:r>
              <a:rPr lang="nl-NL" altLang="en-US" sz="4000" b="1" dirty="0"/>
              <a:t>verloop palliatieve voedingszorg</a:t>
            </a:r>
            <a:endParaRPr lang="nl-NL" altLang="nl-NL" sz="4000" b="1" dirty="0"/>
          </a:p>
        </p:txBody>
      </p:sp>
      <p:sp>
        <p:nvSpPr>
          <p:cNvPr id="19462" name="AutoShape 20" descr="http://medischcontact.artsennet.nl/upload/5a1c1d5d-2436-4687-a04f-68d1a1f7499d_Hongerkliniek_1.jpg"/>
          <p:cNvSpPr>
            <a:spLocks noChangeAspect="1" noChangeArrowheads="1"/>
          </p:cNvSpPr>
          <p:nvPr/>
        </p:nvSpPr>
        <p:spPr bwMode="auto">
          <a:xfrm>
            <a:off x="250825" y="-1162050"/>
            <a:ext cx="3238500"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rgbClr val="A1006B"/>
                </a:solidFill>
                <a:latin typeface="Arial" pitchFamily="34" charset="0"/>
              </a:defRPr>
            </a:lvl1pPr>
            <a:lvl2pPr marL="742950" indent="-285750">
              <a:spcBef>
                <a:spcPct val="20000"/>
              </a:spcBef>
              <a:buFont typeface="Wingdings" pitchFamily="2" charset="2"/>
              <a:buChar char="§"/>
              <a:defRPr sz="2800">
                <a:solidFill>
                  <a:srgbClr val="A1006B"/>
                </a:solidFill>
                <a:latin typeface="Arial" pitchFamily="34" charset="0"/>
              </a:defRPr>
            </a:lvl2pPr>
            <a:lvl3pPr marL="1143000" indent="-228600">
              <a:spcBef>
                <a:spcPct val="20000"/>
              </a:spcBef>
              <a:buChar char="•"/>
              <a:defRPr sz="2400">
                <a:solidFill>
                  <a:srgbClr val="A1006B"/>
                </a:solidFill>
                <a:latin typeface="Arial" pitchFamily="34" charset="0"/>
              </a:defRPr>
            </a:lvl3pPr>
            <a:lvl4pPr marL="1600200" indent="-228600">
              <a:spcBef>
                <a:spcPct val="20000"/>
              </a:spcBef>
              <a:buChar char="–"/>
              <a:defRPr sz="2000">
                <a:solidFill>
                  <a:srgbClr val="A1006B"/>
                </a:solidFill>
                <a:latin typeface="Arial" pitchFamily="34" charset="0"/>
              </a:defRPr>
            </a:lvl4pPr>
            <a:lvl5pPr marL="2057400" indent="-228600">
              <a:spcBef>
                <a:spcPct val="20000"/>
              </a:spcBef>
              <a:buChar char="»"/>
              <a:defRPr sz="2000">
                <a:solidFill>
                  <a:srgbClr val="A1006B"/>
                </a:solidFill>
                <a:latin typeface="Arial" pitchFamily="34" charset="0"/>
              </a:defRPr>
            </a:lvl5pPr>
            <a:lvl6pPr marL="2514600" indent="-228600" eaLnBrk="0" fontAlgn="base" hangingPunct="0">
              <a:spcBef>
                <a:spcPct val="20000"/>
              </a:spcBef>
              <a:spcAft>
                <a:spcPct val="0"/>
              </a:spcAft>
              <a:buChar char="»"/>
              <a:defRPr sz="2000">
                <a:solidFill>
                  <a:srgbClr val="A1006B"/>
                </a:solidFill>
                <a:latin typeface="Arial" pitchFamily="34" charset="0"/>
              </a:defRPr>
            </a:lvl6pPr>
            <a:lvl7pPr marL="2971800" indent="-228600" eaLnBrk="0" fontAlgn="base" hangingPunct="0">
              <a:spcBef>
                <a:spcPct val="20000"/>
              </a:spcBef>
              <a:spcAft>
                <a:spcPct val="0"/>
              </a:spcAft>
              <a:buChar char="»"/>
              <a:defRPr sz="2000">
                <a:solidFill>
                  <a:srgbClr val="A1006B"/>
                </a:solidFill>
                <a:latin typeface="Arial" pitchFamily="34" charset="0"/>
              </a:defRPr>
            </a:lvl7pPr>
            <a:lvl8pPr marL="3429000" indent="-228600" eaLnBrk="0" fontAlgn="base" hangingPunct="0">
              <a:spcBef>
                <a:spcPct val="20000"/>
              </a:spcBef>
              <a:spcAft>
                <a:spcPct val="0"/>
              </a:spcAft>
              <a:buChar char="»"/>
              <a:defRPr sz="2000">
                <a:solidFill>
                  <a:srgbClr val="A1006B"/>
                </a:solidFill>
                <a:latin typeface="Arial" pitchFamily="34" charset="0"/>
              </a:defRPr>
            </a:lvl8pPr>
            <a:lvl9pPr marL="3886200" indent="-228600" eaLnBrk="0" fontAlgn="base" hangingPunct="0">
              <a:spcBef>
                <a:spcPct val="20000"/>
              </a:spcBef>
              <a:spcAft>
                <a:spcPct val="0"/>
              </a:spcAft>
              <a:buChar char="»"/>
              <a:defRPr sz="2000">
                <a:solidFill>
                  <a:srgbClr val="A1006B"/>
                </a:solidFill>
                <a:latin typeface="Arial" pitchFamily="34" charset="0"/>
              </a:defRPr>
            </a:lvl9pPr>
          </a:lstStyle>
          <a:p>
            <a:pPr eaLnBrk="1" hangingPunct="1">
              <a:spcBef>
                <a:spcPct val="0"/>
              </a:spcBef>
              <a:buFontTx/>
              <a:buNone/>
            </a:pPr>
            <a:endParaRPr lang="nl-NL" altLang="nl-NL" sz="2800">
              <a:solidFill>
                <a:schemeClr val="tx1"/>
              </a:solidFill>
              <a:ea typeface="ＭＳ Ｐゴシック" pitchFamily="34" charset="-128"/>
            </a:endParaRPr>
          </a:p>
        </p:txBody>
      </p:sp>
      <p:pic>
        <p:nvPicPr>
          <p:cNvPr id="10" name="Picture 2" descr="Home">
            <a:extLst>
              <a:ext uri="{FF2B5EF4-FFF2-40B4-BE49-F238E27FC236}">
                <a16:creationId xmlns:a16="http://schemas.microsoft.com/office/drawing/2014/main" id="{0CD0C82A-AD8B-40A7-B4C0-640D9DE4E7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6514" y="5258361"/>
            <a:ext cx="1234513" cy="1234513"/>
          </a:xfrm>
          <a:prstGeom prst="rect">
            <a:avLst/>
          </a:prstGeom>
          <a:noFill/>
          <a:extLst>
            <a:ext uri="{909E8E84-426E-40DD-AFC4-6F175D3DCCD1}">
              <a14:hiddenFill xmlns:a14="http://schemas.microsoft.com/office/drawing/2010/main">
                <a:solidFill>
                  <a:srgbClr val="FFFFFF"/>
                </a:solidFill>
              </a14:hiddenFill>
            </a:ext>
          </a:extLst>
        </p:spPr>
      </p:pic>
      <p:sp>
        <p:nvSpPr>
          <p:cNvPr id="2" name="Tekstvak 1">
            <a:extLst>
              <a:ext uri="{FF2B5EF4-FFF2-40B4-BE49-F238E27FC236}">
                <a16:creationId xmlns:a16="http://schemas.microsoft.com/office/drawing/2014/main" id="{E62DFD84-529C-4FFB-934D-220FA69B902E}"/>
              </a:ext>
            </a:extLst>
          </p:cNvPr>
          <p:cNvSpPr txBox="1"/>
          <p:nvPr/>
        </p:nvSpPr>
        <p:spPr>
          <a:xfrm>
            <a:off x="1065880" y="4724883"/>
            <a:ext cx="7034271" cy="53347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1" hangingPunct="0">
              <a:lnSpc>
                <a:spcPct val="100000"/>
              </a:lnSpc>
              <a:spcBef>
                <a:spcPts val="0"/>
              </a:spcBef>
              <a:spcAft>
                <a:spcPts val="0"/>
              </a:spcAft>
              <a:buClrTx/>
              <a:buSzTx/>
              <a:buFontTx/>
              <a:buNone/>
              <a:tabLst/>
            </a:pPr>
            <a:r>
              <a:rPr kumimoji="0" lang="nl-NL" sz="1400" b="0" i="0" u="none" strike="noStrike" cap="none" spc="0" normalizeH="0" baseline="0" dirty="0">
                <a:ln>
                  <a:noFill/>
                </a:ln>
                <a:solidFill>
                  <a:srgbClr val="000000"/>
                </a:solidFill>
                <a:effectLst/>
                <a:uFillTx/>
                <a:latin typeface="+mn-lt"/>
                <a:ea typeface="+mn-ea"/>
                <a:cs typeface="+mn-cs"/>
                <a:sym typeface="Helvetica Light"/>
              </a:rPr>
              <a:t>Voeding volgens de 	          	comfortvoeding	   geen voeding</a:t>
            </a:r>
          </a:p>
          <a:p>
            <a:pPr marL="0" marR="0" indent="0" defTabSz="584200" rtl="0" fontAlgn="auto" latinLnBrk="1" hangingPunct="0">
              <a:lnSpc>
                <a:spcPct val="100000"/>
              </a:lnSpc>
              <a:spcBef>
                <a:spcPts val="0"/>
              </a:spcBef>
              <a:spcAft>
                <a:spcPts val="0"/>
              </a:spcAft>
              <a:buClrTx/>
              <a:buSzTx/>
              <a:buFontTx/>
              <a:buNone/>
              <a:tabLst/>
            </a:pPr>
            <a:r>
              <a:rPr kumimoji="0" lang="nl-NL" sz="1400" b="0" i="0" u="none" strike="noStrike" cap="none" spc="0" normalizeH="0" baseline="0" dirty="0">
                <a:ln>
                  <a:noFill/>
                </a:ln>
                <a:solidFill>
                  <a:srgbClr val="000000"/>
                </a:solidFill>
                <a:effectLst/>
                <a:uFillTx/>
                <a:latin typeface="+mn-lt"/>
                <a:ea typeface="+mn-ea"/>
                <a:cs typeface="+mn-cs"/>
                <a:sym typeface="Helvetica Light"/>
              </a:rPr>
              <a:t>energie- en eiwitbehoefte</a:t>
            </a:r>
          </a:p>
        </p:txBody>
      </p:sp>
      <p:pic>
        <p:nvPicPr>
          <p:cNvPr id="4" name="Afbeelding 3">
            <a:extLst>
              <a:ext uri="{FF2B5EF4-FFF2-40B4-BE49-F238E27FC236}">
                <a16:creationId xmlns:a16="http://schemas.microsoft.com/office/drawing/2014/main" id="{EE9152AC-92A0-450A-A965-C5F61AE08A44}"/>
              </a:ext>
            </a:extLst>
          </p:cNvPr>
          <p:cNvPicPr>
            <a:picLocks noChangeAspect="1"/>
          </p:cNvPicPr>
          <p:nvPr/>
        </p:nvPicPr>
        <p:blipFill rotWithShape="1">
          <a:blip r:embed="rId4">
            <a:extLst>
              <a:ext uri="{28A0092B-C50C-407E-A947-70E740481C1C}">
                <a14:useLocalDpi xmlns:a14="http://schemas.microsoft.com/office/drawing/2010/main" val="0"/>
              </a:ext>
            </a:extLst>
          </a:blip>
          <a:srcRect b="23792"/>
          <a:stretch/>
        </p:blipFill>
        <p:spPr>
          <a:xfrm>
            <a:off x="539828" y="1244132"/>
            <a:ext cx="7560323" cy="3375601"/>
          </a:xfrm>
          <a:prstGeom prst="rect">
            <a:avLst/>
          </a:prstGeom>
        </p:spPr>
      </p:pic>
    </p:spTree>
    <p:extLst>
      <p:ext uri="{BB962C8B-B14F-4D97-AF65-F5344CB8AC3E}">
        <p14:creationId xmlns:p14="http://schemas.microsoft.com/office/powerpoint/2010/main" val="1956105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el 1"/>
          <p:cNvSpPr>
            <a:spLocks noGrp="1"/>
          </p:cNvSpPr>
          <p:nvPr>
            <p:ph type="title" idx="4294967295"/>
          </p:nvPr>
        </p:nvSpPr>
        <p:spPr>
          <a:xfrm>
            <a:off x="179511" y="188640"/>
            <a:ext cx="8250113" cy="7207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nl-NL" altLang="nl-NL" sz="4000" b="1" dirty="0"/>
              <a:t>Comfortvoeding</a:t>
            </a:r>
          </a:p>
        </p:txBody>
      </p:sp>
      <p:sp>
        <p:nvSpPr>
          <p:cNvPr id="15363" name="Tijdelijke aanduiding voor inhoud 2"/>
          <p:cNvSpPr>
            <a:spLocks noGrp="1"/>
          </p:cNvSpPr>
          <p:nvPr>
            <p:ph idx="4294967295"/>
          </p:nvPr>
        </p:nvSpPr>
        <p:spPr>
          <a:xfrm>
            <a:off x="542376" y="1343346"/>
            <a:ext cx="8250113" cy="5199321"/>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eaLnBrk="1" hangingPunct="1">
              <a:spcBef>
                <a:spcPts val="1100"/>
              </a:spcBef>
              <a:buClr>
                <a:schemeClr val="tx2"/>
              </a:buClr>
              <a:buFontTx/>
              <a:buNone/>
              <a:defRPr/>
            </a:pPr>
            <a:r>
              <a:rPr lang="nl-NL" altLang="nl-NL" sz="2400" b="1" dirty="0">
                <a:solidFill>
                  <a:schemeClr val="bg2"/>
                </a:solidFill>
              </a:rPr>
              <a:t>Bij een levensverwachting van &lt;2-3 maanden</a:t>
            </a:r>
          </a:p>
          <a:p>
            <a:pPr>
              <a:buClr>
                <a:schemeClr val="accent6">
                  <a:lumMod val="75000"/>
                </a:schemeClr>
              </a:buClr>
            </a:pPr>
            <a:r>
              <a:rPr lang="nl-NL" sz="2400" dirty="0">
                <a:solidFill>
                  <a:schemeClr val="tx1">
                    <a:lumMod val="75000"/>
                  </a:schemeClr>
                </a:solidFill>
              </a:rPr>
              <a:t>Gericht op welbevinden/comfort en zo mogelijk op het oplossen van en/of kunnen omgaan met klachten</a:t>
            </a:r>
          </a:p>
          <a:p>
            <a:pPr>
              <a:buClr>
                <a:schemeClr val="accent6">
                  <a:lumMod val="75000"/>
                </a:schemeClr>
              </a:buClr>
            </a:pPr>
            <a:r>
              <a:rPr lang="nl-NL" sz="2400" dirty="0">
                <a:solidFill>
                  <a:schemeClr val="tx1">
                    <a:lumMod val="75000"/>
                  </a:schemeClr>
                </a:solidFill>
              </a:rPr>
              <a:t>De patiënt eet wat hij wil en kan eten, en laat achterwege wat hij niet kan en wil eten</a:t>
            </a:r>
          </a:p>
          <a:p>
            <a:pPr>
              <a:buClr>
                <a:schemeClr val="accent6">
                  <a:lumMod val="75000"/>
                </a:schemeClr>
              </a:buClr>
            </a:pPr>
            <a:r>
              <a:rPr lang="nl-NL" sz="2400" dirty="0">
                <a:solidFill>
                  <a:schemeClr val="tx1">
                    <a:lumMod val="75000"/>
                  </a:schemeClr>
                </a:solidFill>
              </a:rPr>
              <a:t>Gericht op de actuele situatie en op effecten op de korte termijn, bijv. hoog cholesterol is niet meer relevant, (risico op) obstipatie wel.</a:t>
            </a:r>
          </a:p>
          <a:p>
            <a:pPr marL="0" indent="0" eaLnBrk="1" hangingPunct="1">
              <a:spcBef>
                <a:spcPts val="1100"/>
              </a:spcBef>
              <a:buClr>
                <a:schemeClr val="tx2"/>
              </a:buClr>
              <a:buFontTx/>
              <a:buNone/>
              <a:defRPr/>
            </a:pPr>
            <a:endParaRPr lang="nl-NL" altLang="nl-NL" sz="2400" b="1" dirty="0">
              <a:solidFill>
                <a:schemeClr val="bg2"/>
              </a:solidFill>
            </a:endParaRPr>
          </a:p>
          <a:p>
            <a:pPr marL="0" indent="0" eaLnBrk="1" hangingPunct="1">
              <a:spcBef>
                <a:spcPts val="1100"/>
              </a:spcBef>
              <a:buClr>
                <a:schemeClr val="tx2"/>
              </a:buClr>
              <a:buFontTx/>
              <a:buNone/>
              <a:defRPr/>
            </a:pPr>
            <a:endParaRPr lang="nl-NL" altLang="nl-NL" sz="2400" b="1" dirty="0">
              <a:solidFill>
                <a:schemeClr val="bg2"/>
              </a:solidFill>
            </a:endParaRPr>
          </a:p>
          <a:p>
            <a:pPr marL="0" indent="0" eaLnBrk="1" hangingPunct="1">
              <a:spcBef>
                <a:spcPts val="1100"/>
              </a:spcBef>
              <a:buClr>
                <a:schemeClr val="tx2"/>
              </a:buClr>
              <a:buFontTx/>
              <a:buNone/>
              <a:defRPr/>
            </a:pPr>
            <a:endParaRPr lang="nl-NL" altLang="nl-NL" sz="2400" b="1" dirty="0">
              <a:solidFill>
                <a:schemeClr val="bg2"/>
              </a:solidFill>
            </a:endParaRPr>
          </a:p>
          <a:p>
            <a:pPr marL="0" indent="0" eaLnBrk="1" hangingPunct="1">
              <a:spcBef>
                <a:spcPts val="1100"/>
              </a:spcBef>
              <a:buClr>
                <a:schemeClr val="tx2"/>
              </a:buClr>
              <a:buFontTx/>
              <a:buNone/>
              <a:defRPr/>
            </a:pPr>
            <a:endParaRPr lang="nl-NL" altLang="nl-NL" sz="2400" b="1" dirty="0">
              <a:solidFill>
                <a:schemeClr val="bg2"/>
              </a:solidFill>
            </a:endParaRPr>
          </a:p>
        </p:txBody>
      </p:sp>
      <p:pic>
        <p:nvPicPr>
          <p:cNvPr id="6" name="Picture 2" descr="Home">
            <a:extLst>
              <a:ext uri="{FF2B5EF4-FFF2-40B4-BE49-F238E27FC236}">
                <a16:creationId xmlns:a16="http://schemas.microsoft.com/office/drawing/2014/main" id="{A5B61458-000D-487E-A559-CC1E07AAD3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594" y="5106441"/>
            <a:ext cx="1174616" cy="1174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9016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el 1"/>
          <p:cNvSpPr>
            <a:spLocks noGrp="1"/>
          </p:cNvSpPr>
          <p:nvPr>
            <p:ph type="title" idx="4294967295"/>
          </p:nvPr>
        </p:nvSpPr>
        <p:spPr>
          <a:xfrm>
            <a:off x="179511" y="188640"/>
            <a:ext cx="8250113" cy="7207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en-US" sz="4000" b="1" dirty="0"/>
              <a:t>Voeding in de palliatieve fase</a:t>
            </a:r>
            <a:endParaRPr lang="nl-NL" altLang="nl-NL" sz="4000" b="1" dirty="0"/>
          </a:p>
        </p:txBody>
      </p:sp>
      <p:sp>
        <p:nvSpPr>
          <p:cNvPr id="15363" name="Tijdelijke aanduiding voor inhoud 2"/>
          <p:cNvSpPr>
            <a:spLocks noGrp="1"/>
          </p:cNvSpPr>
          <p:nvPr>
            <p:ph idx="4294967295"/>
          </p:nvPr>
        </p:nvSpPr>
        <p:spPr>
          <a:xfrm>
            <a:off x="914885" y="1354150"/>
            <a:ext cx="8119786" cy="4649086"/>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p>
            <a:pPr marL="0" indent="0">
              <a:buNone/>
            </a:pPr>
            <a:r>
              <a:rPr lang="nl-NL" sz="2600" b="1" dirty="0">
                <a:solidFill>
                  <a:schemeClr val="accent2">
                    <a:lumMod val="75000"/>
                  </a:schemeClr>
                </a:solidFill>
              </a:rPr>
              <a:t>Beeldvorming van de patiënt op 4 dimensies:</a:t>
            </a:r>
          </a:p>
          <a:p>
            <a:r>
              <a:rPr lang="nl-NL" sz="2200" b="1" dirty="0">
                <a:solidFill>
                  <a:schemeClr val="tx1">
                    <a:lumMod val="50000"/>
                  </a:schemeClr>
                </a:solidFill>
              </a:rPr>
              <a:t>Lichamelijk: </a:t>
            </a:r>
            <a:r>
              <a:rPr lang="nl-NL" sz="2200" dirty="0">
                <a:solidFill>
                  <a:schemeClr val="tx1">
                    <a:lumMod val="50000"/>
                  </a:schemeClr>
                </a:solidFill>
              </a:rPr>
              <a:t>zwakte, bedlegerigheid, ADL</a:t>
            </a:r>
          </a:p>
          <a:p>
            <a:r>
              <a:rPr lang="nl-NL" sz="2200" b="1" dirty="0">
                <a:solidFill>
                  <a:schemeClr val="tx1">
                    <a:lumMod val="50000"/>
                  </a:schemeClr>
                </a:solidFill>
              </a:rPr>
              <a:t>Psychisch: </a:t>
            </a:r>
            <a:r>
              <a:rPr lang="nl-NL" sz="2200" dirty="0">
                <a:solidFill>
                  <a:schemeClr val="tx1">
                    <a:lumMod val="50000"/>
                  </a:schemeClr>
                </a:solidFill>
              </a:rPr>
              <a:t>emotioneel, zoals zorgen, angst, somberheid; cognitief, zoals bewustzijn, begrip, aandacht, geheugen, inzicht in de situatie, behoefte aan regie en controle</a:t>
            </a:r>
          </a:p>
          <a:p>
            <a:r>
              <a:rPr lang="nl-NL" sz="2200" b="1" dirty="0">
                <a:solidFill>
                  <a:schemeClr val="tx1">
                    <a:lumMod val="50000"/>
                  </a:schemeClr>
                </a:solidFill>
              </a:rPr>
              <a:t>Sociaal: </a:t>
            </a:r>
            <a:r>
              <a:rPr lang="nl-NL" sz="2200" dirty="0">
                <a:solidFill>
                  <a:schemeClr val="tx1">
                    <a:lumMod val="50000"/>
                  </a:schemeClr>
                </a:solidFill>
              </a:rPr>
              <a:t>beschikbaarheid en draagkracht/draaglast van steunsysteem, rollen, verblijfplaats, cultuur</a:t>
            </a:r>
          </a:p>
          <a:p>
            <a:r>
              <a:rPr lang="nl-NL" sz="2200" b="1" dirty="0">
                <a:solidFill>
                  <a:schemeClr val="tx1">
                    <a:lumMod val="50000"/>
                  </a:schemeClr>
                </a:solidFill>
              </a:rPr>
              <a:t>Existentieel: </a:t>
            </a:r>
            <a:r>
              <a:rPr lang="nl-NL" sz="2200" dirty="0">
                <a:solidFill>
                  <a:schemeClr val="tx1">
                    <a:lumMod val="50000"/>
                  </a:schemeClr>
                </a:solidFill>
              </a:rPr>
              <a:t>levensbeschouwing, religie, zingeving, zinervaring, verbondenheid, hoop en perspectief, bronnen van kracht, onafgewerkte zaken</a:t>
            </a:r>
          </a:p>
          <a:p>
            <a:pPr marL="0" indent="0">
              <a:buNone/>
            </a:pPr>
            <a:endParaRPr lang="nl-NL" sz="2000" dirty="0"/>
          </a:p>
          <a:p>
            <a:pPr marL="0" indent="0">
              <a:buNone/>
            </a:pPr>
            <a:r>
              <a:rPr lang="nl-NL" sz="1800" dirty="0"/>
              <a:t>       Bron: Besluitvorming in de palliatieve fase</a:t>
            </a:r>
          </a:p>
          <a:p>
            <a:pPr marL="0" indent="0" eaLnBrk="1" hangingPunct="1">
              <a:spcBef>
                <a:spcPts val="1800"/>
              </a:spcBef>
              <a:buClr>
                <a:schemeClr val="tx2"/>
              </a:buClr>
              <a:buFontTx/>
              <a:buNone/>
              <a:defRPr/>
            </a:pPr>
            <a:endParaRPr lang="nl-NL" altLang="nl-NL" sz="2000" dirty="0">
              <a:solidFill>
                <a:schemeClr val="bg2"/>
              </a:solidFill>
            </a:endParaRPr>
          </a:p>
        </p:txBody>
      </p:sp>
      <p:pic>
        <p:nvPicPr>
          <p:cNvPr id="4" name="Picture 2" descr="Home">
            <a:extLst>
              <a:ext uri="{FF2B5EF4-FFF2-40B4-BE49-F238E27FC236}">
                <a16:creationId xmlns:a16="http://schemas.microsoft.com/office/drawing/2014/main" id="{3C56D223-5635-4908-9054-E456B2E72A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329" y="5596568"/>
            <a:ext cx="1261431" cy="12614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2671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171450" y="284648"/>
            <a:ext cx="8713347" cy="738664"/>
          </a:xfrm>
        </p:spPr>
        <p:txBody>
          <a:bodyPr/>
          <a:lstStyle/>
          <a:p>
            <a:r>
              <a:rPr lang="nl-NL" sz="4000" b="1" dirty="0"/>
              <a:t>Voeding in de palliatieve fase</a:t>
            </a:r>
          </a:p>
        </p:txBody>
      </p:sp>
      <p:sp>
        <p:nvSpPr>
          <p:cNvPr id="24578" name="Rectangle 3"/>
          <p:cNvSpPr>
            <a:spLocks noGrp="1" noChangeArrowheads="1"/>
          </p:cNvSpPr>
          <p:nvPr>
            <p:ph type="body" idx="1"/>
          </p:nvPr>
        </p:nvSpPr>
        <p:spPr>
          <a:xfrm>
            <a:off x="570886" y="1366562"/>
            <a:ext cx="7846000" cy="4565607"/>
          </a:xfrm>
        </p:spPr>
        <p:txBody>
          <a:bodyPr>
            <a:normAutofit fontScale="77500" lnSpcReduction="20000"/>
          </a:bodyPr>
          <a:lstStyle/>
          <a:p>
            <a:pPr marL="0" lvl="1" indent="0">
              <a:spcBef>
                <a:spcPts val="3600"/>
              </a:spcBef>
              <a:buSzPct val="100000"/>
              <a:buNone/>
            </a:pPr>
            <a:r>
              <a:rPr lang="nl-NL" altLang="nl-NL" sz="2600" dirty="0"/>
              <a:t>In de ziektegerichte fase</a:t>
            </a:r>
          </a:p>
          <a:p>
            <a:r>
              <a:rPr lang="nl-NL" sz="2600" dirty="0"/>
              <a:t>de bewustwording van het tijdelijke karakter van het effect van de behandeling van de ziekte; </a:t>
            </a:r>
          </a:p>
          <a:p>
            <a:r>
              <a:rPr lang="nl-NL" sz="2600" dirty="0"/>
              <a:t>de hoop en verwachtingen t.a.v. de behandeling; </a:t>
            </a:r>
          </a:p>
          <a:p>
            <a:r>
              <a:rPr lang="nl-NL" sz="2600" dirty="0"/>
              <a:t>het afwegen van baten en lasten van de behandeling; </a:t>
            </a:r>
          </a:p>
          <a:p>
            <a:r>
              <a:rPr lang="nl-NL" sz="2600" dirty="0"/>
              <a:t>het afzien dan wel het staken van ziektegerichte behandeling.</a:t>
            </a:r>
          </a:p>
          <a:p>
            <a:pPr marL="0" lvl="1" indent="0">
              <a:spcBef>
                <a:spcPts val="3600"/>
              </a:spcBef>
              <a:buSzPct val="100000"/>
              <a:buNone/>
            </a:pPr>
            <a:r>
              <a:rPr lang="nl-NL" altLang="nl-NL" sz="2600" dirty="0"/>
              <a:t>In de symptoomgerichte fase</a:t>
            </a:r>
          </a:p>
          <a:p>
            <a:pPr marL="342900" lvl="1" indent="-342900">
              <a:spcBef>
                <a:spcPts val="3600"/>
              </a:spcBef>
              <a:buSzPct val="100000"/>
            </a:pPr>
            <a:r>
              <a:rPr lang="nl-NL" sz="2600" dirty="0">
                <a:solidFill>
                  <a:schemeClr val="tx1">
                    <a:lumMod val="50000"/>
                  </a:schemeClr>
                </a:solidFill>
              </a:rPr>
              <a:t>de symptomen en de betekenis daarvan voor het lichamelijk, psychisch, sociaal en spiritueel functioneren</a:t>
            </a:r>
            <a:r>
              <a:rPr lang="nl-NL" sz="2600" dirty="0"/>
              <a:t>.</a:t>
            </a:r>
            <a:endParaRPr lang="nl-NL" altLang="nl-NL" sz="2600" dirty="0"/>
          </a:p>
          <a:p>
            <a:pPr marL="0" lvl="1" indent="0">
              <a:spcBef>
                <a:spcPts val="3600"/>
              </a:spcBef>
              <a:buSzPct val="100000"/>
              <a:buNone/>
            </a:pPr>
            <a:endParaRPr lang="nl-NL" altLang="nl-NL" dirty="0"/>
          </a:p>
        </p:txBody>
      </p:sp>
      <p:pic>
        <p:nvPicPr>
          <p:cNvPr id="6" name="Picture 2" descr="Home">
            <a:extLst>
              <a:ext uri="{FF2B5EF4-FFF2-40B4-BE49-F238E27FC236}">
                <a16:creationId xmlns:a16="http://schemas.microsoft.com/office/drawing/2014/main" id="{B27295AE-717C-451B-827F-62716A9631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432" y="5783580"/>
            <a:ext cx="944438" cy="944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5323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sz="half" idx="1"/>
          </p:nvPr>
        </p:nvSpPr>
        <p:spPr>
          <a:xfrm>
            <a:off x="1219201" y="1285300"/>
            <a:ext cx="3505200" cy="5060416"/>
          </a:xfrm>
        </p:spPr>
        <p:txBody>
          <a:bodyPr>
            <a:normAutofit lnSpcReduction="10000"/>
          </a:bodyPr>
          <a:lstStyle/>
          <a:p>
            <a:pPr>
              <a:lnSpc>
                <a:spcPts val="1500"/>
              </a:lnSpc>
              <a:buClr>
                <a:schemeClr val="tx1"/>
              </a:buClr>
              <a:buNone/>
            </a:pPr>
            <a:r>
              <a:rPr lang="nl-NL" sz="2000" dirty="0">
                <a:solidFill>
                  <a:srgbClr val="4E2E2D"/>
                </a:solidFill>
              </a:rPr>
              <a:t>Vermoeidheid	 	 74%</a:t>
            </a:r>
          </a:p>
          <a:p>
            <a:pPr>
              <a:lnSpc>
                <a:spcPts val="1500"/>
              </a:lnSpc>
              <a:buClr>
                <a:schemeClr val="tx1"/>
              </a:buClr>
              <a:buNone/>
            </a:pPr>
            <a:r>
              <a:rPr lang="nl-NL" sz="2000" dirty="0">
                <a:solidFill>
                  <a:srgbClr val="4E2E2D"/>
                </a:solidFill>
              </a:rPr>
              <a:t>Pijn		  	 			71%</a:t>
            </a:r>
          </a:p>
          <a:p>
            <a:pPr>
              <a:lnSpc>
                <a:spcPts val="1500"/>
              </a:lnSpc>
              <a:buClr>
                <a:schemeClr val="tx1"/>
              </a:buClr>
              <a:buNone/>
            </a:pPr>
            <a:r>
              <a:rPr lang="nl-NL" sz="2000" dirty="0">
                <a:solidFill>
                  <a:srgbClr val="4E2E2D"/>
                </a:solidFill>
              </a:rPr>
              <a:t>Energiegebrek	 	69%</a:t>
            </a:r>
          </a:p>
          <a:p>
            <a:pPr>
              <a:lnSpc>
                <a:spcPts val="1500"/>
              </a:lnSpc>
              <a:buClr>
                <a:schemeClr val="tx1"/>
              </a:buClr>
              <a:buNone/>
            </a:pPr>
            <a:r>
              <a:rPr lang="nl-NL" sz="2000" dirty="0">
                <a:solidFill>
                  <a:srgbClr val="4E2E2D"/>
                </a:solidFill>
              </a:rPr>
              <a:t>Zwakte		 			60%</a:t>
            </a:r>
          </a:p>
          <a:p>
            <a:pPr>
              <a:lnSpc>
                <a:spcPts val="1500"/>
              </a:lnSpc>
              <a:buClr>
                <a:schemeClr val="tx1"/>
              </a:buClr>
              <a:buNone/>
            </a:pPr>
            <a:r>
              <a:rPr lang="nl-NL" sz="2000" dirty="0">
                <a:solidFill>
                  <a:srgbClr val="4E2E2D"/>
                </a:solidFill>
              </a:rPr>
              <a:t>Anorexie	 	 		53%</a:t>
            </a:r>
          </a:p>
          <a:p>
            <a:pPr>
              <a:lnSpc>
                <a:spcPts val="1500"/>
              </a:lnSpc>
              <a:buClr>
                <a:schemeClr val="tx1"/>
              </a:buClr>
              <a:buNone/>
            </a:pPr>
            <a:r>
              <a:rPr lang="nl-NL" sz="2000" dirty="0">
                <a:solidFill>
                  <a:srgbClr val="4E2E2D"/>
                </a:solidFill>
              </a:rPr>
              <a:t>Gespannenheid  	 48%</a:t>
            </a:r>
          </a:p>
          <a:p>
            <a:pPr>
              <a:lnSpc>
                <a:spcPts val="1500"/>
              </a:lnSpc>
              <a:buClr>
                <a:schemeClr val="tx1"/>
              </a:buClr>
              <a:buNone/>
            </a:pPr>
            <a:r>
              <a:rPr lang="nl-NL" sz="2000" dirty="0">
                <a:solidFill>
                  <a:srgbClr val="4E2E2D"/>
                </a:solidFill>
              </a:rPr>
              <a:t>Gewichtsverlies  	46%</a:t>
            </a:r>
          </a:p>
          <a:p>
            <a:pPr>
              <a:lnSpc>
                <a:spcPts val="1500"/>
              </a:lnSpc>
              <a:buClr>
                <a:schemeClr val="tx1"/>
              </a:buClr>
              <a:buNone/>
            </a:pPr>
            <a:r>
              <a:rPr lang="nl-NL" sz="2000" dirty="0">
                <a:solidFill>
                  <a:srgbClr val="4E2E2D"/>
                </a:solidFill>
              </a:rPr>
              <a:t>Droge mond	   	 	40%</a:t>
            </a:r>
          </a:p>
          <a:p>
            <a:pPr>
              <a:lnSpc>
                <a:spcPts val="1500"/>
              </a:lnSpc>
              <a:buClr>
                <a:schemeClr val="tx1"/>
              </a:buClr>
              <a:buNone/>
            </a:pPr>
            <a:r>
              <a:rPr lang="nl-NL" sz="2000" dirty="0">
                <a:solidFill>
                  <a:srgbClr val="4E2E2D"/>
                </a:solidFill>
              </a:rPr>
              <a:t>Somberheid			39%</a:t>
            </a:r>
          </a:p>
          <a:p>
            <a:pPr>
              <a:lnSpc>
                <a:spcPts val="1500"/>
              </a:lnSpc>
              <a:buClr>
                <a:schemeClr val="tx1"/>
              </a:buClr>
              <a:buNone/>
            </a:pPr>
            <a:r>
              <a:rPr lang="nl-NL" sz="2000" dirty="0">
                <a:solidFill>
                  <a:srgbClr val="4E2E2D"/>
                </a:solidFill>
              </a:rPr>
              <a:t>Obstipatie 			37%</a:t>
            </a:r>
          </a:p>
          <a:p>
            <a:r>
              <a:rPr lang="nl-NL" altLang="nl-NL" i="1" dirty="0"/>
              <a:t>Bron: Pallialine.nl</a:t>
            </a:r>
          </a:p>
        </p:txBody>
      </p:sp>
      <p:sp>
        <p:nvSpPr>
          <p:cNvPr id="3" name="Tijdelijke aanduiding voor inhoud 2">
            <a:extLst>
              <a:ext uri="{FF2B5EF4-FFF2-40B4-BE49-F238E27FC236}">
                <a16:creationId xmlns:a16="http://schemas.microsoft.com/office/drawing/2014/main" id="{7A0B4149-2A02-4B04-9E53-1096C0C3A422}"/>
              </a:ext>
            </a:extLst>
          </p:cNvPr>
          <p:cNvSpPr>
            <a:spLocks noGrp="1"/>
          </p:cNvSpPr>
          <p:nvPr>
            <p:ph sz="quarter" idx="2"/>
          </p:nvPr>
        </p:nvSpPr>
        <p:spPr>
          <a:xfrm>
            <a:off x="4572000" y="1285301"/>
            <a:ext cx="3505200" cy="5468039"/>
          </a:xfrm>
        </p:spPr>
        <p:txBody>
          <a:bodyPr/>
          <a:lstStyle/>
          <a:p>
            <a:pPr>
              <a:lnSpc>
                <a:spcPts val="1500"/>
              </a:lnSpc>
              <a:buClr>
                <a:schemeClr val="tx1"/>
              </a:buClr>
              <a:buNone/>
            </a:pPr>
            <a:r>
              <a:rPr lang="nl-NL" sz="2000" dirty="0">
                <a:solidFill>
                  <a:srgbClr val="4E2E2D"/>
                </a:solidFill>
              </a:rPr>
              <a:t>Zorgen maken		36%</a:t>
            </a:r>
          </a:p>
          <a:p>
            <a:pPr>
              <a:lnSpc>
                <a:spcPts val="1500"/>
              </a:lnSpc>
              <a:buClr>
                <a:schemeClr val="tx1"/>
              </a:buClr>
              <a:buNone/>
            </a:pPr>
            <a:r>
              <a:rPr lang="nl-NL" sz="2000" dirty="0">
                <a:solidFill>
                  <a:srgbClr val="4E2E2D"/>
                </a:solidFill>
              </a:rPr>
              <a:t>Slapeloosheid		36%</a:t>
            </a:r>
          </a:p>
          <a:p>
            <a:pPr>
              <a:lnSpc>
                <a:spcPts val="1500"/>
              </a:lnSpc>
              <a:buClr>
                <a:schemeClr val="tx1"/>
              </a:buClr>
              <a:buNone/>
            </a:pPr>
            <a:r>
              <a:rPr lang="nl-NL" sz="2000" dirty="0">
                <a:solidFill>
                  <a:srgbClr val="4E2E2D"/>
                </a:solidFill>
              </a:rPr>
              <a:t>Dyspnoe				35%</a:t>
            </a:r>
          </a:p>
          <a:p>
            <a:pPr>
              <a:lnSpc>
                <a:spcPts val="1500"/>
              </a:lnSpc>
              <a:buClr>
                <a:schemeClr val="tx1"/>
              </a:buClr>
              <a:buNone/>
            </a:pPr>
            <a:r>
              <a:rPr lang="nl-NL" sz="2000" dirty="0">
                <a:solidFill>
                  <a:srgbClr val="4E2E2D"/>
                </a:solidFill>
              </a:rPr>
              <a:t>Misselijkheid			31%</a:t>
            </a:r>
          </a:p>
          <a:p>
            <a:pPr>
              <a:lnSpc>
                <a:spcPts val="1500"/>
              </a:lnSpc>
              <a:buClr>
                <a:schemeClr val="tx1"/>
              </a:buClr>
              <a:buNone/>
            </a:pPr>
            <a:r>
              <a:rPr lang="nl-NL" sz="2000" dirty="0">
                <a:solidFill>
                  <a:srgbClr val="4E2E2D"/>
                </a:solidFill>
              </a:rPr>
              <a:t>Angst					30%</a:t>
            </a:r>
          </a:p>
          <a:p>
            <a:pPr>
              <a:lnSpc>
                <a:spcPts val="1500"/>
              </a:lnSpc>
              <a:buClr>
                <a:schemeClr val="tx1"/>
              </a:buClr>
              <a:buNone/>
            </a:pPr>
            <a:r>
              <a:rPr lang="nl-NL" sz="2000" dirty="0">
                <a:solidFill>
                  <a:srgbClr val="4E2E2D"/>
                </a:solidFill>
              </a:rPr>
              <a:t>Prikkelbaarheid	30%</a:t>
            </a:r>
          </a:p>
          <a:p>
            <a:pPr>
              <a:lnSpc>
                <a:spcPts val="1500"/>
              </a:lnSpc>
              <a:buClr>
                <a:schemeClr val="tx1"/>
              </a:buClr>
              <a:buNone/>
            </a:pPr>
            <a:r>
              <a:rPr lang="nl-NL" sz="2000" dirty="0">
                <a:solidFill>
                  <a:srgbClr val="4E2E2D"/>
                </a:solidFill>
              </a:rPr>
              <a:t>Snelle verzadiging  23%</a:t>
            </a:r>
          </a:p>
          <a:p>
            <a:pPr>
              <a:lnSpc>
                <a:spcPts val="1500"/>
              </a:lnSpc>
              <a:buClr>
                <a:schemeClr val="tx1"/>
              </a:buClr>
              <a:buNone/>
            </a:pPr>
            <a:r>
              <a:rPr lang="nl-NL" sz="2000" dirty="0">
                <a:solidFill>
                  <a:srgbClr val="4E2E2D"/>
                </a:solidFill>
              </a:rPr>
              <a:t>Smaakverandering 22%</a:t>
            </a:r>
          </a:p>
          <a:p>
            <a:pPr>
              <a:lnSpc>
                <a:spcPts val="1500"/>
              </a:lnSpc>
              <a:buClr>
                <a:schemeClr val="tx1"/>
              </a:buClr>
              <a:buNone/>
            </a:pPr>
            <a:r>
              <a:rPr lang="nl-NL" sz="2000" dirty="0">
                <a:solidFill>
                  <a:srgbClr val="4E2E2D"/>
                </a:solidFill>
              </a:rPr>
              <a:t>Braken 					20%</a:t>
            </a:r>
          </a:p>
          <a:p>
            <a:pPr>
              <a:lnSpc>
                <a:spcPts val="1500"/>
              </a:lnSpc>
              <a:buClr>
                <a:schemeClr val="tx1"/>
              </a:buClr>
              <a:buNone/>
            </a:pPr>
            <a:r>
              <a:rPr lang="nl-NL" sz="2000" dirty="0">
                <a:solidFill>
                  <a:srgbClr val="4E2E2D"/>
                </a:solidFill>
              </a:rPr>
              <a:t>Slikproblemen		17%</a:t>
            </a:r>
          </a:p>
          <a:p>
            <a:pPr>
              <a:lnSpc>
                <a:spcPts val="1500"/>
              </a:lnSpc>
              <a:buClr>
                <a:schemeClr val="tx1"/>
              </a:buClr>
              <a:buNone/>
            </a:pPr>
            <a:r>
              <a:rPr lang="nl-NL" sz="2000" dirty="0">
                <a:solidFill>
                  <a:srgbClr val="4E2E2D"/>
                </a:solidFill>
              </a:rPr>
              <a:t>Diarree					11%</a:t>
            </a:r>
          </a:p>
          <a:p>
            <a:endParaRPr lang="nl-NL" dirty="0"/>
          </a:p>
        </p:txBody>
      </p:sp>
      <p:sp>
        <p:nvSpPr>
          <p:cNvPr id="12291" name="Rectangle 2"/>
          <p:cNvSpPr>
            <a:spLocks noChangeArrowheads="1"/>
          </p:cNvSpPr>
          <p:nvPr/>
        </p:nvSpPr>
        <p:spPr bwMode="auto">
          <a:xfrm>
            <a:off x="152401" y="287338"/>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rgbClr val="A1006B"/>
                </a:solidFill>
                <a:latin typeface="Arial" pitchFamily="34" charset="0"/>
              </a:defRPr>
            </a:lvl1pPr>
            <a:lvl2pPr marL="742950" indent="-285750">
              <a:spcBef>
                <a:spcPct val="20000"/>
              </a:spcBef>
              <a:buFont typeface="Wingdings" pitchFamily="2" charset="2"/>
              <a:buChar char="§"/>
              <a:defRPr sz="2800">
                <a:solidFill>
                  <a:srgbClr val="A1006B"/>
                </a:solidFill>
                <a:latin typeface="Arial" pitchFamily="34" charset="0"/>
              </a:defRPr>
            </a:lvl2pPr>
            <a:lvl3pPr marL="1143000" indent="-228600">
              <a:spcBef>
                <a:spcPct val="20000"/>
              </a:spcBef>
              <a:buChar char="•"/>
              <a:defRPr sz="2400">
                <a:solidFill>
                  <a:srgbClr val="A1006B"/>
                </a:solidFill>
                <a:latin typeface="Arial" pitchFamily="34" charset="0"/>
              </a:defRPr>
            </a:lvl3pPr>
            <a:lvl4pPr marL="1600200" indent="-228600">
              <a:spcBef>
                <a:spcPct val="20000"/>
              </a:spcBef>
              <a:buChar char="–"/>
              <a:defRPr sz="2000">
                <a:solidFill>
                  <a:srgbClr val="A1006B"/>
                </a:solidFill>
                <a:latin typeface="Arial" pitchFamily="34" charset="0"/>
              </a:defRPr>
            </a:lvl4pPr>
            <a:lvl5pPr marL="2057400" indent="-228600">
              <a:spcBef>
                <a:spcPct val="20000"/>
              </a:spcBef>
              <a:buChar char="»"/>
              <a:defRPr sz="2000">
                <a:solidFill>
                  <a:srgbClr val="A1006B"/>
                </a:solidFill>
                <a:latin typeface="Arial" pitchFamily="34" charset="0"/>
              </a:defRPr>
            </a:lvl5pPr>
            <a:lvl6pPr marL="2514600" indent="-228600" eaLnBrk="0" fontAlgn="base" hangingPunct="0">
              <a:spcBef>
                <a:spcPct val="20000"/>
              </a:spcBef>
              <a:spcAft>
                <a:spcPct val="0"/>
              </a:spcAft>
              <a:buChar char="»"/>
              <a:defRPr sz="2000">
                <a:solidFill>
                  <a:srgbClr val="A1006B"/>
                </a:solidFill>
                <a:latin typeface="Arial" pitchFamily="34" charset="0"/>
              </a:defRPr>
            </a:lvl6pPr>
            <a:lvl7pPr marL="2971800" indent="-228600" eaLnBrk="0" fontAlgn="base" hangingPunct="0">
              <a:spcBef>
                <a:spcPct val="20000"/>
              </a:spcBef>
              <a:spcAft>
                <a:spcPct val="0"/>
              </a:spcAft>
              <a:buChar char="»"/>
              <a:defRPr sz="2000">
                <a:solidFill>
                  <a:srgbClr val="A1006B"/>
                </a:solidFill>
                <a:latin typeface="Arial" pitchFamily="34" charset="0"/>
              </a:defRPr>
            </a:lvl7pPr>
            <a:lvl8pPr marL="3429000" indent="-228600" eaLnBrk="0" fontAlgn="base" hangingPunct="0">
              <a:spcBef>
                <a:spcPct val="20000"/>
              </a:spcBef>
              <a:spcAft>
                <a:spcPct val="0"/>
              </a:spcAft>
              <a:buChar char="»"/>
              <a:defRPr sz="2000">
                <a:solidFill>
                  <a:srgbClr val="A1006B"/>
                </a:solidFill>
                <a:latin typeface="Arial" pitchFamily="34" charset="0"/>
              </a:defRPr>
            </a:lvl8pPr>
            <a:lvl9pPr marL="3886200" indent="-228600" eaLnBrk="0" fontAlgn="base" hangingPunct="0">
              <a:spcBef>
                <a:spcPct val="20000"/>
              </a:spcBef>
              <a:spcAft>
                <a:spcPct val="0"/>
              </a:spcAft>
              <a:buChar char="»"/>
              <a:defRPr sz="2000">
                <a:solidFill>
                  <a:srgbClr val="A1006B"/>
                </a:solidFill>
                <a:latin typeface="Arial" pitchFamily="34" charset="0"/>
              </a:defRPr>
            </a:lvl9pPr>
          </a:lstStyle>
          <a:p>
            <a:pPr>
              <a:spcBef>
                <a:spcPct val="0"/>
              </a:spcBef>
              <a:buFontTx/>
              <a:buNone/>
            </a:pPr>
            <a:r>
              <a:rPr lang="nl-NL" sz="3600" b="1" dirty="0">
                <a:solidFill>
                  <a:srgbClr val="4FAF47"/>
                </a:solidFill>
                <a:latin typeface="+mn-lt"/>
                <a:cs typeface="Nirmala UI Semilight" panose="020B0402040204020203" pitchFamily="34" charset="0"/>
              </a:rPr>
              <a:t>Prevalentie symptomen palliatieve fase</a:t>
            </a:r>
            <a:endParaRPr lang="nl-NL" altLang="nl-NL" sz="3600" b="1" dirty="0">
              <a:solidFill>
                <a:srgbClr val="4FAF47"/>
              </a:solidFill>
              <a:latin typeface="+mn-lt"/>
              <a:ea typeface="ＭＳ Ｐゴシック" pitchFamily="34" charset="-128"/>
              <a:cs typeface="Nirmala UI Semilight" panose="020B0402040204020203" pitchFamily="34" charset="0"/>
            </a:endParaRPr>
          </a:p>
        </p:txBody>
      </p:sp>
      <p:pic>
        <p:nvPicPr>
          <p:cNvPr id="6" name="Picture 2" descr="Home">
            <a:extLst>
              <a:ext uri="{FF2B5EF4-FFF2-40B4-BE49-F238E27FC236}">
                <a16:creationId xmlns:a16="http://schemas.microsoft.com/office/drawing/2014/main" id="{27F61D55-1965-46D1-9748-55DF87DC12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1" y="5539636"/>
            <a:ext cx="106680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09455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Thema1">
  <a:themeElements>
    <a:clrScheme name="SoV def">
      <a:dk1>
        <a:srgbClr val="575756"/>
      </a:dk1>
      <a:lt1>
        <a:srgbClr val="FFFFFF"/>
      </a:lt1>
      <a:dk2>
        <a:srgbClr val="4FAF47"/>
      </a:dk2>
      <a:lt2>
        <a:srgbClr val="005C89"/>
      </a:lt2>
      <a:accent1>
        <a:srgbClr val="4FAF47"/>
      </a:accent1>
      <a:accent2>
        <a:srgbClr val="005C89"/>
      </a:accent2>
      <a:accent3>
        <a:srgbClr val="D9C756"/>
      </a:accent3>
      <a:accent4>
        <a:srgbClr val="E56A54"/>
      </a:accent4>
      <a:accent5>
        <a:srgbClr val="FFFFFF"/>
      </a:accent5>
      <a:accent6>
        <a:srgbClr val="FFFFFF"/>
      </a:accent6>
      <a:hlink>
        <a:srgbClr val="005F86"/>
      </a:hlink>
      <a:folHlink>
        <a:srgbClr val="005F86"/>
      </a:folHlink>
    </a:clrScheme>
    <a:fontScheme name="Kantoor - klassie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Thema1" id="{C21C9E0E-FCCA-4545-B35D-26A8D2C02DFE}" vid="{144A30FB-C532-4DC4-976F-F9414E82399B}"/>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1566</Words>
  <Application>Microsoft Office PowerPoint</Application>
  <PresentationFormat>Diavoorstelling (4:3)</PresentationFormat>
  <Paragraphs>160</Paragraphs>
  <Slides>17</Slides>
  <Notes>14</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17</vt:i4>
      </vt:variant>
    </vt:vector>
  </HeadingPairs>
  <TitlesOfParts>
    <vt:vector size="25" baseType="lpstr">
      <vt:lpstr>ＭＳ Ｐゴシック</vt:lpstr>
      <vt:lpstr>Arial</vt:lpstr>
      <vt:lpstr>Calibri</vt:lpstr>
      <vt:lpstr>Helvetica Light</vt:lpstr>
      <vt:lpstr>Nirmala UI Semilight</vt:lpstr>
      <vt:lpstr>Open Sans</vt:lpstr>
      <vt:lpstr>Times New Roman</vt:lpstr>
      <vt:lpstr>Thema1</vt:lpstr>
      <vt:lpstr>Palliatieve voedingszorg in de thuissituatie</vt:lpstr>
      <vt:lpstr>Voorstellen</vt:lpstr>
      <vt:lpstr>Doelstellingen van het VP010</vt:lpstr>
      <vt:lpstr>Wat is palliatieve zorg?</vt:lpstr>
      <vt:lpstr>verloop palliatieve voedingszorg</vt:lpstr>
      <vt:lpstr>Comfortvoeding</vt:lpstr>
      <vt:lpstr>Voeding in de palliatieve fase</vt:lpstr>
      <vt:lpstr>Voeding in de palliatieve fase</vt:lpstr>
      <vt:lpstr>PowerPoint-presentatie</vt:lpstr>
      <vt:lpstr>Behandelplan gericht op symptomen</vt:lpstr>
      <vt:lpstr>Het behandelplan kiezen </vt:lpstr>
      <vt:lpstr>Hoe bespreekbaar maken ?</vt:lpstr>
      <vt:lpstr>Bijvoeding / sondevoeding</vt:lpstr>
      <vt:lpstr>De allerlaatste fase</vt:lpstr>
      <vt:lpstr>Bedankt voor uw aandacht!</vt:lpstr>
      <vt:lpstr>Betekenis Karnofsky-score bij kankerpatiënten</vt:lpstr>
      <vt:lpstr>Voedingsadviezen bij misselijkheid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Ondervoeding bij kwetsbare ouderen in de thuissituatie</dc:title>
  <dc:creator>Chantal van Heeswijk | Praktijk Change</dc:creator>
  <cp:lastModifiedBy>A. Brinkman - Stoppelenburg</cp:lastModifiedBy>
  <cp:revision>36</cp:revision>
  <cp:lastPrinted>2021-02-09T16:01:07Z</cp:lastPrinted>
  <dcterms:created xsi:type="dcterms:W3CDTF">2021-01-21T06:10:11Z</dcterms:created>
  <dcterms:modified xsi:type="dcterms:W3CDTF">2023-03-10T12:19:15Z</dcterms:modified>
</cp:coreProperties>
</file>