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6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86977" autoAdjust="0"/>
  </p:normalViewPr>
  <p:slideViewPr>
    <p:cSldViewPr snapToGrid="0" snapToObjects="1">
      <p:cViewPr varScale="1">
        <p:scale>
          <a:sx n="116" d="100"/>
          <a:sy n="116" d="100"/>
        </p:scale>
        <p:origin x="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werkblad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werkblad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werkblad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werkblad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werkblad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werkblad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werkblad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Meldingen in afgelopen jaren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Blad1!$B$1</c:f>
              <c:strCache>
                <c:ptCount val="1"/>
                <c:pt idx="0">
                  <c:v>Kolom2</c:v>
                </c:pt>
              </c:strCache>
            </c:strRef>
          </c:tx>
          <c:spPr>
            <a:solidFill>
              <a:schemeClr val="accent1"/>
            </a:solidFill>
            <a:ln>
              <a:noFill/>
            </a:ln>
            <a:effectLst/>
          </c:spPr>
          <c:invertIfNegative val="0"/>
          <c:cat>
            <c:numRef>
              <c:f>Blad1!$A$2:$A$5</c:f>
              <c:numCache>
                <c:formatCode>General</c:formatCode>
                <c:ptCount val="4"/>
                <c:pt idx="0">
                  <c:v>2014</c:v>
                </c:pt>
                <c:pt idx="1">
                  <c:v>2015</c:v>
                </c:pt>
                <c:pt idx="2">
                  <c:v>2016</c:v>
                </c:pt>
              </c:numCache>
            </c:numRef>
          </c:cat>
          <c:val>
            <c:numRef>
              <c:f>Blad1!$B$2:$B$5</c:f>
              <c:numCache>
                <c:formatCode>General</c:formatCode>
                <c:ptCount val="4"/>
              </c:numCache>
            </c:numRef>
          </c:val>
          <c:extLst xmlns:c16r2="http://schemas.microsoft.com/office/drawing/2015/06/chart">
            <c:ext xmlns:c16="http://schemas.microsoft.com/office/drawing/2014/chart" uri="{C3380CC4-5D6E-409C-BE32-E72D297353CC}">
              <c16:uniqueId val="{00000000-5F3C-4FF6-AC75-CFF08B46F162}"/>
            </c:ext>
          </c:extLst>
        </c:ser>
        <c:ser>
          <c:idx val="1"/>
          <c:order val="1"/>
          <c:tx>
            <c:strRef>
              <c:f>Blad1!$C$1</c:f>
              <c:strCache>
                <c:ptCount val="1"/>
                <c:pt idx="0">
                  <c:v>jaartallen </c:v>
                </c:pt>
              </c:strCache>
            </c:strRef>
          </c:tx>
          <c:spPr>
            <a:solidFill>
              <a:schemeClr val="accent2"/>
            </a:solidFill>
            <a:ln>
              <a:noFill/>
            </a:ln>
            <a:effectLst/>
          </c:spPr>
          <c:invertIfNegative val="0"/>
          <c:cat>
            <c:numRef>
              <c:f>Blad1!$A$2:$A$5</c:f>
              <c:numCache>
                <c:formatCode>General</c:formatCode>
                <c:ptCount val="4"/>
                <c:pt idx="0">
                  <c:v>2014</c:v>
                </c:pt>
                <c:pt idx="1">
                  <c:v>2015</c:v>
                </c:pt>
                <c:pt idx="2">
                  <c:v>2016</c:v>
                </c:pt>
              </c:numCache>
            </c:numRef>
          </c:cat>
          <c:val>
            <c:numRef>
              <c:f>Blad1!$C$2:$C$5</c:f>
              <c:numCache>
                <c:formatCode>General</c:formatCode>
                <c:ptCount val="4"/>
                <c:pt idx="0">
                  <c:v>5306</c:v>
                </c:pt>
                <c:pt idx="1">
                  <c:v>5516</c:v>
                </c:pt>
                <c:pt idx="2">
                  <c:v>6019</c:v>
                </c:pt>
              </c:numCache>
            </c:numRef>
          </c:val>
          <c:extLst xmlns:c16r2="http://schemas.microsoft.com/office/drawing/2015/06/chart">
            <c:ext xmlns:c16="http://schemas.microsoft.com/office/drawing/2014/chart" uri="{C3380CC4-5D6E-409C-BE32-E72D297353CC}">
              <c16:uniqueId val="{00000001-5F3C-4FF6-AC75-CFF08B46F162}"/>
            </c:ext>
          </c:extLst>
        </c:ser>
        <c:ser>
          <c:idx val="2"/>
          <c:order val="2"/>
          <c:tx>
            <c:strRef>
              <c:f>Blad1!$D$1</c:f>
              <c:strCache>
                <c:ptCount val="1"/>
                <c:pt idx="0">
                  <c:v>Kolom1</c:v>
                </c:pt>
              </c:strCache>
            </c:strRef>
          </c:tx>
          <c:spPr>
            <a:solidFill>
              <a:schemeClr val="accent3"/>
            </a:solidFill>
            <a:ln>
              <a:noFill/>
            </a:ln>
            <a:effectLst/>
          </c:spPr>
          <c:invertIfNegative val="0"/>
          <c:cat>
            <c:numRef>
              <c:f>Blad1!$A$2:$A$5</c:f>
              <c:numCache>
                <c:formatCode>General</c:formatCode>
                <c:ptCount val="4"/>
                <c:pt idx="0">
                  <c:v>2014</c:v>
                </c:pt>
                <c:pt idx="1">
                  <c:v>2015</c:v>
                </c:pt>
                <c:pt idx="2">
                  <c:v>2016</c:v>
                </c:pt>
              </c:numCache>
            </c:numRef>
          </c:cat>
          <c:val>
            <c:numRef>
              <c:f>Blad1!$D$2:$D$5</c:f>
              <c:numCache>
                <c:formatCode>General</c:formatCode>
                <c:ptCount val="4"/>
              </c:numCache>
            </c:numRef>
          </c:val>
          <c:extLst xmlns:c16r2="http://schemas.microsoft.com/office/drawing/2015/06/chart">
            <c:ext xmlns:c16="http://schemas.microsoft.com/office/drawing/2014/chart" uri="{C3380CC4-5D6E-409C-BE32-E72D297353CC}">
              <c16:uniqueId val="{00000002-5F3C-4FF6-AC75-CFF08B46F162}"/>
            </c:ext>
          </c:extLst>
        </c:ser>
        <c:dLbls>
          <c:showLegendKey val="0"/>
          <c:showVal val="0"/>
          <c:showCatName val="0"/>
          <c:showSerName val="0"/>
          <c:showPercent val="0"/>
          <c:showBubbleSize val="0"/>
        </c:dLbls>
        <c:gapWidth val="219"/>
        <c:overlap val="-27"/>
        <c:axId val="283701656"/>
        <c:axId val="283700088"/>
      </c:barChart>
      <c:catAx>
        <c:axId val="283701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283700088"/>
        <c:crosses val="autoZero"/>
        <c:auto val="1"/>
        <c:lblAlgn val="ctr"/>
        <c:lblOffset val="100"/>
        <c:noMultiLvlLbl val="0"/>
      </c:catAx>
      <c:valAx>
        <c:axId val="283700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283701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Verkoop</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335-4E5E-8339-39D3280E3211}"/>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335-4E5E-8339-39D3280E3211}"/>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335-4E5E-8339-39D3280E3211}"/>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335-4E5E-8339-39D3280E3211}"/>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4335-4E5E-8339-39D3280E3211}"/>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4335-4E5E-8339-39D3280E3211}"/>
              </c:ext>
            </c:extLst>
          </c:dPt>
          <c:cat>
            <c:strRef>
              <c:f>Blad1!$A$2:$A$7</c:f>
              <c:strCache>
                <c:ptCount val="6"/>
                <c:pt idx="0">
                  <c:v> thuis 4904</c:v>
                </c:pt>
                <c:pt idx="1">
                  <c:v>hospice 367</c:v>
                </c:pt>
                <c:pt idx="2">
                  <c:v>verzorgingshuis 300</c:v>
                </c:pt>
                <c:pt idx="3">
                  <c:v>verpleeghuis233</c:v>
                </c:pt>
                <c:pt idx="4">
                  <c:v>ziekenhuis   199 </c:v>
                </c:pt>
                <c:pt idx="5">
                  <c:v>anders 88</c:v>
                </c:pt>
              </c:strCache>
            </c:strRef>
          </c:cat>
          <c:val>
            <c:numRef>
              <c:f>Blad1!$B$2:$B$7</c:f>
              <c:numCache>
                <c:formatCode>General</c:formatCode>
                <c:ptCount val="6"/>
                <c:pt idx="0">
                  <c:v>4904</c:v>
                </c:pt>
                <c:pt idx="1">
                  <c:v>367</c:v>
                </c:pt>
                <c:pt idx="2">
                  <c:v>300</c:v>
                </c:pt>
                <c:pt idx="3">
                  <c:v>233</c:v>
                </c:pt>
                <c:pt idx="4">
                  <c:v>199</c:v>
                </c:pt>
                <c:pt idx="5">
                  <c:v>88</c:v>
                </c:pt>
              </c:numCache>
            </c:numRef>
          </c:val>
          <c:extLst xmlns:c16r2="http://schemas.microsoft.com/office/drawing/2015/06/chart">
            <c:ext xmlns:c16="http://schemas.microsoft.com/office/drawing/2014/chart" uri="{C3380CC4-5D6E-409C-BE32-E72D297353CC}">
              <c16:uniqueId val="{00000000-AB78-4C5A-BBE8-326A06FD872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Verkoop</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AF2-4B8E-ACDF-7EFBF1C0C3B7}"/>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FAF2-4B8E-ACDF-7EFBF1C0C3B7}"/>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FAF2-4B8E-ACDF-7EFBF1C0C3B7}"/>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FAF2-4B8E-ACDF-7EFBF1C0C3B7}"/>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FAF2-4B8E-ACDF-7EFBF1C0C3B7}"/>
              </c:ext>
            </c:extLst>
          </c:dPt>
          <c:cat>
            <c:strRef>
              <c:f>Blad1!$A$2:$A$6</c:f>
              <c:strCache>
                <c:ptCount val="5"/>
                <c:pt idx="0">
                  <c:v>huisarts 5167</c:v>
                </c:pt>
                <c:pt idx="1">
                  <c:v>spec ouderengen 216</c:v>
                </c:pt>
                <c:pt idx="2">
                  <c:v>specialist in zhs 179</c:v>
                </c:pt>
                <c:pt idx="3">
                  <c:v>arts in opleiding tot spec 43</c:v>
                </c:pt>
                <c:pt idx="4">
                  <c:v>basisarts arts SLK 486</c:v>
                </c:pt>
              </c:strCache>
            </c:strRef>
          </c:cat>
          <c:val>
            <c:numRef>
              <c:f>Blad1!$B$2:$B$6</c:f>
              <c:numCache>
                <c:formatCode>General</c:formatCode>
                <c:ptCount val="5"/>
                <c:pt idx="0">
                  <c:v>5167</c:v>
                </c:pt>
                <c:pt idx="1">
                  <c:v>216</c:v>
                </c:pt>
                <c:pt idx="2">
                  <c:v>179</c:v>
                </c:pt>
                <c:pt idx="3">
                  <c:v>43</c:v>
                </c:pt>
                <c:pt idx="4">
                  <c:v>486</c:v>
                </c:pt>
              </c:numCache>
            </c:numRef>
          </c:val>
          <c:extLst xmlns:c16r2="http://schemas.microsoft.com/office/drawing/2015/06/chart">
            <c:ext xmlns:c16="http://schemas.microsoft.com/office/drawing/2014/chart" uri="{C3380CC4-5D6E-409C-BE32-E72D297353CC}">
              <c16:uniqueId val="{00000000-1DBA-4E48-840B-28BFF034612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leeftijd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pieChart>
        <c:varyColors val="1"/>
        <c:ser>
          <c:idx val="0"/>
          <c:order val="0"/>
          <c:tx>
            <c:strRef>
              <c:f>Blad1!$B$1</c:f>
              <c:strCache>
                <c:ptCount val="1"/>
                <c:pt idx="0">
                  <c:v>Verkoop</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C02E-4707-B03A-834EF52C435A}"/>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C02E-4707-B03A-834EF52C435A}"/>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C02E-4707-B03A-834EF52C435A}"/>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C02E-4707-B03A-834EF52C435A}"/>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C02E-4707-B03A-834EF52C435A}"/>
              </c:ext>
            </c:extLst>
          </c:dPt>
          <c:dPt>
            <c:idx val="5"/>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B-C02E-4707-B03A-834EF52C435A}"/>
              </c:ext>
            </c:extLst>
          </c:dPt>
          <c:dPt>
            <c:idx val="6"/>
            <c:bubble3D val="0"/>
            <c:spPr>
              <a:solidFill>
                <a:schemeClr val="accent1">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D-C02E-4707-B03A-834EF52C435A}"/>
              </c:ext>
            </c:extLst>
          </c:dPt>
          <c:dPt>
            <c:idx val="7"/>
            <c:bubble3D val="0"/>
            <c:spPr>
              <a:solidFill>
                <a:schemeClr val="accent2">
                  <a:lumMod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F-C02E-4707-B03A-834EF52C435A}"/>
              </c:ext>
            </c:extLst>
          </c:dPt>
          <c:cat>
            <c:strRef>
              <c:f>Blad1!$A$2:$A$9</c:f>
              <c:strCache>
                <c:ptCount val="8"/>
                <c:pt idx="0">
                  <c:v>&lt; 30 jr  16</c:v>
                </c:pt>
                <c:pt idx="1">
                  <c:v>30-40 jr 44</c:v>
                </c:pt>
                <c:pt idx="2">
                  <c:v>40-50 jr 152</c:v>
                </c:pt>
                <c:pt idx="3">
                  <c:v>50-60 jr 631</c:v>
                </c:pt>
                <c:pt idx="4">
                  <c:v>60-70 jr 1408</c:v>
                </c:pt>
                <c:pt idx="5">
                  <c:v>70-80 jr 1831</c:v>
                </c:pt>
                <c:pt idx="6">
                  <c:v>80-90 jr 1487</c:v>
                </c:pt>
                <c:pt idx="7">
                  <c:v>&gt; 90 jr 522</c:v>
                </c:pt>
              </c:strCache>
            </c:strRef>
          </c:cat>
          <c:val>
            <c:numRef>
              <c:f>Blad1!$B$2:$B$9</c:f>
              <c:numCache>
                <c:formatCode>General</c:formatCode>
                <c:ptCount val="8"/>
                <c:pt idx="0">
                  <c:v>16</c:v>
                </c:pt>
                <c:pt idx="1">
                  <c:v>44</c:v>
                </c:pt>
                <c:pt idx="2">
                  <c:v>152</c:v>
                </c:pt>
                <c:pt idx="3">
                  <c:v>631</c:v>
                </c:pt>
                <c:pt idx="4">
                  <c:v>1408</c:v>
                </c:pt>
                <c:pt idx="5">
                  <c:v>1831</c:v>
                </c:pt>
                <c:pt idx="6">
                  <c:v>1487</c:v>
                </c:pt>
                <c:pt idx="7">
                  <c:v>522</c:v>
                </c:pt>
              </c:numCache>
            </c:numRef>
          </c:val>
          <c:extLst xmlns:c16r2="http://schemas.microsoft.com/office/drawing/2015/06/chart">
            <c:ext xmlns:c16="http://schemas.microsoft.com/office/drawing/2014/chart" uri="{C3380CC4-5D6E-409C-BE32-E72D297353CC}">
              <c16:uniqueId val="{00000000-5CAA-4A22-8A32-073ADDA2606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Blad1!$B$1</c:f>
              <c:strCache>
                <c:ptCount val="1"/>
                <c:pt idx="0">
                  <c:v>Reeks 1</c:v>
                </c:pt>
              </c:strCache>
            </c:strRef>
          </c:tx>
          <c:spPr>
            <a:solidFill>
              <a:schemeClr val="accent1"/>
            </a:solidFill>
            <a:ln>
              <a:noFill/>
            </a:ln>
            <a:effectLst/>
          </c:spPr>
          <c:invertIfNegative val="0"/>
          <c:cat>
            <c:strRef>
              <c:f>Blad1!$A$2:$A$9</c:f>
              <c:strCache>
                <c:ptCount val="8"/>
                <c:pt idx="0">
                  <c:v>kanker 4137</c:v>
                </c:pt>
                <c:pt idx="1">
                  <c:v>zenuwstesel 411</c:v>
                </c:pt>
                <c:pt idx="2">
                  <c:v>hart en vaat 315</c:v>
                </c:pt>
                <c:pt idx="3">
                  <c:v>stapeling ouderdomsaandoeningen 244</c:v>
                </c:pt>
                <c:pt idx="4">
                  <c:v>dementie</c:v>
                </c:pt>
                <c:pt idx="5">
                  <c:v>psych aandoeningen</c:v>
                </c:pt>
                <c:pt idx="6">
                  <c:v>combinatie van aandoeningen 465</c:v>
                </c:pt>
                <c:pt idx="7">
                  <c:v>overige 104</c:v>
                </c:pt>
              </c:strCache>
            </c:strRef>
          </c:cat>
          <c:val>
            <c:numRef>
              <c:f>Blad1!$B$2:$B$9</c:f>
              <c:numCache>
                <c:formatCode>General</c:formatCode>
                <c:ptCount val="8"/>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DD64-418A-9791-D585F4AD874B}"/>
            </c:ext>
          </c:extLst>
        </c:ser>
        <c:ser>
          <c:idx val="1"/>
          <c:order val="1"/>
          <c:tx>
            <c:strRef>
              <c:f>Blad1!$C$1</c:f>
              <c:strCache>
                <c:ptCount val="1"/>
                <c:pt idx="0">
                  <c:v>Reeks 2</c:v>
                </c:pt>
              </c:strCache>
            </c:strRef>
          </c:tx>
          <c:spPr>
            <a:solidFill>
              <a:schemeClr val="accent2"/>
            </a:solidFill>
            <a:ln>
              <a:noFill/>
            </a:ln>
            <a:effectLst/>
          </c:spPr>
          <c:invertIfNegative val="0"/>
          <c:cat>
            <c:strRef>
              <c:f>Blad1!$A$2:$A$9</c:f>
              <c:strCache>
                <c:ptCount val="8"/>
                <c:pt idx="0">
                  <c:v>kanker 4137</c:v>
                </c:pt>
                <c:pt idx="1">
                  <c:v>zenuwstesel 411</c:v>
                </c:pt>
                <c:pt idx="2">
                  <c:v>hart en vaat 315</c:v>
                </c:pt>
                <c:pt idx="3">
                  <c:v>stapeling ouderdomsaandoeningen 244</c:v>
                </c:pt>
                <c:pt idx="4">
                  <c:v>dementie</c:v>
                </c:pt>
                <c:pt idx="5">
                  <c:v>psych aandoeningen</c:v>
                </c:pt>
                <c:pt idx="6">
                  <c:v>combinatie van aandoeningen 465</c:v>
                </c:pt>
                <c:pt idx="7">
                  <c:v>overige 104</c:v>
                </c:pt>
              </c:strCache>
            </c:strRef>
          </c:cat>
          <c:val>
            <c:numRef>
              <c:f>Blad1!$C$2:$C$9</c:f>
              <c:numCache>
                <c:formatCode>General</c:formatCode>
                <c:ptCount val="8"/>
                <c:pt idx="0">
                  <c:v>4137</c:v>
                </c:pt>
                <c:pt idx="1">
                  <c:v>411</c:v>
                </c:pt>
                <c:pt idx="2">
                  <c:v>315</c:v>
                </c:pt>
                <c:pt idx="3">
                  <c:v>244</c:v>
                </c:pt>
                <c:pt idx="4">
                  <c:v>141</c:v>
                </c:pt>
                <c:pt idx="5">
                  <c:v>60</c:v>
                </c:pt>
                <c:pt idx="6">
                  <c:v>465</c:v>
                </c:pt>
                <c:pt idx="7">
                  <c:v>104</c:v>
                </c:pt>
              </c:numCache>
            </c:numRef>
          </c:val>
          <c:extLst xmlns:c16r2="http://schemas.microsoft.com/office/drawing/2015/06/chart">
            <c:ext xmlns:c16="http://schemas.microsoft.com/office/drawing/2014/chart" uri="{C3380CC4-5D6E-409C-BE32-E72D297353CC}">
              <c16:uniqueId val="{00000001-DD64-418A-9791-D585F4AD874B}"/>
            </c:ext>
          </c:extLst>
        </c:ser>
        <c:ser>
          <c:idx val="2"/>
          <c:order val="2"/>
          <c:tx>
            <c:strRef>
              <c:f>Blad1!$D$1</c:f>
              <c:strCache>
                <c:ptCount val="1"/>
                <c:pt idx="0">
                  <c:v>Reeks 3</c:v>
                </c:pt>
              </c:strCache>
            </c:strRef>
          </c:tx>
          <c:spPr>
            <a:solidFill>
              <a:schemeClr val="accent3"/>
            </a:solidFill>
            <a:ln>
              <a:noFill/>
            </a:ln>
            <a:effectLst/>
          </c:spPr>
          <c:invertIfNegative val="0"/>
          <c:cat>
            <c:strRef>
              <c:f>Blad1!$A$2:$A$9</c:f>
              <c:strCache>
                <c:ptCount val="8"/>
                <c:pt idx="0">
                  <c:v>kanker 4137</c:v>
                </c:pt>
                <c:pt idx="1">
                  <c:v>zenuwstesel 411</c:v>
                </c:pt>
                <c:pt idx="2">
                  <c:v>hart en vaat 315</c:v>
                </c:pt>
                <c:pt idx="3">
                  <c:v>stapeling ouderdomsaandoeningen 244</c:v>
                </c:pt>
                <c:pt idx="4">
                  <c:v>dementie</c:v>
                </c:pt>
                <c:pt idx="5">
                  <c:v>psych aandoeningen</c:v>
                </c:pt>
                <c:pt idx="6">
                  <c:v>combinatie van aandoeningen 465</c:v>
                </c:pt>
                <c:pt idx="7">
                  <c:v>overige 104</c:v>
                </c:pt>
              </c:strCache>
            </c:strRef>
          </c:cat>
          <c:val>
            <c:numRef>
              <c:f>Blad1!$D$2:$D$9</c:f>
              <c:numCache>
                <c:formatCode>General</c:formatCode>
                <c:ptCount val="8"/>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DD64-418A-9791-D585F4AD874B}"/>
            </c:ext>
          </c:extLst>
        </c:ser>
        <c:dLbls>
          <c:showLegendKey val="0"/>
          <c:showVal val="0"/>
          <c:showCatName val="0"/>
          <c:showSerName val="0"/>
          <c:showPercent val="0"/>
          <c:showBubbleSize val="0"/>
        </c:dLbls>
        <c:gapWidth val="182"/>
        <c:axId val="341833872"/>
        <c:axId val="341834264"/>
      </c:barChart>
      <c:catAx>
        <c:axId val="3418338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341834264"/>
        <c:crosses val="autoZero"/>
        <c:auto val="1"/>
        <c:lblAlgn val="ctr"/>
        <c:lblOffset val="100"/>
        <c:noMultiLvlLbl val="0"/>
      </c:catAx>
      <c:valAx>
        <c:axId val="341834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341833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Hulp bij/ levensbeëindiging op verzoek</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pieChart>
        <c:varyColors val="1"/>
        <c:ser>
          <c:idx val="0"/>
          <c:order val="0"/>
          <c:tx>
            <c:strRef>
              <c:f>Blad1!$B$1</c:f>
              <c:strCache>
                <c:ptCount val="1"/>
                <c:pt idx="0">
                  <c:v>Verkoop</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F03-44EB-AD65-63DC2B69FB27}"/>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F03-44EB-AD65-63DC2B69FB27}"/>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F03-44EB-AD65-63DC2B69FB27}"/>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F03-44EB-AD65-63DC2B69FB27}"/>
              </c:ext>
            </c:extLst>
          </c:dPt>
          <c:cat>
            <c:strRef>
              <c:f>Blad1!$A$2:$A$5</c:f>
              <c:strCache>
                <c:ptCount val="3"/>
                <c:pt idx="0">
                  <c:v>levensbeëindiging op verzoek 5856</c:v>
                </c:pt>
                <c:pt idx="1">
                  <c:v>hulp bij zelfdoding 216</c:v>
                </c:pt>
                <c:pt idx="2">
                  <c:v>combinatie van beide 19</c:v>
                </c:pt>
              </c:strCache>
            </c:strRef>
          </c:cat>
          <c:val>
            <c:numRef>
              <c:f>Blad1!$B$2:$B$5</c:f>
              <c:numCache>
                <c:formatCode>General</c:formatCode>
                <c:ptCount val="4"/>
                <c:pt idx="0">
                  <c:v>5856</c:v>
                </c:pt>
                <c:pt idx="1">
                  <c:v>216</c:v>
                </c:pt>
                <c:pt idx="2">
                  <c:v>19</c:v>
                </c:pt>
              </c:numCache>
            </c:numRef>
          </c:val>
          <c:extLst xmlns:c16r2="http://schemas.microsoft.com/office/drawing/2015/06/chart">
            <c:ext xmlns:c16="http://schemas.microsoft.com/office/drawing/2014/chart" uri="{C3380CC4-5D6E-409C-BE32-E72D297353CC}">
              <c16:uniqueId val="{00000000-35D0-4801-BDE0-2408A021EBC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nl-NL" dirty="0"/>
              <a:t>Man/vrouw</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pieChart>
        <c:varyColors val="1"/>
        <c:ser>
          <c:idx val="0"/>
          <c:order val="0"/>
          <c:tx>
            <c:strRef>
              <c:f>Blad1!$B$1</c:f>
              <c:strCache>
                <c:ptCount val="1"/>
                <c:pt idx="0">
                  <c:v>Verkoop</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6727-4F05-B59D-341D2F3594B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6727-4F05-B59D-341D2F3594B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6727-4F05-B59D-341D2F3594B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6727-4F05-B59D-341D2F3594B2}"/>
              </c:ext>
            </c:extLst>
          </c:dPt>
          <c:cat>
            <c:strRef>
              <c:f>Blad1!$A$2:$A$5</c:f>
              <c:strCache>
                <c:ptCount val="2"/>
                <c:pt idx="0">
                  <c:v>mannen 3130</c:v>
                </c:pt>
                <c:pt idx="1">
                  <c:v>vrouwen 2961</c:v>
                </c:pt>
              </c:strCache>
            </c:strRef>
          </c:cat>
          <c:val>
            <c:numRef>
              <c:f>Blad1!$B$2:$B$5</c:f>
              <c:numCache>
                <c:formatCode>General</c:formatCode>
                <c:ptCount val="4"/>
                <c:pt idx="0">
                  <c:v>3130</c:v>
                </c:pt>
                <c:pt idx="1">
                  <c:v>2961</c:v>
                </c:pt>
              </c:numCache>
            </c:numRef>
          </c:val>
          <c:extLst xmlns:c16r2="http://schemas.microsoft.com/office/drawing/2015/06/chart">
            <c:ext xmlns:c16="http://schemas.microsoft.com/office/drawing/2014/chart" uri="{C3380CC4-5D6E-409C-BE32-E72D297353CC}">
              <c16:uniqueId val="{00000000-56F6-43C3-B6DA-6D5E22E0261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300BFA-0457-42B4-99CD-4EDB0FF1C28A}" type="datetimeFigureOut">
              <a:rPr lang="nl-NL" smtClean="0"/>
              <a:t>24-5-2017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2C5D4-6288-4B4B-8A0D-BE9BACC3FA4B}" type="slidenum">
              <a:rPr lang="nl-NL" smtClean="0"/>
              <a:t>‹nr.›</a:t>
            </a:fld>
            <a:endParaRPr lang="nl-NL"/>
          </a:p>
        </p:txBody>
      </p:sp>
    </p:spTree>
    <p:extLst>
      <p:ext uri="{BB962C8B-B14F-4D97-AF65-F5344CB8AC3E}">
        <p14:creationId xmlns:p14="http://schemas.microsoft.com/office/powerpoint/2010/main" val="2315489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3C2C5D4-6288-4B4B-8A0D-BE9BACC3FA4B}" type="slidenum">
              <a:rPr lang="nl-NL" smtClean="0"/>
              <a:t>13</a:t>
            </a:fld>
            <a:endParaRPr lang="nl-NL"/>
          </a:p>
        </p:txBody>
      </p:sp>
    </p:spTree>
    <p:extLst>
      <p:ext uri="{BB962C8B-B14F-4D97-AF65-F5344CB8AC3E}">
        <p14:creationId xmlns:p14="http://schemas.microsoft.com/office/powerpoint/2010/main" val="3567498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3C2C5D4-6288-4B4B-8A0D-BE9BACC3FA4B}" type="slidenum">
              <a:rPr lang="nl-NL" smtClean="0"/>
              <a:t>14</a:t>
            </a:fld>
            <a:endParaRPr lang="nl-NL"/>
          </a:p>
        </p:txBody>
      </p:sp>
    </p:spTree>
    <p:extLst>
      <p:ext uri="{BB962C8B-B14F-4D97-AF65-F5344CB8AC3E}">
        <p14:creationId xmlns:p14="http://schemas.microsoft.com/office/powerpoint/2010/main" val="2387197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23C2C5D4-6288-4B4B-8A0D-BE9BACC3FA4B}" type="slidenum">
              <a:rPr lang="nl-NL" smtClean="0"/>
              <a:t>15</a:t>
            </a:fld>
            <a:endParaRPr lang="nl-NL"/>
          </a:p>
        </p:txBody>
      </p:sp>
    </p:spTree>
    <p:extLst>
      <p:ext uri="{BB962C8B-B14F-4D97-AF65-F5344CB8AC3E}">
        <p14:creationId xmlns:p14="http://schemas.microsoft.com/office/powerpoint/2010/main" val="24464275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hthoek 6"/>
          <p:cNvSpPr/>
          <p:nvPr userDrawn="1"/>
        </p:nvSpPr>
        <p:spPr>
          <a:xfrm>
            <a:off x="0" y="0"/>
            <a:ext cx="12192000" cy="5730240"/>
          </a:xfrm>
          <a:prstGeom prst="rect">
            <a:avLst/>
          </a:prstGeom>
          <a:solidFill>
            <a:srgbClr val="A8D5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1200" y="5475098"/>
            <a:ext cx="4031996" cy="4031996"/>
          </a:xfrm>
          <a:prstGeom prst="rect">
            <a:avLst/>
          </a:prstGeom>
        </p:spPr>
      </p:pic>
      <p:grpSp>
        <p:nvGrpSpPr>
          <p:cNvPr id="9" name="Groeperen 8"/>
          <p:cNvGrpSpPr/>
          <p:nvPr userDrawn="1"/>
        </p:nvGrpSpPr>
        <p:grpSpPr>
          <a:xfrm>
            <a:off x="7515379" y="2094139"/>
            <a:ext cx="5151807" cy="4096246"/>
            <a:chOff x="7228982" y="4544296"/>
            <a:chExt cx="2006771" cy="1595601"/>
          </a:xfrm>
          <a:solidFill>
            <a:schemeClr val="lt1">
              <a:alpha val="40000"/>
            </a:schemeClr>
          </a:solidFill>
        </p:grpSpPr>
        <p:sp>
          <p:nvSpPr>
            <p:cNvPr id="10" name="Ovaal 9"/>
            <p:cNvSpPr/>
            <p:nvPr userDrawn="1"/>
          </p:nvSpPr>
          <p:spPr>
            <a:xfrm>
              <a:off x="8045191" y="454429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1" name="Ovaal 10"/>
            <p:cNvSpPr/>
            <p:nvPr userDrawn="1"/>
          </p:nvSpPr>
          <p:spPr>
            <a:xfrm>
              <a:off x="8045191"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2" name="Ovaal 11"/>
            <p:cNvSpPr/>
            <p:nvPr userDrawn="1"/>
          </p:nvSpPr>
          <p:spPr>
            <a:xfrm>
              <a:off x="7228982"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3" name="Ovaal 12"/>
            <p:cNvSpPr/>
            <p:nvPr userDrawn="1"/>
          </p:nvSpPr>
          <p:spPr>
            <a:xfrm>
              <a:off x="8867537"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4" name="Ovaal 13"/>
            <p:cNvSpPr/>
            <p:nvPr userDrawn="1"/>
          </p:nvSpPr>
          <p:spPr>
            <a:xfrm>
              <a:off x="8456362"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5" name="Ovaal 14"/>
            <p:cNvSpPr/>
            <p:nvPr userDrawn="1"/>
          </p:nvSpPr>
          <p:spPr>
            <a:xfrm>
              <a:off x="7634020"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6" name="Ovaal 15"/>
            <p:cNvSpPr/>
            <p:nvPr userDrawn="1"/>
          </p:nvSpPr>
          <p:spPr>
            <a:xfrm>
              <a:off x="8456362"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7" name="Ovaal 16"/>
            <p:cNvSpPr/>
            <p:nvPr userDrawn="1"/>
          </p:nvSpPr>
          <p:spPr>
            <a:xfrm>
              <a:off x="7634020"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grpSp>
      <p:sp>
        <p:nvSpPr>
          <p:cNvPr id="2" name="Titel 1"/>
          <p:cNvSpPr>
            <a:spLocks noGrp="1"/>
          </p:cNvSpPr>
          <p:nvPr>
            <p:ph type="ctrTitle"/>
          </p:nvPr>
        </p:nvSpPr>
        <p:spPr>
          <a:xfrm>
            <a:off x="1530000" y="630000"/>
            <a:ext cx="9144000" cy="2387600"/>
          </a:xfrm>
        </p:spPr>
        <p:txBody>
          <a:bodyPr lIns="0" tIns="0" rIns="0" bIns="0" anchor="t" anchorCtr="0">
            <a:normAutofit/>
          </a:bodyPr>
          <a:lstStyle>
            <a:lvl1pPr algn="l">
              <a:defRPr sz="4000" b="1" i="0" baseline="0">
                <a:solidFill>
                  <a:srgbClr val="1A365D"/>
                </a:solidFill>
                <a:latin typeface="Calibri" charset="0"/>
              </a:defRPr>
            </a:lvl1pPr>
          </a:lstStyle>
          <a:p>
            <a:r>
              <a:rPr lang="nl-NL"/>
              <a:t>Klik om de stijl te bewerken</a:t>
            </a:r>
            <a:endParaRPr lang="nl-NL" dirty="0"/>
          </a:p>
        </p:txBody>
      </p:sp>
      <p:sp>
        <p:nvSpPr>
          <p:cNvPr id="3" name="Ondertitel 2"/>
          <p:cNvSpPr>
            <a:spLocks noGrp="1"/>
          </p:cNvSpPr>
          <p:nvPr>
            <p:ph type="subTitle" idx="1" hasCustomPrompt="1"/>
          </p:nvPr>
        </p:nvSpPr>
        <p:spPr>
          <a:xfrm>
            <a:off x="1530000" y="3239999"/>
            <a:ext cx="9144000" cy="2081395"/>
          </a:xfrm>
        </p:spPr>
        <p:txBody>
          <a:bodyPr lIns="0" tIns="0" rIns="0" bIns="0">
            <a:normAutofit/>
          </a:bodyPr>
          <a:lstStyle>
            <a:lvl1pPr marL="0" indent="0" algn="l">
              <a:buNone/>
              <a:defRPr sz="3200" baseline="0">
                <a:solidFill>
                  <a:srgbClr val="1A365D"/>
                </a:solidFill>
                <a:latin typeface="Calibri"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Naam spreker en datum</a:t>
            </a:r>
          </a:p>
        </p:txBody>
      </p:sp>
    </p:spTree>
    <p:extLst>
      <p:ext uri="{BB962C8B-B14F-4D97-AF65-F5344CB8AC3E}">
        <p14:creationId xmlns:p14="http://schemas.microsoft.com/office/powerpoint/2010/main" val="46727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500" fill="hold"/>
                                        <p:tgtEl>
                                          <p:spTgt spid="9"/>
                                        </p:tgtEl>
                                        <p:attrNameLst>
                                          <p:attrName>ppt_x</p:attrName>
                                        </p:attrNameLst>
                                      </p:cBhvr>
                                      <p:tavLst>
                                        <p:tav tm="0">
                                          <p:val>
                                            <p:strVal val="#ppt_x"/>
                                          </p:val>
                                        </p:tav>
                                        <p:tav tm="100000">
                                          <p:val>
                                            <p:strVal val="#ppt_x"/>
                                          </p:val>
                                        </p:tav>
                                      </p:tavLst>
                                    </p:anim>
                                    <p:anim calcmode="lin" valueType="num">
                                      <p:cBhvr additive="base">
                                        <p:cTn id="8" dur="1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1"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530000" y="630001"/>
            <a:ext cx="10515600" cy="1062000"/>
          </a:xfrm>
        </p:spPr>
        <p:txBody>
          <a:bodyPr lIns="0" tIns="0" rIns="0" bIns="0" anchor="t" anchorCtr="0">
            <a:normAutofit/>
          </a:bodyPr>
          <a:lstStyle>
            <a:lvl1pPr>
              <a:defRPr sz="3600" b="1" i="0" baseline="0">
                <a:solidFill>
                  <a:srgbClr val="1A365D"/>
                </a:solidFill>
                <a:latin typeface="Calibri" charset="0"/>
              </a:defRPr>
            </a:lvl1pPr>
          </a:lstStyle>
          <a:p>
            <a:r>
              <a:rPr lang="nl-NL" dirty="0"/>
              <a:t>Tekstkop</a:t>
            </a:r>
          </a:p>
        </p:txBody>
      </p:sp>
      <p:sp>
        <p:nvSpPr>
          <p:cNvPr id="3" name="Tijdelijke aanduiding voor inhoud 2"/>
          <p:cNvSpPr>
            <a:spLocks noGrp="1"/>
          </p:cNvSpPr>
          <p:nvPr>
            <p:ph idx="1"/>
          </p:nvPr>
        </p:nvSpPr>
        <p:spPr>
          <a:xfrm>
            <a:off x="1530000" y="1692000"/>
            <a:ext cx="10515600" cy="4351338"/>
          </a:xfrm>
        </p:spPr>
        <p:txBody>
          <a:bodyPr lIns="0" tIns="0" rIns="0" bIns="0"/>
          <a:lstStyle>
            <a:lvl1pPr marL="0" indent="0">
              <a:buClr>
                <a:schemeClr val="bg1"/>
              </a:buClr>
              <a:buSzPct val="25000"/>
              <a:buFont typeface="Arial" charset="0"/>
              <a:buChar char="•"/>
              <a:defRPr baseline="0">
                <a:solidFill>
                  <a:srgbClr val="1A365D"/>
                </a:solidFill>
                <a:latin typeface="Calibri" charset="0"/>
              </a:defRPr>
            </a:lvl1pPr>
            <a:lvl2pPr marL="252000">
              <a:defRPr sz="2600" baseline="0">
                <a:solidFill>
                  <a:srgbClr val="1A365D"/>
                </a:solidFill>
                <a:latin typeface="Calibri" charset="0"/>
              </a:defRPr>
            </a:lvl2pPr>
            <a:lvl3pPr marL="486000" indent="-234000">
              <a:buSzPct val="60000"/>
              <a:buFont typeface="Courier New" charset="0"/>
              <a:buChar char="o"/>
              <a:defRPr sz="2400" b="0" i="1" baseline="0">
                <a:solidFill>
                  <a:srgbClr val="1A365D"/>
                </a:solidFill>
                <a:latin typeface="Calibri" charset="0"/>
              </a:defRPr>
            </a:lvl3pPr>
          </a:lstStyle>
          <a:p>
            <a:pPr lvl="0"/>
            <a:r>
              <a:rPr lang="nl-NL"/>
              <a:t>Klik om de modelstijlen te bewerken</a:t>
            </a:r>
          </a:p>
          <a:p>
            <a:pPr lvl="1"/>
            <a:r>
              <a:rPr lang="nl-NL"/>
              <a:t>Tweede niveau</a:t>
            </a:r>
          </a:p>
          <a:p>
            <a:pPr lvl="2"/>
            <a:r>
              <a:rPr lang="nl-NL"/>
              <a:t>Derde niveau</a:t>
            </a:r>
          </a:p>
        </p:txBody>
      </p:sp>
      <p:grpSp>
        <p:nvGrpSpPr>
          <p:cNvPr id="7" name="Groeperen 6"/>
          <p:cNvGrpSpPr/>
          <p:nvPr userDrawn="1"/>
        </p:nvGrpSpPr>
        <p:grpSpPr>
          <a:xfrm>
            <a:off x="8600859" y="4050155"/>
            <a:ext cx="3949413" cy="3140212"/>
            <a:chOff x="7228982" y="4544296"/>
            <a:chExt cx="2006771" cy="1595601"/>
          </a:xfrm>
          <a:solidFill>
            <a:srgbClr val="A8D5F4">
              <a:alpha val="30000"/>
            </a:srgbClr>
          </a:solidFill>
        </p:grpSpPr>
        <p:sp>
          <p:nvSpPr>
            <p:cNvPr id="8" name="Ovaal 7"/>
            <p:cNvSpPr/>
            <p:nvPr userDrawn="1"/>
          </p:nvSpPr>
          <p:spPr>
            <a:xfrm>
              <a:off x="8045191" y="454429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9" name="Ovaal 8"/>
            <p:cNvSpPr/>
            <p:nvPr userDrawn="1"/>
          </p:nvSpPr>
          <p:spPr>
            <a:xfrm>
              <a:off x="8045191"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0" name="Ovaal 9"/>
            <p:cNvSpPr/>
            <p:nvPr userDrawn="1"/>
          </p:nvSpPr>
          <p:spPr>
            <a:xfrm>
              <a:off x="7228982"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1" name="Ovaal 10"/>
            <p:cNvSpPr/>
            <p:nvPr userDrawn="1"/>
          </p:nvSpPr>
          <p:spPr>
            <a:xfrm>
              <a:off x="8867537"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2" name="Ovaal 11"/>
            <p:cNvSpPr/>
            <p:nvPr userDrawn="1"/>
          </p:nvSpPr>
          <p:spPr>
            <a:xfrm>
              <a:off x="8456362"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3" name="Ovaal 12"/>
            <p:cNvSpPr/>
            <p:nvPr userDrawn="1"/>
          </p:nvSpPr>
          <p:spPr>
            <a:xfrm>
              <a:off x="7634020"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4" name="Ovaal 13"/>
            <p:cNvSpPr/>
            <p:nvPr userDrawn="1"/>
          </p:nvSpPr>
          <p:spPr>
            <a:xfrm>
              <a:off x="8456362"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5" name="Ovaal 14"/>
            <p:cNvSpPr/>
            <p:nvPr userDrawn="1"/>
          </p:nvSpPr>
          <p:spPr>
            <a:xfrm>
              <a:off x="7634020"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grpSp>
    </p:spTree>
    <p:extLst>
      <p:ext uri="{BB962C8B-B14F-4D97-AF65-F5344CB8AC3E}">
        <p14:creationId xmlns:p14="http://schemas.microsoft.com/office/powerpoint/2010/main" val="2139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4" name="Tijdelijke aanduiding voor inhoud 3"/>
          <p:cNvSpPr>
            <a:spLocks noGrp="1"/>
          </p:cNvSpPr>
          <p:nvPr>
            <p:ph sz="half" idx="2" hasCustomPrompt="1"/>
          </p:nvPr>
        </p:nvSpPr>
        <p:spPr>
          <a:xfrm>
            <a:off x="6629768" y="1692000"/>
            <a:ext cx="4877061" cy="4351338"/>
          </a:xfrm>
        </p:spPr>
        <p:txBody>
          <a:bodyPr lIns="0" tIns="0" rIns="0" bIns="0"/>
          <a:lstStyle>
            <a:lvl1pPr marL="0" indent="0">
              <a:buClr>
                <a:schemeClr val="bg1"/>
              </a:buClr>
              <a:buSzPct val="25000"/>
              <a:buFont typeface="Arial" charset="0"/>
              <a:buChar char="•"/>
              <a:defRPr baseline="0">
                <a:solidFill>
                  <a:srgbClr val="1A365D"/>
                </a:solidFill>
                <a:latin typeface="Calibri" charset="0"/>
              </a:defRPr>
            </a:lvl1pPr>
            <a:lvl2pPr marL="252000">
              <a:defRPr sz="2600" baseline="0">
                <a:solidFill>
                  <a:srgbClr val="1A365D"/>
                </a:solidFill>
                <a:latin typeface="Calibri" charset="0"/>
              </a:defRPr>
            </a:lvl2pPr>
            <a:lvl3pPr marL="486000" indent="-228600">
              <a:buSzPct val="60000"/>
              <a:buFont typeface="Courier New" charset="0"/>
              <a:buChar char="o"/>
              <a:defRPr sz="2400" b="0" i="1" baseline="0">
                <a:solidFill>
                  <a:srgbClr val="1A365D"/>
                </a:solidFill>
                <a:latin typeface="Calibri" charset="0"/>
              </a:defRPr>
            </a:lvl3pPr>
          </a:lstStyle>
          <a:p>
            <a:pPr lvl="0"/>
            <a:r>
              <a:rPr lang="nl-NL" dirty="0"/>
              <a:t>Tekst toevoegen</a:t>
            </a:r>
          </a:p>
          <a:p>
            <a:pPr lvl="1"/>
            <a:r>
              <a:rPr lang="nl-NL" dirty="0"/>
              <a:t>Tweede niveau</a:t>
            </a:r>
          </a:p>
          <a:p>
            <a:pPr lvl="2"/>
            <a:r>
              <a:rPr lang="nl-NL" dirty="0"/>
              <a:t>Derde niveau</a:t>
            </a:r>
          </a:p>
        </p:txBody>
      </p:sp>
      <p:sp>
        <p:nvSpPr>
          <p:cNvPr id="2" name="Titel 1"/>
          <p:cNvSpPr>
            <a:spLocks noGrp="1"/>
          </p:cNvSpPr>
          <p:nvPr>
            <p:ph type="title"/>
          </p:nvPr>
        </p:nvSpPr>
        <p:spPr>
          <a:xfrm>
            <a:off x="1530000" y="630001"/>
            <a:ext cx="10515600" cy="1062000"/>
          </a:xfrm>
        </p:spPr>
        <p:txBody>
          <a:bodyPr lIns="0" tIns="0" rIns="0" bIns="0" anchor="t" anchorCtr="0">
            <a:normAutofit/>
          </a:bodyPr>
          <a:lstStyle>
            <a:lvl1pPr>
              <a:defRPr sz="3600" b="1" i="0" baseline="0">
                <a:solidFill>
                  <a:srgbClr val="1A365D"/>
                </a:solidFill>
                <a:latin typeface="Calibri" charset="0"/>
              </a:defRPr>
            </a:lvl1pPr>
          </a:lstStyle>
          <a:p>
            <a:r>
              <a:rPr lang="nl-NL"/>
              <a:t>Klik om de stijl te bewerken</a:t>
            </a:r>
            <a:endParaRPr lang="nl-NL" dirty="0"/>
          </a:p>
        </p:txBody>
      </p:sp>
      <p:sp>
        <p:nvSpPr>
          <p:cNvPr id="3" name="Tijdelijke aanduiding voor inhoud 2"/>
          <p:cNvSpPr>
            <a:spLocks noGrp="1"/>
          </p:cNvSpPr>
          <p:nvPr>
            <p:ph sz="half" idx="1" hasCustomPrompt="1"/>
          </p:nvPr>
        </p:nvSpPr>
        <p:spPr>
          <a:xfrm>
            <a:off x="1530000" y="1692000"/>
            <a:ext cx="4877675" cy="4351338"/>
          </a:xfrm>
        </p:spPr>
        <p:txBody>
          <a:bodyPr lIns="0" tIns="0" rIns="0" bIns="0"/>
          <a:lstStyle>
            <a:lvl1pPr marL="0" indent="0">
              <a:buClr>
                <a:schemeClr val="bg1"/>
              </a:buClr>
              <a:buSzPct val="25000"/>
              <a:buFont typeface="Arial" charset="0"/>
              <a:buChar char="•"/>
              <a:defRPr baseline="0">
                <a:solidFill>
                  <a:srgbClr val="1A365D"/>
                </a:solidFill>
                <a:latin typeface="Calibri" charset="0"/>
              </a:defRPr>
            </a:lvl1pPr>
            <a:lvl2pPr marL="252000">
              <a:defRPr sz="2600" baseline="0">
                <a:solidFill>
                  <a:srgbClr val="1A365D"/>
                </a:solidFill>
                <a:latin typeface="Calibri" charset="0"/>
              </a:defRPr>
            </a:lvl2pPr>
            <a:lvl3pPr marL="486000" indent="-228600">
              <a:buSzPct val="60000"/>
              <a:buFont typeface="Courier New" charset="0"/>
              <a:buChar char="o"/>
              <a:defRPr sz="2400" b="0" i="1" baseline="0">
                <a:solidFill>
                  <a:srgbClr val="1A365D"/>
                </a:solidFill>
                <a:latin typeface="Calibri" charset="0"/>
              </a:defRPr>
            </a:lvl3pPr>
          </a:lstStyle>
          <a:p>
            <a:pPr lvl="0"/>
            <a:r>
              <a:rPr lang="nl-NL" dirty="0"/>
              <a:t>Tekst toevoegen</a:t>
            </a:r>
          </a:p>
          <a:p>
            <a:pPr lvl="1"/>
            <a:r>
              <a:rPr lang="nl-NL" dirty="0"/>
              <a:t>Tweede niveau</a:t>
            </a:r>
          </a:p>
          <a:p>
            <a:pPr lvl="2"/>
            <a:r>
              <a:rPr lang="nl-NL" dirty="0"/>
              <a:t>Derde niveau</a:t>
            </a:r>
          </a:p>
        </p:txBody>
      </p:sp>
      <p:grpSp>
        <p:nvGrpSpPr>
          <p:cNvPr id="8" name="Groeperen 7"/>
          <p:cNvGrpSpPr/>
          <p:nvPr userDrawn="1"/>
        </p:nvGrpSpPr>
        <p:grpSpPr>
          <a:xfrm>
            <a:off x="8600859" y="4050155"/>
            <a:ext cx="3949413" cy="3140212"/>
            <a:chOff x="7228982" y="4544296"/>
            <a:chExt cx="2006771" cy="1595601"/>
          </a:xfrm>
          <a:solidFill>
            <a:srgbClr val="A8D5F4">
              <a:alpha val="30000"/>
            </a:srgbClr>
          </a:solidFill>
        </p:grpSpPr>
        <p:sp>
          <p:nvSpPr>
            <p:cNvPr id="9" name="Ovaal 8"/>
            <p:cNvSpPr/>
            <p:nvPr userDrawn="1"/>
          </p:nvSpPr>
          <p:spPr>
            <a:xfrm>
              <a:off x="8045191" y="454429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0" name="Ovaal 9"/>
            <p:cNvSpPr/>
            <p:nvPr userDrawn="1"/>
          </p:nvSpPr>
          <p:spPr>
            <a:xfrm>
              <a:off x="8045191"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1" name="Ovaal 10"/>
            <p:cNvSpPr/>
            <p:nvPr userDrawn="1"/>
          </p:nvSpPr>
          <p:spPr>
            <a:xfrm>
              <a:off x="7228982"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2" name="Ovaal 11"/>
            <p:cNvSpPr/>
            <p:nvPr userDrawn="1"/>
          </p:nvSpPr>
          <p:spPr>
            <a:xfrm>
              <a:off x="8867537"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3" name="Ovaal 12"/>
            <p:cNvSpPr/>
            <p:nvPr userDrawn="1"/>
          </p:nvSpPr>
          <p:spPr>
            <a:xfrm>
              <a:off x="8456362"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4" name="Ovaal 13"/>
            <p:cNvSpPr/>
            <p:nvPr userDrawn="1"/>
          </p:nvSpPr>
          <p:spPr>
            <a:xfrm>
              <a:off x="7634020"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5" name="Ovaal 14"/>
            <p:cNvSpPr/>
            <p:nvPr userDrawn="1"/>
          </p:nvSpPr>
          <p:spPr>
            <a:xfrm>
              <a:off x="8456362"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6" name="Ovaal 15"/>
            <p:cNvSpPr/>
            <p:nvPr userDrawn="1"/>
          </p:nvSpPr>
          <p:spPr>
            <a:xfrm>
              <a:off x="7634020"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grpSp>
    </p:spTree>
    <p:extLst>
      <p:ext uri="{BB962C8B-B14F-4D97-AF65-F5344CB8AC3E}">
        <p14:creationId xmlns:p14="http://schemas.microsoft.com/office/powerpoint/2010/main" val="110784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530000" y="630000"/>
            <a:ext cx="9869062" cy="1680063"/>
          </a:xfrm>
        </p:spPr>
        <p:txBody>
          <a:bodyPr lIns="0" tIns="0" rIns="0" bIns="0" anchor="t" anchorCtr="0">
            <a:normAutofit/>
          </a:bodyPr>
          <a:lstStyle>
            <a:lvl1pPr>
              <a:defRPr sz="3600" b="1" i="0" baseline="0">
                <a:solidFill>
                  <a:srgbClr val="1A365D"/>
                </a:solidFill>
                <a:latin typeface="Calibri" charset="0"/>
              </a:defRPr>
            </a:lvl1pPr>
          </a:lstStyle>
          <a:p>
            <a:r>
              <a:rPr lang="nl-NL"/>
              <a:t>Klik om de stijl te bewerken</a:t>
            </a:r>
            <a:endParaRPr lang="nl-NL" dirty="0"/>
          </a:p>
        </p:txBody>
      </p:sp>
      <p:grpSp>
        <p:nvGrpSpPr>
          <p:cNvPr id="6" name="Groeperen 5"/>
          <p:cNvGrpSpPr/>
          <p:nvPr userDrawn="1"/>
        </p:nvGrpSpPr>
        <p:grpSpPr>
          <a:xfrm>
            <a:off x="8600859" y="4050155"/>
            <a:ext cx="3949413" cy="3140212"/>
            <a:chOff x="7228982" y="4544296"/>
            <a:chExt cx="2006771" cy="1595601"/>
          </a:xfrm>
          <a:solidFill>
            <a:srgbClr val="A8D5F4">
              <a:alpha val="30000"/>
            </a:srgbClr>
          </a:solidFill>
        </p:grpSpPr>
        <p:sp>
          <p:nvSpPr>
            <p:cNvPr id="7" name="Ovaal 6"/>
            <p:cNvSpPr/>
            <p:nvPr userDrawn="1"/>
          </p:nvSpPr>
          <p:spPr>
            <a:xfrm>
              <a:off x="8045191" y="454429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8" name="Ovaal 7"/>
            <p:cNvSpPr/>
            <p:nvPr userDrawn="1"/>
          </p:nvSpPr>
          <p:spPr>
            <a:xfrm>
              <a:off x="8045191"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9" name="Ovaal 8"/>
            <p:cNvSpPr/>
            <p:nvPr userDrawn="1"/>
          </p:nvSpPr>
          <p:spPr>
            <a:xfrm>
              <a:off x="7228982"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0" name="Ovaal 9"/>
            <p:cNvSpPr/>
            <p:nvPr userDrawn="1"/>
          </p:nvSpPr>
          <p:spPr>
            <a:xfrm>
              <a:off x="8867537"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1" name="Ovaal 10"/>
            <p:cNvSpPr/>
            <p:nvPr userDrawn="1"/>
          </p:nvSpPr>
          <p:spPr>
            <a:xfrm>
              <a:off x="8456362"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2" name="Ovaal 11"/>
            <p:cNvSpPr/>
            <p:nvPr userDrawn="1"/>
          </p:nvSpPr>
          <p:spPr>
            <a:xfrm>
              <a:off x="7634020"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3" name="Ovaal 12"/>
            <p:cNvSpPr/>
            <p:nvPr userDrawn="1"/>
          </p:nvSpPr>
          <p:spPr>
            <a:xfrm>
              <a:off x="8456362"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4" name="Ovaal 13"/>
            <p:cNvSpPr/>
            <p:nvPr userDrawn="1"/>
          </p:nvSpPr>
          <p:spPr>
            <a:xfrm>
              <a:off x="7634020"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gr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grpSp>
        <p:nvGrpSpPr>
          <p:cNvPr id="5" name="Groeperen 4"/>
          <p:cNvGrpSpPr/>
          <p:nvPr userDrawn="1"/>
        </p:nvGrpSpPr>
        <p:grpSpPr>
          <a:xfrm>
            <a:off x="8600859" y="4050155"/>
            <a:ext cx="3949413" cy="3140212"/>
            <a:chOff x="7228982" y="4544296"/>
            <a:chExt cx="2006771" cy="1595601"/>
          </a:xfrm>
          <a:solidFill>
            <a:srgbClr val="A8D5F4">
              <a:alpha val="30000"/>
            </a:srgbClr>
          </a:solidFill>
        </p:grpSpPr>
        <p:sp>
          <p:nvSpPr>
            <p:cNvPr id="6" name="Ovaal 5"/>
            <p:cNvSpPr/>
            <p:nvPr userDrawn="1"/>
          </p:nvSpPr>
          <p:spPr>
            <a:xfrm>
              <a:off x="8045191" y="454429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7" name="Ovaal 6"/>
            <p:cNvSpPr/>
            <p:nvPr userDrawn="1"/>
          </p:nvSpPr>
          <p:spPr>
            <a:xfrm>
              <a:off x="8045191"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8" name="Ovaal 7"/>
            <p:cNvSpPr/>
            <p:nvPr userDrawn="1"/>
          </p:nvSpPr>
          <p:spPr>
            <a:xfrm>
              <a:off x="7228982"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9" name="Ovaal 8"/>
            <p:cNvSpPr/>
            <p:nvPr userDrawn="1"/>
          </p:nvSpPr>
          <p:spPr>
            <a:xfrm>
              <a:off x="8867537" y="5360506"/>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0" name="Ovaal 9"/>
            <p:cNvSpPr/>
            <p:nvPr userDrawn="1"/>
          </p:nvSpPr>
          <p:spPr>
            <a:xfrm>
              <a:off x="8456362"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1" name="Ovaal 10"/>
            <p:cNvSpPr/>
            <p:nvPr userDrawn="1"/>
          </p:nvSpPr>
          <p:spPr>
            <a:xfrm>
              <a:off x="7634020" y="4955468"/>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2" name="Ovaal 11"/>
            <p:cNvSpPr/>
            <p:nvPr userDrawn="1"/>
          </p:nvSpPr>
          <p:spPr>
            <a:xfrm>
              <a:off x="8456362"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sp>
          <p:nvSpPr>
            <p:cNvPr id="13" name="Ovaal 12"/>
            <p:cNvSpPr/>
            <p:nvPr userDrawn="1"/>
          </p:nvSpPr>
          <p:spPr>
            <a:xfrm>
              <a:off x="7634020" y="5771681"/>
              <a:ext cx="368216" cy="3682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 </a:t>
              </a:r>
            </a:p>
          </p:txBody>
        </p:sp>
      </p:grpSp>
    </p:spTree>
    <p:extLst>
      <p:ext uri="{BB962C8B-B14F-4D97-AF65-F5344CB8AC3E}">
        <p14:creationId xmlns:p14="http://schemas.microsoft.com/office/powerpoint/2010/main" val="368754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530000" y="630001"/>
            <a:ext cx="10515600" cy="1062000"/>
          </a:xfrm>
          <a:prstGeom prst="rect">
            <a:avLst/>
          </a:prstGeom>
        </p:spPr>
        <p:txBody>
          <a:bodyPr vert="horz" lIns="0" tIns="0" rIns="0" bIns="0" rtlCol="0" anchor="t" anchorCtr="0">
            <a:normAutofit/>
          </a:bodyPr>
          <a:lstStyle/>
          <a:p>
            <a:r>
              <a:rPr lang="nl-NL" dirty="0"/>
              <a:t>Titel</a:t>
            </a:r>
          </a:p>
        </p:txBody>
      </p:sp>
      <p:sp>
        <p:nvSpPr>
          <p:cNvPr id="3" name="Tijdelijke aanduiding voor tekst 2"/>
          <p:cNvSpPr>
            <a:spLocks noGrp="1"/>
          </p:cNvSpPr>
          <p:nvPr>
            <p:ph type="body" idx="1"/>
          </p:nvPr>
        </p:nvSpPr>
        <p:spPr>
          <a:xfrm>
            <a:off x="1530000" y="1692000"/>
            <a:ext cx="10515600" cy="4351338"/>
          </a:xfrm>
          <a:prstGeom prst="rect">
            <a:avLst/>
          </a:prstGeom>
        </p:spPr>
        <p:txBody>
          <a:bodyPr vert="horz" lIns="0" tIns="0" rIns="0" bIns="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914400" rtl="0" eaLnBrk="1" latinLnBrk="0" hangingPunct="1">
        <a:lnSpc>
          <a:spcPct val="90000"/>
        </a:lnSpc>
        <a:spcBef>
          <a:spcPct val="0"/>
        </a:spcBef>
        <a:buNone/>
        <a:defRPr sz="4000" b="1" i="0" kern="1200" baseline="0">
          <a:solidFill>
            <a:srgbClr val="1A365D"/>
          </a:solidFill>
          <a:latin typeface="Calibri"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6000" i="1" dirty="0"/>
              <a:t>Palliatieve zorg: jouw zorg?!</a:t>
            </a:r>
          </a:p>
        </p:txBody>
      </p:sp>
      <p:sp>
        <p:nvSpPr>
          <p:cNvPr id="3" name="Ondertitel 2"/>
          <p:cNvSpPr>
            <a:spLocks noGrp="1"/>
          </p:cNvSpPr>
          <p:nvPr>
            <p:ph type="subTitle" idx="1"/>
          </p:nvPr>
        </p:nvSpPr>
        <p:spPr/>
        <p:txBody>
          <a:bodyPr/>
          <a:lstStyle/>
          <a:p>
            <a:r>
              <a:rPr lang="nl-NL" dirty="0"/>
              <a:t>Palliatief team WZA</a:t>
            </a:r>
          </a:p>
        </p:txBody>
      </p:sp>
    </p:spTree>
    <p:extLst>
      <p:ext uri="{BB962C8B-B14F-4D97-AF65-F5344CB8AC3E}">
        <p14:creationId xmlns:p14="http://schemas.microsoft.com/office/powerpoint/2010/main" val="1299665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Vrijwilligheid.</a:t>
            </a:r>
          </a:p>
        </p:txBody>
      </p:sp>
      <p:sp>
        <p:nvSpPr>
          <p:cNvPr id="3" name="Tijdelijke aanduiding voor inhoud 2"/>
          <p:cNvSpPr>
            <a:spLocks noGrp="1"/>
          </p:cNvSpPr>
          <p:nvPr>
            <p:ph idx="1"/>
          </p:nvPr>
        </p:nvSpPr>
        <p:spPr/>
        <p:txBody>
          <a:bodyPr>
            <a:normAutofit fontScale="92500" lnSpcReduction="10000"/>
          </a:bodyPr>
          <a:lstStyle/>
          <a:p>
            <a:endParaRPr lang="nl-NL" dirty="0"/>
          </a:p>
          <a:p>
            <a:r>
              <a:rPr lang="nl-NL" dirty="0"/>
              <a:t>1. Externe vrijwilligheid: Zonder onaanvaardbare invloed van anderen</a:t>
            </a:r>
          </a:p>
          <a:p>
            <a:r>
              <a:rPr lang="nl-NL" dirty="0"/>
              <a:t>( let op als een naaste zich te nadrukkelijk mengt in het gesprek tussen  de patiënt en arts)</a:t>
            </a:r>
          </a:p>
          <a:p>
            <a:endParaRPr lang="nl-NL" dirty="0"/>
          </a:p>
          <a:p>
            <a:pPr>
              <a:buNone/>
            </a:pPr>
            <a:r>
              <a:rPr lang="nl-NL" dirty="0"/>
              <a:t>2. Interne vrijwilligheid: Wilsbekwaam, dus in staat om informatie over zijn situatie en de prognose te begrijpen, eventuele alternatieven kan afwegen en de gevolgen kan overzien.</a:t>
            </a:r>
          </a:p>
          <a:p>
            <a:pPr>
              <a:buNone/>
            </a:pPr>
            <a:endParaRPr lang="nl-NL" dirty="0"/>
          </a:p>
          <a:p>
            <a:pPr>
              <a:buNone/>
            </a:pPr>
            <a:r>
              <a:rPr lang="nl-NL" dirty="0"/>
              <a:t>Let op: wilsbekwaam is geen alles of niets regel! ( financiën niet – euthanasie wel bijvoorbeeld)</a:t>
            </a:r>
          </a:p>
        </p:txBody>
      </p:sp>
    </p:spTree>
    <p:extLst>
      <p:ext uri="{BB962C8B-B14F-4D97-AF65-F5344CB8AC3E}">
        <p14:creationId xmlns:p14="http://schemas.microsoft.com/office/powerpoint/2010/main" val="1453346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Weloverwogen verzoek</a:t>
            </a:r>
          </a:p>
        </p:txBody>
      </p:sp>
      <p:sp>
        <p:nvSpPr>
          <p:cNvPr id="3" name="Tijdelijke aanduiding voor inhoud 2"/>
          <p:cNvSpPr>
            <a:spLocks noGrp="1"/>
          </p:cNvSpPr>
          <p:nvPr>
            <p:ph idx="1"/>
          </p:nvPr>
        </p:nvSpPr>
        <p:spPr/>
        <p:txBody>
          <a:bodyPr/>
          <a:lstStyle/>
          <a:p>
            <a:endParaRPr lang="nl-NL" dirty="0"/>
          </a:p>
          <a:p>
            <a:r>
              <a:rPr lang="nl-NL" dirty="0"/>
              <a:t>Goed voorgelicht afwegingen kunnen maken.</a:t>
            </a:r>
          </a:p>
          <a:p>
            <a:endParaRPr lang="nl-NL" dirty="0"/>
          </a:p>
          <a:p>
            <a:r>
              <a:rPr lang="nl-NL" dirty="0"/>
              <a:t>Consistente mening ( herhaald verzoek of andere uitingen van de patiënt)</a:t>
            </a:r>
          </a:p>
          <a:p>
            <a:endParaRPr lang="nl-NL" dirty="0"/>
          </a:p>
          <a:p>
            <a:r>
              <a:rPr lang="nl-NL" dirty="0"/>
              <a:t>Geen opwelling</a:t>
            </a:r>
          </a:p>
          <a:p>
            <a:endParaRPr lang="nl-NL" dirty="0"/>
          </a:p>
        </p:txBody>
      </p:sp>
    </p:spTree>
    <p:extLst>
      <p:ext uri="{BB962C8B-B14F-4D97-AF65-F5344CB8AC3E}">
        <p14:creationId xmlns:p14="http://schemas.microsoft.com/office/powerpoint/2010/main" val="246514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Uitzichtloos en ondraaglijk lijden</a:t>
            </a:r>
          </a:p>
        </p:txBody>
      </p:sp>
      <p:sp>
        <p:nvSpPr>
          <p:cNvPr id="3" name="Tijdelijke aanduiding voor inhoud 2"/>
          <p:cNvSpPr>
            <a:spLocks noGrp="1"/>
          </p:cNvSpPr>
          <p:nvPr>
            <p:ph idx="1"/>
          </p:nvPr>
        </p:nvSpPr>
        <p:spPr/>
        <p:txBody>
          <a:bodyPr/>
          <a:lstStyle/>
          <a:p>
            <a:r>
              <a:rPr lang="nl-NL" dirty="0"/>
              <a:t>Er moet sprake zijn van medisch lijden (somatisch of psychiatrisch of combinatie van beide).</a:t>
            </a:r>
          </a:p>
          <a:p>
            <a:r>
              <a:rPr lang="nl-NL" dirty="0"/>
              <a:t>Uitzichtloos betekent dat er geen uitzicht op herstel is.</a:t>
            </a:r>
          </a:p>
          <a:p>
            <a:r>
              <a:rPr lang="nl-NL" dirty="0"/>
              <a:t>De </a:t>
            </a:r>
            <a:r>
              <a:rPr lang="nl-NL" dirty="0" err="1"/>
              <a:t>lijdensdruk</a:t>
            </a:r>
            <a:r>
              <a:rPr lang="nl-NL" dirty="0"/>
              <a:t> bevat allerlei dimensies die allen meegewogen moeten worden. Belangrijk is dat de patiënt dat lijden moet ervaren. </a:t>
            </a:r>
          </a:p>
          <a:p>
            <a:r>
              <a:rPr lang="nl-NL" dirty="0"/>
              <a:t>In geval van coma of diepe sedatie waarbij patiënt dat lijden niet ervaart is inwilliging van het verzoek in beginsel niet mogelijk. Het feit dat de naasten van de patiënt diens situatie als ontluisterend ervaren, maakt dat niet anders.</a:t>
            </a:r>
          </a:p>
        </p:txBody>
      </p:sp>
    </p:spTree>
    <p:extLst>
      <p:ext uri="{BB962C8B-B14F-4D97-AF65-F5344CB8AC3E}">
        <p14:creationId xmlns:p14="http://schemas.microsoft.com/office/powerpoint/2010/main" val="1244847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Wanneer is het lijden ondraaglijk?</a:t>
            </a:r>
          </a:p>
        </p:txBody>
      </p:sp>
      <p:sp>
        <p:nvSpPr>
          <p:cNvPr id="3" name="Tijdelijke aanduiding voor inhoud 2"/>
          <p:cNvSpPr>
            <a:spLocks noGrp="1"/>
          </p:cNvSpPr>
          <p:nvPr>
            <p:ph idx="1"/>
          </p:nvPr>
        </p:nvSpPr>
        <p:spPr/>
        <p:txBody>
          <a:bodyPr/>
          <a:lstStyle/>
          <a:p>
            <a:r>
              <a:rPr lang="nl-NL" dirty="0"/>
              <a:t>Het gaat om het lijden van deze patiënt met zijn biografie, persoonlijkheid, draagkracht en waardepatroon.</a:t>
            </a:r>
          </a:p>
          <a:p>
            <a:r>
              <a:rPr lang="nl-NL" dirty="0"/>
              <a:t>Het lijden moet voor de arts invoelbaar zijn.</a:t>
            </a:r>
          </a:p>
          <a:p>
            <a:endParaRPr lang="nl-NL" dirty="0"/>
          </a:p>
          <a:p>
            <a:r>
              <a:rPr lang="nl-NL" dirty="0"/>
              <a:t>Lijden kan ook bestaan uit angst voor toekomstige achteruitgang.</a:t>
            </a:r>
          </a:p>
          <a:p>
            <a:endParaRPr lang="nl-NL" dirty="0"/>
          </a:p>
          <a:p>
            <a:r>
              <a:rPr lang="nl-NL" dirty="0"/>
              <a:t>De patiënt zelf ervaart het lijden.</a:t>
            </a:r>
          </a:p>
        </p:txBody>
      </p:sp>
    </p:spTree>
    <p:extLst>
      <p:ext uri="{BB962C8B-B14F-4D97-AF65-F5344CB8AC3E}">
        <p14:creationId xmlns:p14="http://schemas.microsoft.com/office/powerpoint/2010/main" val="3132883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Ontbreken van een redelijk alternatief</a:t>
            </a:r>
          </a:p>
        </p:txBody>
      </p:sp>
      <p:sp>
        <p:nvSpPr>
          <p:cNvPr id="3" name="Tijdelijke aanduiding voor inhoud 2"/>
          <p:cNvSpPr>
            <a:spLocks noGrp="1"/>
          </p:cNvSpPr>
          <p:nvPr>
            <p:ph idx="1"/>
          </p:nvPr>
        </p:nvSpPr>
        <p:spPr/>
        <p:txBody>
          <a:bodyPr/>
          <a:lstStyle/>
          <a:p>
            <a:r>
              <a:rPr lang="nl-NL" dirty="0"/>
              <a:t>Zowel voor patiënt als arts gezamenlijke opvatting.</a:t>
            </a:r>
          </a:p>
          <a:p>
            <a:endParaRPr lang="nl-NL" dirty="0"/>
          </a:p>
          <a:p>
            <a:r>
              <a:rPr lang="nl-NL" dirty="0"/>
              <a:t>Redelijke oplossing, wezenlijke impact op het lijden, </a:t>
            </a:r>
          </a:p>
          <a:p>
            <a:r>
              <a:rPr lang="nl-NL" dirty="0"/>
              <a:t>effect op afzienbare tijd, gedurende een langere tijd,</a:t>
            </a:r>
          </a:p>
          <a:p>
            <a:r>
              <a:rPr lang="nl-NL" dirty="0"/>
              <a:t>Gunstige verhouding voor- en nadelen.</a:t>
            </a:r>
          </a:p>
          <a:p>
            <a:endParaRPr lang="nl-NL" dirty="0"/>
          </a:p>
          <a:p>
            <a:r>
              <a:rPr lang="nl-NL" dirty="0"/>
              <a:t>Patiënt mag een behandeling  ( of palliatieve zorg) weigeren, dit hoeft niet altijd een inwilliging in de weg te staan. ( maar kan het wel zijn)</a:t>
            </a:r>
          </a:p>
        </p:txBody>
      </p:sp>
    </p:spTree>
    <p:extLst>
      <p:ext uri="{BB962C8B-B14F-4D97-AF65-F5344CB8AC3E}">
        <p14:creationId xmlns:p14="http://schemas.microsoft.com/office/powerpoint/2010/main" val="2433672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Onafhankelijk consulent ( meestal SCEN-arts)</a:t>
            </a:r>
          </a:p>
        </p:txBody>
      </p:sp>
      <p:sp>
        <p:nvSpPr>
          <p:cNvPr id="3" name="Tijdelijke aanduiding voor inhoud 2"/>
          <p:cNvSpPr>
            <a:spLocks noGrp="1"/>
          </p:cNvSpPr>
          <p:nvPr>
            <p:ph idx="1"/>
          </p:nvPr>
        </p:nvSpPr>
        <p:spPr/>
        <p:txBody>
          <a:bodyPr>
            <a:normAutofit lnSpcReduction="10000"/>
          </a:bodyPr>
          <a:lstStyle/>
          <a:p>
            <a:r>
              <a:rPr lang="nl-NL" dirty="0"/>
              <a:t>Moet patiënt zelf gezien hebben.</a:t>
            </a:r>
          </a:p>
          <a:p>
            <a:r>
              <a:rPr lang="nl-NL" dirty="0"/>
              <a:t>Hij controleert de zorgvuldigheidseisen.</a:t>
            </a:r>
          </a:p>
          <a:p>
            <a:r>
              <a:rPr lang="nl-NL" dirty="0"/>
              <a:t>Maakt een schriftelijk verslag.</a:t>
            </a:r>
          </a:p>
          <a:p>
            <a:endParaRPr lang="nl-NL" dirty="0"/>
          </a:p>
          <a:p>
            <a:r>
              <a:rPr lang="nl-NL" dirty="0"/>
              <a:t>Soms ook andere arts gevraagd om bepaalde criteria nader te bekijken zoals wilsbekwaamheid, advies over de euthanasie procedure. Dit consult geldt dan niet als dat van een onafhankelijk consulent.</a:t>
            </a:r>
          </a:p>
          <a:p>
            <a:endParaRPr lang="nl-NL" dirty="0"/>
          </a:p>
          <a:p>
            <a:r>
              <a:rPr lang="nl-NL" dirty="0"/>
              <a:t>Soms kan een 2</a:t>
            </a:r>
            <a:r>
              <a:rPr lang="nl-NL" baseline="30000" dirty="0"/>
              <a:t>e</a:t>
            </a:r>
            <a:r>
              <a:rPr lang="nl-NL" dirty="0"/>
              <a:t> onafhankelijke arts gevraagd worden, maar dan moeten alle verslagen meegestuurd worden met de verslaglegging.</a:t>
            </a:r>
          </a:p>
        </p:txBody>
      </p:sp>
    </p:spTree>
    <p:extLst>
      <p:ext uri="{BB962C8B-B14F-4D97-AF65-F5344CB8AC3E}">
        <p14:creationId xmlns:p14="http://schemas.microsoft.com/office/powerpoint/2010/main" val="545220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Medisch zorgvuldige uitvoering</a:t>
            </a:r>
          </a:p>
        </p:txBody>
      </p:sp>
      <p:sp>
        <p:nvSpPr>
          <p:cNvPr id="3" name="Tijdelijke aanduiding voor inhoud 2"/>
          <p:cNvSpPr>
            <a:spLocks noGrp="1"/>
          </p:cNvSpPr>
          <p:nvPr>
            <p:ph idx="1"/>
          </p:nvPr>
        </p:nvSpPr>
        <p:spPr/>
        <p:txBody>
          <a:bodyPr>
            <a:normAutofit lnSpcReduction="10000"/>
          </a:bodyPr>
          <a:lstStyle/>
          <a:p>
            <a:r>
              <a:rPr lang="nl-NL" dirty="0"/>
              <a:t>Uitvoering van de euthanasie volgens de KNMG/KNMP richtlijn </a:t>
            </a:r>
          </a:p>
          <a:p>
            <a:endParaRPr lang="nl-NL" dirty="0"/>
          </a:p>
          <a:p>
            <a:r>
              <a:rPr lang="nl-NL" dirty="0"/>
              <a:t>Hierin uitgebreid beschreven welke taken de apotheker heeft en welke de arts heeft om tot een zorgvuldige uitvoering te komen.</a:t>
            </a:r>
          </a:p>
          <a:p>
            <a:endParaRPr lang="nl-NL" dirty="0"/>
          </a:p>
          <a:p>
            <a:r>
              <a:rPr lang="nl-NL" dirty="0"/>
              <a:t>Belangrijke punten hierbij zijn: </a:t>
            </a:r>
          </a:p>
          <a:p>
            <a:r>
              <a:rPr lang="nl-NL" dirty="0"/>
              <a:t>Vaste doseringen van medicijnen. Specifieke medicijnen: </a:t>
            </a:r>
            <a:r>
              <a:rPr lang="nl-NL" dirty="0" err="1"/>
              <a:t>Thiopental</a:t>
            </a:r>
            <a:r>
              <a:rPr lang="nl-NL" dirty="0"/>
              <a:t> ( 2000 mg) of </a:t>
            </a:r>
            <a:r>
              <a:rPr lang="nl-NL" dirty="0" err="1"/>
              <a:t>Propofol</a:t>
            </a:r>
            <a:r>
              <a:rPr lang="nl-NL" dirty="0"/>
              <a:t> ( 1000 mg) .</a:t>
            </a:r>
          </a:p>
          <a:p>
            <a:r>
              <a:rPr lang="nl-NL" dirty="0"/>
              <a:t>Vaststellen van medicamenteus </a:t>
            </a:r>
            <a:r>
              <a:rPr lang="nl-NL" dirty="0" err="1"/>
              <a:t>geinduceerd</a:t>
            </a:r>
            <a:r>
              <a:rPr lang="nl-NL" dirty="0"/>
              <a:t> coma, voordat spierverslapper wordt toegediend.</a:t>
            </a:r>
          </a:p>
        </p:txBody>
      </p:sp>
    </p:spTree>
    <p:extLst>
      <p:ext uri="{BB962C8B-B14F-4D97-AF65-F5344CB8AC3E}">
        <p14:creationId xmlns:p14="http://schemas.microsoft.com/office/powerpoint/2010/main" val="235714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 zorgvuldige uitvoering euthanasie</a:t>
            </a:r>
          </a:p>
        </p:txBody>
      </p:sp>
      <p:sp>
        <p:nvSpPr>
          <p:cNvPr id="3" name="Tijdelijke aanduiding voor inhoud 2"/>
          <p:cNvSpPr>
            <a:spLocks noGrp="1"/>
          </p:cNvSpPr>
          <p:nvPr>
            <p:ph idx="1"/>
          </p:nvPr>
        </p:nvSpPr>
        <p:spPr/>
        <p:txBody>
          <a:bodyPr>
            <a:normAutofit/>
          </a:bodyPr>
          <a:lstStyle/>
          <a:p>
            <a:r>
              <a:rPr lang="nl-NL" sz="2400" dirty="0"/>
              <a:t>Vaststelling</a:t>
            </a:r>
            <a:r>
              <a:rPr lang="nl-NL" sz="2000" dirty="0"/>
              <a:t> coma door: niet reageren op aanspreken</a:t>
            </a:r>
          </a:p>
          <a:p>
            <a:r>
              <a:rPr lang="nl-NL" sz="2000" dirty="0"/>
              <a:t>                                             afname van circulatie ( trage </a:t>
            </a:r>
            <a:r>
              <a:rPr lang="nl-NL" sz="2000" dirty="0" err="1"/>
              <a:t>zwakkepols</a:t>
            </a:r>
            <a:r>
              <a:rPr lang="nl-NL" sz="2000" dirty="0"/>
              <a:t>)</a:t>
            </a:r>
          </a:p>
          <a:p>
            <a:r>
              <a:rPr lang="nl-NL" sz="2000" dirty="0"/>
              <a:t>                                             afname van ventilatie ( oppervlakkig)</a:t>
            </a:r>
          </a:p>
          <a:p>
            <a:r>
              <a:rPr lang="nl-NL" sz="2000" dirty="0"/>
              <a:t>                                              afwezigheid van wimperreflex.</a:t>
            </a:r>
          </a:p>
          <a:p>
            <a:endParaRPr lang="nl-NL" sz="2000" dirty="0"/>
          </a:p>
          <a:p>
            <a:r>
              <a:rPr lang="nl-NL" sz="2000" dirty="0"/>
              <a:t>Na coma-inductor eerst fysiologisch zout om kristalvorming tegen te gaan.</a:t>
            </a:r>
          </a:p>
          <a:p>
            <a:endParaRPr lang="nl-NL" sz="2000" dirty="0"/>
          </a:p>
          <a:p>
            <a:r>
              <a:rPr lang="nl-NL" sz="2000" dirty="0"/>
              <a:t>Daarna toediening van spierverslapper  ( </a:t>
            </a:r>
            <a:r>
              <a:rPr lang="nl-NL" sz="2000" dirty="0" err="1"/>
              <a:t>Rocuronium</a:t>
            </a:r>
            <a:r>
              <a:rPr lang="nl-NL" sz="2000" dirty="0"/>
              <a:t> of Atracurium of </a:t>
            </a:r>
            <a:r>
              <a:rPr lang="nl-NL" sz="2000" dirty="0" err="1"/>
              <a:t>cisatracurium</a:t>
            </a:r>
            <a:r>
              <a:rPr lang="nl-NL" sz="2000" dirty="0"/>
              <a:t>)</a:t>
            </a:r>
          </a:p>
          <a:p>
            <a:r>
              <a:rPr lang="nl-NL" sz="2000" dirty="0"/>
              <a:t>Spierverslapper altijd toedienen ook als patiënt na de coma-inductor reeds overleden is.</a:t>
            </a:r>
          </a:p>
          <a:p>
            <a:r>
              <a:rPr lang="nl-NL" sz="2000" dirty="0"/>
              <a:t>Spierverslapper geeft ademstilstand en overlijden. ( hartactie kan nog enige tijd aanwezig blijven)</a:t>
            </a:r>
          </a:p>
          <a:p>
            <a:r>
              <a:rPr lang="nl-NL" sz="2000" dirty="0"/>
              <a:t> </a:t>
            </a:r>
          </a:p>
        </p:txBody>
      </p:sp>
    </p:spTree>
    <p:extLst>
      <p:ext uri="{BB962C8B-B14F-4D97-AF65-F5344CB8AC3E}">
        <p14:creationId xmlns:p14="http://schemas.microsoft.com/office/powerpoint/2010/main" val="497483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Hulp bij zelfdoding</a:t>
            </a:r>
          </a:p>
        </p:txBody>
      </p:sp>
      <p:sp>
        <p:nvSpPr>
          <p:cNvPr id="3" name="Tijdelijke aanduiding voor inhoud 2"/>
          <p:cNvSpPr>
            <a:spLocks noGrp="1"/>
          </p:cNvSpPr>
          <p:nvPr>
            <p:ph idx="1"/>
          </p:nvPr>
        </p:nvSpPr>
        <p:spPr/>
        <p:txBody>
          <a:bodyPr>
            <a:normAutofit/>
          </a:bodyPr>
          <a:lstStyle/>
          <a:p>
            <a:r>
              <a:rPr lang="nl-NL" sz="2000" dirty="0"/>
              <a:t>Patiënt neemt zelf het middel in, in de vorm van een drank ( 15 gram </a:t>
            </a:r>
            <a:r>
              <a:rPr lang="nl-NL" sz="2000" dirty="0" err="1"/>
              <a:t>pentobarbital</a:t>
            </a:r>
            <a:r>
              <a:rPr lang="nl-NL" sz="2000" dirty="0"/>
              <a:t> of </a:t>
            </a:r>
            <a:r>
              <a:rPr lang="nl-NL" sz="2000" dirty="0" err="1"/>
              <a:t>secobarbital</a:t>
            </a:r>
            <a:r>
              <a:rPr lang="nl-NL" sz="2000" dirty="0"/>
              <a:t>)</a:t>
            </a:r>
          </a:p>
          <a:p>
            <a:r>
              <a:rPr lang="nl-NL" sz="2000" dirty="0"/>
              <a:t>Denk aan anti-emeticum 12 uur vooraf te starten. Maagpassage moet goed zijn. Snelle inname. </a:t>
            </a:r>
          </a:p>
          <a:p>
            <a:endParaRPr lang="nl-NL" sz="2000" dirty="0"/>
          </a:p>
          <a:p>
            <a:r>
              <a:rPr lang="nl-NL" sz="2000" dirty="0"/>
              <a:t>Werking: hoge dosis barbituraat geeft ademdepressie en respiratoire acidose en vervolgens vasculaire en cardiogene shock waarna overlijden.</a:t>
            </a:r>
          </a:p>
          <a:p>
            <a:endParaRPr lang="nl-NL" sz="2000" dirty="0"/>
          </a:p>
          <a:p>
            <a:r>
              <a:rPr lang="nl-NL" sz="2000" dirty="0"/>
              <a:t>Tijdsduur van overlijden wisselt: meestal &lt; 30 minuten, maar soms na 2-3 uur. Soms moet daarna  worden overgegaan tot euthanasie als het te lang duurt.</a:t>
            </a:r>
          </a:p>
        </p:txBody>
      </p:sp>
    </p:spTree>
    <p:extLst>
      <p:ext uri="{BB962C8B-B14F-4D97-AF65-F5344CB8AC3E}">
        <p14:creationId xmlns:p14="http://schemas.microsoft.com/office/powerpoint/2010/main" val="151887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Euthanasie in cijfers</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633787510"/>
              </p:ext>
            </p:extLst>
          </p:nvPr>
        </p:nvGraphicFramePr>
        <p:xfrm>
          <a:off x="1530350" y="169227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7760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Locatie van de levensbeëindiging</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642216691"/>
              </p:ext>
            </p:extLst>
          </p:nvPr>
        </p:nvGraphicFramePr>
        <p:xfrm>
          <a:off x="1530350" y="169227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535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Meldende artsen</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527749560"/>
              </p:ext>
            </p:extLst>
          </p:nvPr>
        </p:nvGraphicFramePr>
        <p:xfrm>
          <a:off x="1530350" y="169227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4777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Leeftijd bij euthanasie</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3152699107"/>
              </p:ext>
            </p:extLst>
          </p:nvPr>
        </p:nvGraphicFramePr>
        <p:xfrm>
          <a:off x="1530350" y="169227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3137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Aard van de aandoeningen</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734066293"/>
              </p:ext>
            </p:extLst>
          </p:nvPr>
        </p:nvGraphicFramePr>
        <p:xfrm>
          <a:off x="1530350" y="169227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1974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ijdelijke aanduiding voor inhoud 9"/>
          <p:cNvGraphicFramePr>
            <a:graphicFrameLocks noGrp="1"/>
          </p:cNvGraphicFramePr>
          <p:nvPr>
            <p:ph sz="half" idx="2"/>
            <p:extLst>
              <p:ext uri="{D42A27DB-BD31-4B8C-83A1-F6EECF244321}">
                <p14:modId xmlns:p14="http://schemas.microsoft.com/office/powerpoint/2010/main" val="266931810"/>
              </p:ext>
            </p:extLst>
          </p:nvPr>
        </p:nvGraphicFramePr>
        <p:xfrm>
          <a:off x="6629400" y="1692275"/>
          <a:ext cx="48768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Titel 2"/>
          <p:cNvSpPr>
            <a:spLocks noGrp="1"/>
          </p:cNvSpPr>
          <p:nvPr>
            <p:ph type="title"/>
          </p:nvPr>
        </p:nvSpPr>
        <p:spPr/>
        <p:txBody>
          <a:bodyPr/>
          <a:lstStyle/>
          <a:p>
            <a:r>
              <a:rPr lang="nl-NL" dirty="0"/>
              <a:t>      Man/ vrouw                             Vorm van euthanasie</a:t>
            </a:r>
          </a:p>
        </p:txBody>
      </p:sp>
      <p:graphicFrame>
        <p:nvGraphicFramePr>
          <p:cNvPr id="7" name="Tijdelijke aanduiding voor inhoud 6"/>
          <p:cNvGraphicFramePr>
            <a:graphicFrameLocks noGrp="1"/>
          </p:cNvGraphicFramePr>
          <p:nvPr>
            <p:ph sz="half" idx="1"/>
            <p:extLst>
              <p:ext uri="{D42A27DB-BD31-4B8C-83A1-F6EECF244321}">
                <p14:modId xmlns:p14="http://schemas.microsoft.com/office/powerpoint/2010/main" val="1005596809"/>
              </p:ext>
            </p:extLst>
          </p:nvPr>
        </p:nvGraphicFramePr>
        <p:xfrm>
          <a:off x="1530350" y="1692275"/>
          <a:ext cx="48768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747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Zorgvuldigheidseisen Euthanasie</a:t>
            </a:r>
          </a:p>
        </p:txBody>
      </p:sp>
      <p:sp>
        <p:nvSpPr>
          <p:cNvPr id="3" name="Tijdelijke aanduiding voor inhoud 2"/>
          <p:cNvSpPr>
            <a:spLocks noGrp="1"/>
          </p:cNvSpPr>
          <p:nvPr>
            <p:ph idx="1"/>
          </p:nvPr>
        </p:nvSpPr>
        <p:spPr/>
        <p:txBody>
          <a:bodyPr>
            <a:normAutofit fontScale="85000" lnSpcReduction="10000"/>
          </a:bodyPr>
          <a:lstStyle/>
          <a:p>
            <a:r>
              <a:rPr lang="nl-NL" dirty="0"/>
              <a:t>1. de arts de overtuiging heeft gekregen dat er sprake is van een vrijwillig genomen en weloverwogen verzoek van de patiënt</a:t>
            </a:r>
          </a:p>
          <a:p>
            <a:r>
              <a:rPr lang="nl-NL" dirty="0"/>
              <a:t>2.de arts de overtuiging heeft gekregen dat er sprake was van uitzichtloos en ondraaglijk lijden van de patiënt</a:t>
            </a:r>
          </a:p>
          <a:p>
            <a:r>
              <a:rPr lang="nl-NL" dirty="0"/>
              <a:t>3. de patiënt heeft voorgelicht over de situatie waarin deze zich bevond en over diens vooruitzichten</a:t>
            </a:r>
          </a:p>
          <a:p>
            <a:r>
              <a:rPr lang="nl-NL" dirty="0"/>
              <a:t>4.met de patiënt tot de overtuiging is gekomen dat er voor de situatie geen redelijke andere oplossing was.</a:t>
            </a:r>
          </a:p>
          <a:p>
            <a:r>
              <a:rPr lang="nl-NL" dirty="0"/>
              <a:t>5.ten minste één andere , onafhankelijke arts heeft geraadpleegd die de patiënt heeft gezien en schriftelijk zijn oordeel heeft gegeven over de zorgvuldigheidseisen.</a:t>
            </a:r>
          </a:p>
          <a:p>
            <a:r>
              <a:rPr lang="nl-NL" dirty="0"/>
              <a:t>6.de levensbeëindiging ( of hulp bij zelfdoding) medisch zorgvuldig heeft uitgevoerd</a:t>
            </a:r>
          </a:p>
          <a:p>
            <a:r>
              <a:rPr lang="nl-NL" dirty="0"/>
              <a:t> </a:t>
            </a:r>
          </a:p>
        </p:txBody>
      </p:sp>
    </p:spTree>
    <p:extLst>
      <p:ext uri="{BB962C8B-B14F-4D97-AF65-F5344CB8AC3E}">
        <p14:creationId xmlns:p14="http://schemas.microsoft.com/office/powerpoint/2010/main" val="329403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Vrijwillig en weloverwogen verzoek</a:t>
            </a:r>
          </a:p>
        </p:txBody>
      </p:sp>
      <p:sp>
        <p:nvSpPr>
          <p:cNvPr id="3" name="Tijdelijke aanduiding voor inhoud 2"/>
          <p:cNvSpPr>
            <a:spLocks noGrp="1"/>
          </p:cNvSpPr>
          <p:nvPr>
            <p:ph idx="1"/>
          </p:nvPr>
        </p:nvSpPr>
        <p:spPr/>
        <p:txBody>
          <a:bodyPr>
            <a:normAutofit fontScale="92500" lnSpcReduction="10000"/>
          </a:bodyPr>
          <a:lstStyle/>
          <a:p>
            <a:r>
              <a:rPr lang="nl-NL" dirty="0"/>
              <a:t>Verzoek moet niet persé schriftelijk, mag ook mondeling zijn gedaan,</a:t>
            </a:r>
          </a:p>
          <a:p>
            <a:r>
              <a:rPr lang="nl-NL" dirty="0"/>
              <a:t>Maar moet wel door patiënt zelf zijn geuit. ( dus niet iemand namens de patiënt gemachtigd).</a:t>
            </a:r>
          </a:p>
          <a:p>
            <a:r>
              <a:rPr lang="nl-NL" dirty="0"/>
              <a:t>Het verzoek moet in de ogen van de arts ondubbelzinnig en consistent zijn. Indien patiënt niet meer in staat is tot verbale communicatie mogen ook andere manieren van communiceren( knikken- knijpen in de hand bij gesloten vragen) in combinatie met eerdere wilsverklaringen of uitingen of gedragingen worden beoordeeld in het kader van dit verzoek.</a:t>
            </a:r>
          </a:p>
          <a:p>
            <a:endParaRPr lang="nl-NL" dirty="0"/>
          </a:p>
          <a:p>
            <a:r>
              <a:rPr lang="nl-NL" dirty="0"/>
              <a:t>Indien een patiënt helemaal niet meer kan communiceren kan een schriftelijke wilsverklaring in de plaats treden van het mondeling verzoek.</a:t>
            </a:r>
          </a:p>
        </p:txBody>
      </p:sp>
    </p:spTree>
    <p:extLst>
      <p:ext uri="{BB962C8B-B14F-4D97-AF65-F5344CB8AC3E}">
        <p14:creationId xmlns:p14="http://schemas.microsoft.com/office/powerpoint/2010/main" val="2124106263"/>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uisstijl WZA_ALG Breedbeeld.pptx" id="{192C2B6C-F8AF-485C-B7A9-E71EADF0624F}" vid="{9E09A42C-3C9C-4638-82E8-06D3C2B4F423}"/>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8CFB569E81CF4E838F68A78F03B113" ma:contentTypeVersion="0" ma:contentTypeDescription="Een nieuw document maken." ma:contentTypeScope="" ma:versionID="1768621f323db60663806f108e3b2bf4">
  <xsd:schema xmlns:xsd="http://www.w3.org/2001/XMLSchema" xmlns:xs="http://www.w3.org/2001/XMLSchema" xmlns:p="http://schemas.microsoft.com/office/2006/metadata/properties" targetNamespace="http://schemas.microsoft.com/office/2006/metadata/properties" ma:root="true" ma:fieldsID="a17e5968c79d9fe2fc9f8835eee23f5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F152F6-751A-4A1B-82D1-297EF2625C20}">
  <ds:schemaRefs>
    <ds:schemaRef ds:uri="http://schemas.microsoft.com/sharepoint/v3/contenttype/forms"/>
  </ds:schemaRefs>
</ds:datastoreItem>
</file>

<file path=customXml/itemProps2.xml><?xml version="1.0" encoding="utf-8"?>
<ds:datastoreItem xmlns:ds="http://schemas.openxmlformats.org/officeDocument/2006/customXml" ds:itemID="{A75500A2-4805-4711-808C-DAEF4A1A24BC}">
  <ds:schemaRefs>
    <ds:schemaRef ds:uri="http://schemas.microsoft.com/office/2006/documentManagement/types"/>
    <ds:schemaRef ds:uri="http://schemas.microsoft.com/office/infopath/2007/PartnerControls"/>
    <ds:schemaRef ds:uri="http://www.w3.org/XML/1998/namespace"/>
    <ds:schemaRef ds:uri="http://purl.org/dc/elements/1.1/"/>
    <ds:schemaRef ds:uri="http://purl.org/dc/dcmitype/"/>
    <ds:schemaRef ds:uri="http://purl.org/dc/term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A1C342B-B9E5-43AB-AFE4-363E1CD6B8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Huisstijl WZA_ALG Breedbeeld</Template>
  <TotalTime>450</TotalTime>
  <Words>902</Words>
  <Application>Microsoft Office PowerPoint</Application>
  <PresentationFormat>Breedbeeld</PresentationFormat>
  <Paragraphs>99</Paragraphs>
  <Slides>18</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Courier New</vt:lpstr>
      <vt:lpstr>Office-thema</vt:lpstr>
      <vt:lpstr>Palliatieve zorg: jouw zorg?!</vt:lpstr>
      <vt:lpstr>Euthanasie in cijfers</vt:lpstr>
      <vt:lpstr>Locatie van de levensbeëindiging</vt:lpstr>
      <vt:lpstr>Meldende artsen</vt:lpstr>
      <vt:lpstr>Leeftijd bij euthanasie</vt:lpstr>
      <vt:lpstr>Aard van de aandoeningen</vt:lpstr>
      <vt:lpstr>      Man/ vrouw                             Vorm van euthanasie</vt:lpstr>
      <vt:lpstr>Zorgvuldigheidseisen Euthanasie</vt:lpstr>
      <vt:lpstr>Vrijwillig en weloverwogen verzoek</vt:lpstr>
      <vt:lpstr>Vrijwilligheid.</vt:lpstr>
      <vt:lpstr>Weloverwogen verzoek</vt:lpstr>
      <vt:lpstr>Uitzichtloos en ondraaglijk lijden</vt:lpstr>
      <vt:lpstr>Wanneer is het lijden ondraaglijk?</vt:lpstr>
      <vt:lpstr>Ontbreken van een redelijk alternatief</vt:lpstr>
      <vt:lpstr>Onafhankelijk consulent ( meestal SCEN-arts)</vt:lpstr>
      <vt:lpstr>Medisch zorgvuldige uitvoering</vt:lpstr>
      <vt:lpstr>Vervolg zorgvuldige uitvoering euthanasie</vt:lpstr>
      <vt:lpstr>Hulp bij zelfdoding</vt:lpstr>
    </vt:vector>
  </TitlesOfParts>
  <Company>Wilhelmina Ziekenhuis Assen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Palliatieve zorg: jouw zorg?!</dc:title>
  <dc:creator>Bos Mirjam</dc:creator>
  <cp:lastModifiedBy>Bos Mirjam</cp:lastModifiedBy>
  <cp:revision>40</cp:revision>
  <dcterms:created xsi:type="dcterms:W3CDTF">2017-04-25T13:14:50Z</dcterms:created>
  <dcterms:modified xsi:type="dcterms:W3CDTF">2017-05-24T07:50:15Z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0x010100888CFB569E81CF4E838F68A78F03B113</vt:lpwstr>
  </property>
</Properties>
</file>