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1"/>
  </p:notesMasterIdLst>
  <p:handoutMasterIdLst>
    <p:handoutMasterId r:id="rId42"/>
  </p:handoutMasterIdLst>
  <p:sldIdLst>
    <p:sldId id="316" r:id="rId6"/>
    <p:sldId id="258" r:id="rId7"/>
    <p:sldId id="263" r:id="rId8"/>
    <p:sldId id="333" r:id="rId9"/>
    <p:sldId id="337" r:id="rId10"/>
    <p:sldId id="338" r:id="rId11"/>
    <p:sldId id="335" r:id="rId12"/>
    <p:sldId id="334" r:id="rId13"/>
    <p:sldId id="299" r:id="rId14"/>
    <p:sldId id="266" r:id="rId15"/>
    <p:sldId id="267" r:id="rId16"/>
    <p:sldId id="300" r:id="rId17"/>
    <p:sldId id="274" r:id="rId18"/>
    <p:sldId id="327" r:id="rId19"/>
    <p:sldId id="341" r:id="rId20"/>
    <p:sldId id="317" r:id="rId21"/>
    <p:sldId id="319" r:id="rId22"/>
    <p:sldId id="321" r:id="rId23"/>
    <p:sldId id="342" r:id="rId24"/>
    <p:sldId id="343" r:id="rId25"/>
    <p:sldId id="344" r:id="rId26"/>
    <p:sldId id="348" r:id="rId27"/>
    <p:sldId id="347" r:id="rId28"/>
    <p:sldId id="298" r:id="rId29"/>
    <p:sldId id="330" r:id="rId30"/>
    <p:sldId id="324" r:id="rId31"/>
    <p:sldId id="331" r:id="rId32"/>
    <p:sldId id="345" r:id="rId33"/>
    <p:sldId id="325" r:id="rId34"/>
    <p:sldId id="332" r:id="rId35"/>
    <p:sldId id="323" r:id="rId36"/>
    <p:sldId id="326" r:id="rId37"/>
    <p:sldId id="346" r:id="rId38"/>
    <p:sldId id="294" r:id="rId39"/>
    <p:sldId id="309" r:id="rId40"/>
  </p:sldIdLst>
  <p:sldSz cx="9144000" cy="6858000" type="screen4x3"/>
  <p:notesSz cx="6858000" cy="28765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3" clrIdx="0">
    <p:extLst>
      <p:ext uri="{19B8F6BF-5375-455C-9EA6-DF929625EA0E}">
        <p15:presenceInfo xmlns:p15="http://schemas.microsoft.com/office/powerpoint/2012/main" userId="S-1-5-21-449839047-1208861870-363802428-3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33CC33"/>
    <a:srgbClr val="D90071"/>
    <a:srgbClr val="006D8C"/>
    <a:srgbClr val="41C4ED"/>
    <a:srgbClr val="E78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1F6E9-94D0-4B1A-A073-D6F8A75EDEB1}" v="4" dt="2023-09-27T11:09:29.645"/>
    <p1510:client id="{2930468A-F835-6C70-CE32-61CB50A184F6}" v="5" dt="2023-09-21T07:59:32.666"/>
    <p1510:client id="{CD3D1B13-565E-4815-B51E-EEFB0442E8D8}" v="1" dt="2023-09-21T08:30:4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1345" autoAdjust="0"/>
  </p:normalViewPr>
  <p:slideViewPr>
    <p:cSldViewPr snapToGrid="0">
      <p:cViewPr varScale="1">
        <p:scale>
          <a:sx n="81" d="100"/>
          <a:sy n="81" d="100"/>
        </p:scale>
        <p:origin x="24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23D05-EA7E-4B18-8446-18B37B779DD9}"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nl-NL"/>
        </a:p>
      </dgm:t>
    </dgm:pt>
    <dgm:pt modelId="{E7CFB0D8-7962-412D-8E1A-A811E2CA6DD3}">
      <dgm:prSet phldrT="[Tekst]" custT="1"/>
      <dgm:spPr>
        <a:solidFill>
          <a:schemeClr val="bg1">
            <a:lumMod val="95000"/>
          </a:schemeClr>
        </a:solidFill>
      </dgm:spPr>
      <dgm:t>
        <a:bodyPr/>
        <a:lstStyle/>
        <a:p>
          <a:r>
            <a:rPr lang="nl-NL" sz="1400" dirty="0">
              <a:solidFill>
                <a:schemeClr val="bg2">
                  <a:lumMod val="50000"/>
                </a:schemeClr>
              </a:solidFill>
              <a:latin typeface="Arial Narrow" panose="020B0606020202030204" pitchFamily="34" charset="0"/>
            </a:rPr>
            <a:t>3. Primaire (persoonlijke) behoeften worden weggeschoven</a:t>
          </a:r>
        </a:p>
      </dgm:t>
    </dgm:pt>
    <dgm:pt modelId="{F2483D61-C2E2-4E39-AA6D-C8B9D9758781}" type="parTrans" cxnId="{9847B7DA-172E-436E-A030-E90A9F5D380A}">
      <dgm:prSet/>
      <dgm:spPr/>
      <dgm:t>
        <a:bodyPr/>
        <a:lstStyle/>
        <a:p>
          <a:endParaRPr lang="nl-NL"/>
        </a:p>
      </dgm:t>
    </dgm:pt>
    <dgm:pt modelId="{6DEB84A5-3FF4-42DF-8CF2-F1A3173A08F2}" type="sibTrans" cxnId="{9847B7DA-172E-436E-A030-E90A9F5D380A}">
      <dgm:prSet/>
      <dgm:spPr/>
      <dgm:t>
        <a:bodyPr/>
        <a:lstStyle/>
        <a:p>
          <a:endParaRPr lang="nl-NL"/>
        </a:p>
      </dgm:t>
    </dgm:pt>
    <dgm:pt modelId="{97804B4B-2529-49E5-9FF3-DE218F1A8506}">
      <dgm:prSet phldrT="[Tekst]" custT="1"/>
      <dgm:spPr>
        <a:solidFill>
          <a:schemeClr val="bg1">
            <a:lumMod val="85000"/>
          </a:schemeClr>
        </a:solidFill>
      </dgm:spPr>
      <dgm:t>
        <a:bodyPr/>
        <a:lstStyle/>
        <a:p>
          <a:r>
            <a:rPr lang="nl-NL" sz="1400" dirty="0">
              <a:solidFill>
                <a:schemeClr val="bg2">
                  <a:lumMod val="50000"/>
                </a:schemeClr>
              </a:solidFill>
              <a:latin typeface="Arial Narrow" panose="020B0606020202030204" pitchFamily="34" charset="0"/>
            </a:rPr>
            <a:t>4. Conflicten vermijden of worden geparkeerd</a:t>
          </a:r>
        </a:p>
      </dgm:t>
    </dgm:pt>
    <dgm:pt modelId="{1B400C76-147B-4FE2-AE17-EDDA76D09796}" type="parTrans" cxnId="{C211980D-2DAB-4BCE-BB54-8A29D0C54B73}">
      <dgm:prSet/>
      <dgm:spPr/>
      <dgm:t>
        <a:bodyPr/>
        <a:lstStyle/>
        <a:p>
          <a:endParaRPr lang="nl-NL"/>
        </a:p>
      </dgm:t>
    </dgm:pt>
    <dgm:pt modelId="{EF936848-3332-4D9A-8242-5CBB1BC9D0AE}" type="sibTrans" cxnId="{C211980D-2DAB-4BCE-BB54-8A29D0C54B73}">
      <dgm:prSet/>
      <dgm:spPr/>
      <dgm:t>
        <a:bodyPr/>
        <a:lstStyle/>
        <a:p>
          <a:endParaRPr lang="nl-NL"/>
        </a:p>
      </dgm:t>
    </dgm:pt>
    <dgm:pt modelId="{DFDA196E-7299-450C-BDBF-8A22CC012283}">
      <dgm:prSet phldrT="[Tekst]" custT="1"/>
      <dgm:spPr>
        <a:solidFill>
          <a:schemeClr val="bg1">
            <a:lumMod val="85000"/>
          </a:schemeClr>
        </a:solidFill>
      </dgm:spPr>
      <dgm:t>
        <a:bodyPr/>
        <a:lstStyle/>
        <a:p>
          <a:r>
            <a:rPr lang="nl-NL" sz="1400" dirty="0">
              <a:solidFill>
                <a:schemeClr val="bg2">
                  <a:lumMod val="50000"/>
                </a:schemeClr>
              </a:solidFill>
              <a:latin typeface="Arial Narrow" panose="020B0606020202030204" pitchFamily="34" charset="0"/>
            </a:rPr>
            <a:t>5. Intrinsieke normen en waarden worden opzij gezet, focus is het werk</a:t>
          </a:r>
        </a:p>
      </dgm:t>
    </dgm:pt>
    <dgm:pt modelId="{40DB20F7-370E-46E0-94C0-C0C0FA5BDDC8}" type="parTrans" cxnId="{E8A2D59A-36D4-42FF-B553-64F8E3A38423}">
      <dgm:prSet/>
      <dgm:spPr/>
      <dgm:t>
        <a:bodyPr/>
        <a:lstStyle/>
        <a:p>
          <a:endParaRPr lang="nl-NL"/>
        </a:p>
      </dgm:t>
    </dgm:pt>
    <dgm:pt modelId="{C3673FEC-3F44-464A-B5F4-A2452F7B4D6B}" type="sibTrans" cxnId="{E8A2D59A-36D4-42FF-B553-64F8E3A38423}">
      <dgm:prSet/>
      <dgm:spPr/>
      <dgm:t>
        <a:bodyPr/>
        <a:lstStyle/>
        <a:p>
          <a:endParaRPr lang="nl-NL"/>
        </a:p>
      </dgm:t>
    </dgm:pt>
    <dgm:pt modelId="{1F3BD131-7C16-40AC-9ECC-6D5ABD9165DE}">
      <dgm:prSet phldrT="[Tekst]" custT="1"/>
      <dgm:spPr>
        <a:solidFill>
          <a:schemeClr val="accent2">
            <a:lumMod val="60000"/>
            <a:lumOff val="40000"/>
          </a:schemeClr>
        </a:solidFill>
      </dgm:spPr>
      <dgm:t>
        <a:bodyPr/>
        <a:lstStyle/>
        <a:p>
          <a:r>
            <a:rPr lang="nl-NL" sz="1400" dirty="0">
              <a:solidFill>
                <a:schemeClr val="bg2">
                  <a:lumMod val="50000"/>
                </a:schemeClr>
              </a:solidFill>
              <a:latin typeface="Arial Narrow" panose="020B0606020202030204" pitchFamily="34" charset="0"/>
            </a:rPr>
            <a:t>6. Ontkenning van problemen</a:t>
          </a:r>
        </a:p>
      </dgm:t>
    </dgm:pt>
    <dgm:pt modelId="{6BC30F9C-339F-43D3-B6AE-C68F6FCF7974}" type="parTrans" cxnId="{5BBAF236-8404-4DF2-9DD0-04B5FBC97D3A}">
      <dgm:prSet/>
      <dgm:spPr/>
      <dgm:t>
        <a:bodyPr/>
        <a:lstStyle/>
        <a:p>
          <a:endParaRPr lang="nl-NL"/>
        </a:p>
      </dgm:t>
    </dgm:pt>
    <dgm:pt modelId="{0DEE38E9-1CEB-4AF4-B458-17506E8E451F}" type="sibTrans" cxnId="{5BBAF236-8404-4DF2-9DD0-04B5FBC97D3A}">
      <dgm:prSet/>
      <dgm:spPr/>
      <dgm:t>
        <a:bodyPr/>
        <a:lstStyle/>
        <a:p>
          <a:endParaRPr lang="nl-NL"/>
        </a:p>
      </dgm:t>
    </dgm:pt>
    <dgm:pt modelId="{86640C09-7DEC-441F-81EA-1B556753C3A9}">
      <dgm:prSet phldrT="[Tekst]" custT="1"/>
      <dgm:spPr>
        <a:solidFill>
          <a:schemeClr val="bg1">
            <a:lumMod val="75000"/>
          </a:schemeClr>
        </a:solidFill>
      </dgm:spPr>
      <dgm:t>
        <a:bodyPr/>
        <a:lstStyle/>
        <a:p>
          <a:r>
            <a:rPr lang="nl-NL" sz="1400" dirty="0">
              <a:solidFill>
                <a:schemeClr val="bg2">
                  <a:lumMod val="50000"/>
                </a:schemeClr>
              </a:solidFill>
              <a:latin typeface="Arial Narrow" panose="020B0606020202030204" pitchFamily="34" charset="0"/>
            </a:rPr>
            <a:t>7. Toenemende sociale isolatie</a:t>
          </a:r>
        </a:p>
      </dgm:t>
    </dgm:pt>
    <dgm:pt modelId="{06035499-5CD2-40C2-A1D6-40C421203F20}" type="parTrans" cxnId="{67E264F6-821E-475E-83AA-823F515F6511}">
      <dgm:prSet/>
      <dgm:spPr/>
      <dgm:t>
        <a:bodyPr/>
        <a:lstStyle/>
        <a:p>
          <a:endParaRPr lang="nl-NL"/>
        </a:p>
      </dgm:t>
    </dgm:pt>
    <dgm:pt modelId="{B93646B6-451D-49F8-A570-10E50DCE7320}" type="sibTrans" cxnId="{67E264F6-821E-475E-83AA-823F515F6511}">
      <dgm:prSet/>
      <dgm:spPr/>
      <dgm:t>
        <a:bodyPr/>
        <a:lstStyle/>
        <a:p>
          <a:endParaRPr lang="nl-NL"/>
        </a:p>
      </dgm:t>
    </dgm:pt>
    <dgm:pt modelId="{52E3C32A-8C89-43CA-AC54-B8C468A0B27C}">
      <dgm:prSet phldrT="[Tekst]" custT="1"/>
      <dgm:spPr>
        <a:solidFill>
          <a:schemeClr val="bg1">
            <a:lumMod val="75000"/>
          </a:schemeClr>
        </a:solidFill>
      </dgm:spPr>
      <dgm:t>
        <a:bodyPr/>
        <a:lstStyle/>
        <a:p>
          <a:r>
            <a:rPr lang="nl-NL" sz="1400" dirty="0">
              <a:solidFill>
                <a:schemeClr val="bg2">
                  <a:lumMod val="50000"/>
                </a:schemeClr>
              </a:solidFill>
              <a:latin typeface="Arial Narrow" panose="020B0606020202030204" pitchFamily="34" charset="0"/>
            </a:rPr>
            <a:t>8. Veranderingen in gedrag zichtbaar, niet voor jezelf</a:t>
          </a:r>
        </a:p>
      </dgm:t>
    </dgm:pt>
    <dgm:pt modelId="{631D1A06-5ABE-405C-9B88-F12D92EC0F76}" type="parTrans" cxnId="{F207E8E0-8FF9-4B82-A808-B8DD614B0255}">
      <dgm:prSet/>
      <dgm:spPr/>
      <dgm:t>
        <a:bodyPr/>
        <a:lstStyle/>
        <a:p>
          <a:endParaRPr lang="nl-NL"/>
        </a:p>
      </dgm:t>
    </dgm:pt>
    <dgm:pt modelId="{4A017D2E-6C30-4B88-845A-9F7D07DA3E5F}" type="sibTrans" cxnId="{F207E8E0-8FF9-4B82-A808-B8DD614B0255}">
      <dgm:prSet/>
      <dgm:spPr/>
      <dgm:t>
        <a:bodyPr/>
        <a:lstStyle/>
        <a:p>
          <a:endParaRPr lang="nl-NL"/>
        </a:p>
      </dgm:t>
    </dgm:pt>
    <dgm:pt modelId="{E5E50120-FA13-4482-BDED-EF4849FD2858}">
      <dgm:prSet phldrT="[Tekst]" custT="1"/>
      <dgm:spPr>
        <a:solidFill>
          <a:schemeClr val="bg1">
            <a:lumMod val="75000"/>
          </a:schemeClr>
        </a:solidFill>
      </dgm:spPr>
      <dgm:t>
        <a:bodyPr/>
        <a:lstStyle/>
        <a:p>
          <a:r>
            <a:rPr lang="nl-NL" sz="1400" dirty="0">
              <a:solidFill>
                <a:schemeClr val="bg2">
                  <a:lumMod val="50000"/>
                </a:schemeClr>
              </a:solidFill>
              <a:latin typeface="Arial Narrow" panose="020B0606020202030204" pitchFamily="34" charset="0"/>
            </a:rPr>
            <a:t>9. Je verliest jezelf, depersonalisatie</a:t>
          </a:r>
        </a:p>
      </dgm:t>
    </dgm:pt>
    <dgm:pt modelId="{347329EA-B037-4A38-8401-C353B130DC0E}" type="parTrans" cxnId="{3DD94912-FF0C-47CA-B192-7E45117C63ED}">
      <dgm:prSet/>
      <dgm:spPr/>
      <dgm:t>
        <a:bodyPr/>
        <a:lstStyle/>
        <a:p>
          <a:endParaRPr lang="nl-NL"/>
        </a:p>
      </dgm:t>
    </dgm:pt>
    <dgm:pt modelId="{F61D45A3-27A0-46FA-BC23-75A7AB2FBB53}" type="sibTrans" cxnId="{3DD94912-FF0C-47CA-B192-7E45117C63ED}">
      <dgm:prSet/>
      <dgm:spPr/>
      <dgm:t>
        <a:bodyPr/>
        <a:lstStyle/>
        <a:p>
          <a:endParaRPr lang="nl-NL"/>
        </a:p>
      </dgm:t>
    </dgm:pt>
    <dgm:pt modelId="{6EF2AF98-D743-47AC-9844-62FFEC5B632A}">
      <dgm:prSet phldrT="[Tekst]" custT="1"/>
      <dgm:spPr>
        <a:solidFill>
          <a:schemeClr val="bg1">
            <a:lumMod val="65000"/>
          </a:schemeClr>
        </a:solidFill>
      </dgm:spPr>
      <dgm:t>
        <a:bodyPr/>
        <a:lstStyle/>
        <a:p>
          <a:r>
            <a:rPr lang="nl-NL" sz="1400" dirty="0">
              <a:solidFill>
                <a:schemeClr val="bg2">
                  <a:lumMod val="50000"/>
                </a:schemeClr>
              </a:solidFill>
              <a:latin typeface="Arial Narrow" panose="020B0606020202030204" pitchFamily="34" charset="0"/>
            </a:rPr>
            <a:t>10. Innerlijke leegheid, niets raakt je meer </a:t>
          </a:r>
        </a:p>
      </dgm:t>
    </dgm:pt>
    <dgm:pt modelId="{B09894CB-D60A-4419-8FED-2A7C02826024}" type="parTrans" cxnId="{5B7C3D99-5516-482D-B326-E76DF068274B}">
      <dgm:prSet/>
      <dgm:spPr/>
      <dgm:t>
        <a:bodyPr/>
        <a:lstStyle/>
        <a:p>
          <a:endParaRPr lang="nl-NL"/>
        </a:p>
      </dgm:t>
    </dgm:pt>
    <dgm:pt modelId="{225FFC5F-BDB3-4259-A4E4-CB0DD5229BD4}" type="sibTrans" cxnId="{5B7C3D99-5516-482D-B326-E76DF068274B}">
      <dgm:prSet/>
      <dgm:spPr/>
      <dgm:t>
        <a:bodyPr/>
        <a:lstStyle/>
        <a:p>
          <a:endParaRPr lang="nl-NL"/>
        </a:p>
      </dgm:t>
    </dgm:pt>
    <dgm:pt modelId="{9581C837-B362-48E6-9E8F-986A2CFDE4CE}">
      <dgm:prSet phldrT="[Tekst]" custT="1"/>
      <dgm:spPr>
        <a:solidFill>
          <a:schemeClr val="bg1">
            <a:lumMod val="65000"/>
          </a:schemeClr>
        </a:solidFill>
      </dgm:spPr>
      <dgm:t>
        <a:bodyPr/>
        <a:lstStyle/>
        <a:p>
          <a:r>
            <a:rPr lang="nl-NL" sz="1400" dirty="0">
              <a:solidFill>
                <a:schemeClr val="bg2">
                  <a:lumMod val="50000"/>
                </a:schemeClr>
              </a:solidFill>
              <a:latin typeface="Arial Narrow" panose="020B0606020202030204" pitchFamily="34" charset="0"/>
            </a:rPr>
            <a:t>11. Ontstaat een vorm van depressie, veelal geremd-apathisch</a:t>
          </a:r>
        </a:p>
      </dgm:t>
    </dgm:pt>
    <dgm:pt modelId="{02C8940C-1C23-445B-B864-A648570E9904}" type="parTrans" cxnId="{91338E44-939E-48C1-BC6B-C4992A869D46}">
      <dgm:prSet/>
      <dgm:spPr/>
      <dgm:t>
        <a:bodyPr/>
        <a:lstStyle/>
        <a:p>
          <a:endParaRPr lang="nl-NL"/>
        </a:p>
      </dgm:t>
    </dgm:pt>
    <dgm:pt modelId="{13BC5B5E-5FEC-465C-9D76-8B659B7DB4D0}" type="sibTrans" cxnId="{91338E44-939E-48C1-BC6B-C4992A869D46}">
      <dgm:prSet/>
      <dgm:spPr/>
      <dgm:t>
        <a:bodyPr/>
        <a:lstStyle/>
        <a:p>
          <a:endParaRPr lang="nl-NL"/>
        </a:p>
      </dgm:t>
    </dgm:pt>
    <dgm:pt modelId="{DEF56919-682B-4EFA-A078-BCA8FF617220}">
      <dgm:prSet phldrT="[Tekst]" custT="1"/>
      <dgm:spPr>
        <a:solidFill>
          <a:schemeClr val="accent2">
            <a:lumMod val="75000"/>
          </a:schemeClr>
        </a:solidFill>
      </dgm:spPr>
      <dgm:t>
        <a:bodyPr/>
        <a:lstStyle/>
        <a:p>
          <a:r>
            <a:rPr lang="nl-NL" sz="1400" dirty="0">
              <a:solidFill>
                <a:schemeClr val="bg2">
                  <a:lumMod val="50000"/>
                </a:schemeClr>
              </a:solidFill>
              <a:latin typeface="Arial Narrow" panose="020B0606020202030204" pitchFamily="34" charset="0"/>
            </a:rPr>
            <a:t>12. </a:t>
          </a:r>
          <a:r>
            <a:rPr lang="nl-NL" sz="1400" b="1" dirty="0">
              <a:solidFill>
                <a:schemeClr val="bg2">
                  <a:lumMod val="50000"/>
                </a:schemeClr>
              </a:solidFill>
              <a:latin typeface="Arial Narrow" panose="020B0606020202030204" pitchFamily="34" charset="0"/>
            </a:rPr>
            <a:t>Burn-out</a:t>
          </a:r>
          <a:r>
            <a:rPr lang="nl-NL" sz="1400" dirty="0">
              <a:solidFill>
                <a:schemeClr val="bg2">
                  <a:lumMod val="50000"/>
                </a:schemeClr>
              </a:solidFill>
              <a:latin typeface="Arial Narrow" panose="020B0606020202030204" pitchFamily="34" charset="0"/>
            </a:rPr>
            <a:t>, fysiek en mentaal op</a:t>
          </a:r>
        </a:p>
      </dgm:t>
    </dgm:pt>
    <dgm:pt modelId="{DEB7BAF0-085A-4950-B1C1-8FF4C00D0D11}" type="parTrans" cxnId="{2BD601EB-4E6B-43B6-BB2B-E30DC5F275E5}">
      <dgm:prSet/>
      <dgm:spPr/>
      <dgm:t>
        <a:bodyPr/>
        <a:lstStyle/>
        <a:p>
          <a:endParaRPr lang="nl-NL"/>
        </a:p>
      </dgm:t>
    </dgm:pt>
    <dgm:pt modelId="{70426528-1E10-4B7A-B40A-43F97BAD82DC}" type="sibTrans" cxnId="{2BD601EB-4E6B-43B6-BB2B-E30DC5F275E5}">
      <dgm:prSet/>
      <dgm:spPr/>
      <dgm:t>
        <a:bodyPr/>
        <a:lstStyle/>
        <a:p>
          <a:endParaRPr lang="nl-NL"/>
        </a:p>
      </dgm:t>
    </dgm:pt>
    <dgm:pt modelId="{6816D6BC-CE63-4CFF-ADE5-C260C1C9A08A}">
      <dgm:prSet phldrT="[Tekst]" custT="1"/>
      <dgm:spPr>
        <a:solidFill>
          <a:schemeClr val="bg1">
            <a:lumMod val="95000"/>
          </a:schemeClr>
        </a:solidFill>
      </dgm:spPr>
      <dgm:t>
        <a:bodyPr/>
        <a:lstStyle/>
        <a:p>
          <a:r>
            <a:rPr lang="nl-NL" sz="1400" dirty="0">
              <a:solidFill>
                <a:schemeClr val="bg2">
                  <a:lumMod val="50000"/>
                </a:schemeClr>
              </a:solidFill>
              <a:latin typeface="Arial Narrow" panose="020B0606020202030204" pitchFamily="34" charset="0"/>
            </a:rPr>
            <a:t>2. Steeds harder gaan werken</a:t>
          </a:r>
        </a:p>
      </dgm:t>
    </dgm:pt>
    <dgm:pt modelId="{FDA4BC2F-1975-4E9D-BFA5-E7E3AA2328F4}" type="parTrans" cxnId="{BC06244F-DA7F-4C18-8F14-1AF4F9C1697B}">
      <dgm:prSet/>
      <dgm:spPr/>
      <dgm:t>
        <a:bodyPr/>
        <a:lstStyle/>
        <a:p>
          <a:endParaRPr lang="nl-NL"/>
        </a:p>
      </dgm:t>
    </dgm:pt>
    <dgm:pt modelId="{1C460205-993C-4E65-BA28-9FBB393158F0}" type="sibTrans" cxnId="{BC06244F-DA7F-4C18-8F14-1AF4F9C1697B}">
      <dgm:prSet/>
      <dgm:spPr/>
      <dgm:t>
        <a:bodyPr/>
        <a:lstStyle/>
        <a:p>
          <a:endParaRPr lang="nl-NL"/>
        </a:p>
      </dgm:t>
    </dgm:pt>
    <dgm:pt modelId="{C730C435-E7F9-4A7E-AED6-D239C04A5EAF}">
      <dgm:prSet phldrT="[Tekst]" custT="1"/>
      <dgm:spPr>
        <a:solidFill>
          <a:schemeClr val="accent2">
            <a:lumMod val="20000"/>
            <a:lumOff val="80000"/>
          </a:schemeClr>
        </a:solidFill>
      </dgm:spPr>
      <dgm:t>
        <a:bodyPr/>
        <a:lstStyle/>
        <a:p>
          <a:r>
            <a:rPr lang="nl-NL" sz="1400" dirty="0">
              <a:solidFill>
                <a:schemeClr val="bg2">
                  <a:lumMod val="50000"/>
                </a:schemeClr>
              </a:solidFill>
              <a:latin typeface="Arial Narrow" panose="020B0606020202030204" pitchFamily="34" charset="0"/>
            </a:rPr>
            <a:t>1. Jezelf willen bewijzen</a:t>
          </a:r>
        </a:p>
      </dgm:t>
    </dgm:pt>
    <dgm:pt modelId="{102C7275-1F74-4876-B153-385DE28A73B0}" type="sibTrans" cxnId="{806E5AEE-BBA5-4584-B24E-160B148D2479}">
      <dgm:prSet/>
      <dgm:spPr/>
      <dgm:t>
        <a:bodyPr/>
        <a:lstStyle/>
        <a:p>
          <a:endParaRPr lang="nl-NL"/>
        </a:p>
      </dgm:t>
    </dgm:pt>
    <dgm:pt modelId="{3DECD73B-F69D-4B5B-9239-878F9E1D1B02}" type="parTrans" cxnId="{806E5AEE-BBA5-4584-B24E-160B148D2479}">
      <dgm:prSet/>
      <dgm:spPr/>
      <dgm:t>
        <a:bodyPr/>
        <a:lstStyle/>
        <a:p>
          <a:endParaRPr lang="nl-NL"/>
        </a:p>
      </dgm:t>
    </dgm:pt>
    <dgm:pt modelId="{5C0E7BF4-EA2D-4593-9002-8CAAE9323FE9}" type="pres">
      <dgm:prSet presAssocID="{5B123D05-EA7E-4B18-8446-18B37B779DD9}" presName="Name0" presStyleCnt="0">
        <dgm:presLayoutVars>
          <dgm:dir/>
          <dgm:resizeHandles val="exact"/>
        </dgm:presLayoutVars>
      </dgm:prSet>
      <dgm:spPr/>
    </dgm:pt>
    <dgm:pt modelId="{E3507938-A73D-4060-BA12-C6143D23E2B2}" type="pres">
      <dgm:prSet presAssocID="{5B123D05-EA7E-4B18-8446-18B37B779DD9}" presName="cycle" presStyleCnt="0"/>
      <dgm:spPr/>
    </dgm:pt>
    <dgm:pt modelId="{23C89B55-D8F4-46B9-B2FB-476C9DC4C0C8}" type="pres">
      <dgm:prSet presAssocID="{C730C435-E7F9-4A7E-AED6-D239C04A5EAF}" presName="nodeFirstNode" presStyleLbl="node1" presStyleIdx="0" presStyleCnt="12" custScaleX="103612" custRadScaleRad="106759" custRadScaleInc="21081">
        <dgm:presLayoutVars>
          <dgm:bulletEnabled val="1"/>
        </dgm:presLayoutVars>
      </dgm:prSet>
      <dgm:spPr/>
    </dgm:pt>
    <dgm:pt modelId="{C2D9CCC4-1F0D-4511-9954-F10218EE4D1A}" type="pres">
      <dgm:prSet presAssocID="{102C7275-1F74-4876-B153-385DE28A73B0}" presName="sibTransFirstNode" presStyleLbl="bgShp" presStyleIdx="0" presStyleCnt="1"/>
      <dgm:spPr/>
    </dgm:pt>
    <dgm:pt modelId="{45881149-B7C0-44A8-8F04-029CF8510E37}" type="pres">
      <dgm:prSet presAssocID="{6816D6BC-CE63-4CFF-ADE5-C260C1C9A08A}" presName="nodeFollowingNodes" presStyleLbl="node1" presStyleIdx="1" presStyleCnt="12" custScaleX="120090" custScaleY="80616" custRadScaleRad="115210" custRadScaleInc="46197">
        <dgm:presLayoutVars>
          <dgm:bulletEnabled val="1"/>
        </dgm:presLayoutVars>
      </dgm:prSet>
      <dgm:spPr/>
    </dgm:pt>
    <dgm:pt modelId="{CB4548BA-1ECC-4D88-801C-52753BA448BF}" type="pres">
      <dgm:prSet presAssocID="{E7CFB0D8-7962-412D-8E1A-A811E2CA6DD3}" presName="nodeFollowingNodes" presStyleLbl="node1" presStyleIdx="2" presStyleCnt="12" custScaleX="171324" custScaleY="121497" custRadScaleRad="111662" custRadScaleInc="29978">
        <dgm:presLayoutVars>
          <dgm:bulletEnabled val="1"/>
        </dgm:presLayoutVars>
      </dgm:prSet>
      <dgm:spPr/>
    </dgm:pt>
    <dgm:pt modelId="{BA1470A6-C942-4829-B711-A7D644B7904E}" type="pres">
      <dgm:prSet presAssocID="{97804B4B-2529-49E5-9FF3-DE218F1A8506}" presName="nodeFollowingNodes" presStyleLbl="node1" presStyleIdx="3" presStyleCnt="12" custScaleX="167556" custRadScaleRad="108431" custRadScaleInc="6716">
        <dgm:presLayoutVars>
          <dgm:bulletEnabled val="1"/>
        </dgm:presLayoutVars>
      </dgm:prSet>
      <dgm:spPr/>
    </dgm:pt>
    <dgm:pt modelId="{4681E7EE-9733-4548-A815-5145BED44F49}" type="pres">
      <dgm:prSet presAssocID="{DFDA196E-7299-450C-BDBF-8A22CC012283}" presName="nodeFollowingNodes" presStyleLbl="node1" presStyleIdx="4" presStyleCnt="12" custScaleX="202894" custScaleY="134854" custRadScaleRad="109730" custRadScaleInc="-8427">
        <dgm:presLayoutVars>
          <dgm:bulletEnabled val="1"/>
        </dgm:presLayoutVars>
      </dgm:prSet>
      <dgm:spPr/>
    </dgm:pt>
    <dgm:pt modelId="{1E38E157-BE1B-475E-A8B0-031395E55ED8}" type="pres">
      <dgm:prSet presAssocID="{1F3BD131-7C16-40AC-9ECC-6D5ABD9165DE}" presName="nodeFollowingNodes" presStyleLbl="node1" presStyleIdx="5" presStyleCnt="12" custScaleX="131797" custRadScaleRad="105336" custRadScaleInc="11269">
        <dgm:presLayoutVars>
          <dgm:bulletEnabled val="1"/>
        </dgm:presLayoutVars>
      </dgm:prSet>
      <dgm:spPr/>
    </dgm:pt>
    <dgm:pt modelId="{2A518FEF-DF2E-47CF-BA0E-AD46928B2EDE}" type="pres">
      <dgm:prSet presAssocID="{86640C09-7DEC-441F-81EA-1B556753C3A9}" presName="nodeFollowingNodes" presStyleLbl="node1" presStyleIdx="6" presStyleCnt="12" custScaleX="143467" custRadScaleRad="107178" custRadScaleInc="102487">
        <dgm:presLayoutVars>
          <dgm:bulletEnabled val="1"/>
        </dgm:presLayoutVars>
      </dgm:prSet>
      <dgm:spPr/>
    </dgm:pt>
    <dgm:pt modelId="{910FB350-6DEB-4378-A0E6-EB4569CEC8C2}" type="pres">
      <dgm:prSet presAssocID="{52E3C32A-8C89-43CA-AC54-B8C468A0B27C}" presName="nodeFollowingNodes" presStyleLbl="node1" presStyleIdx="7" presStyleCnt="12" custScaleX="170621" custScaleY="119437" custRadScaleRad="107690" custRadScaleInc="91318">
        <dgm:presLayoutVars>
          <dgm:bulletEnabled val="1"/>
        </dgm:presLayoutVars>
      </dgm:prSet>
      <dgm:spPr/>
    </dgm:pt>
    <dgm:pt modelId="{C6F1B962-F112-49B9-8047-9E8BFE5E6EC1}" type="pres">
      <dgm:prSet presAssocID="{E5E50120-FA13-4482-BDED-EF4849FD2858}" presName="nodeFollowingNodes" presStyleLbl="node1" presStyleIdx="8" presStyleCnt="12" custScaleX="142315" custScaleY="96750" custRadScaleRad="113215" custRadScaleInc="57980">
        <dgm:presLayoutVars>
          <dgm:bulletEnabled val="1"/>
        </dgm:presLayoutVars>
      </dgm:prSet>
      <dgm:spPr/>
    </dgm:pt>
    <dgm:pt modelId="{27A7BC5E-C830-4FD4-AA79-4491988EEFB4}" type="pres">
      <dgm:prSet presAssocID="{6EF2AF98-D743-47AC-9844-62FFEC5B632A}" presName="nodeFollowingNodes" presStyleLbl="node1" presStyleIdx="9" presStyleCnt="12" custScaleX="159214" custScaleY="124573" custRadScaleRad="107961" custRadScaleInc="23951">
        <dgm:presLayoutVars>
          <dgm:bulletEnabled val="1"/>
        </dgm:presLayoutVars>
      </dgm:prSet>
      <dgm:spPr/>
    </dgm:pt>
    <dgm:pt modelId="{004B2578-3EED-46AA-BABC-BC6615B3A2F8}" type="pres">
      <dgm:prSet presAssocID="{9581C837-B362-48E6-9E8F-986A2CFDE4CE}" presName="nodeFollowingNodes" presStyleLbl="node1" presStyleIdx="10" presStyleCnt="12" custScaleX="254961" custScaleY="125912" custRadScaleRad="101749" custRadScaleInc="13748">
        <dgm:presLayoutVars>
          <dgm:bulletEnabled val="1"/>
        </dgm:presLayoutVars>
      </dgm:prSet>
      <dgm:spPr/>
    </dgm:pt>
    <dgm:pt modelId="{6DE6595A-48B4-4E49-91D8-E84B534387A1}" type="pres">
      <dgm:prSet presAssocID="{DEF56919-682B-4EFA-A078-BCA8FF617220}" presName="nodeFollowingNodes" presStyleLbl="node1" presStyleIdx="11" presStyleCnt="12" custScaleX="148473" custRadScaleRad="107161" custRadScaleInc="8393">
        <dgm:presLayoutVars>
          <dgm:bulletEnabled val="1"/>
        </dgm:presLayoutVars>
      </dgm:prSet>
      <dgm:spPr/>
    </dgm:pt>
  </dgm:ptLst>
  <dgm:cxnLst>
    <dgm:cxn modelId="{AE5D8C0A-BEF9-4C78-9E82-CEB5243D7255}" type="presOf" srcId="{DFDA196E-7299-450C-BDBF-8A22CC012283}" destId="{4681E7EE-9733-4548-A815-5145BED44F49}" srcOrd="0" destOrd="0" presId="urn:microsoft.com/office/officeart/2005/8/layout/cycle3"/>
    <dgm:cxn modelId="{C211980D-2DAB-4BCE-BB54-8A29D0C54B73}" srcId="{5B123D05-EA7E-4B18-8446-18B37B779DD9}" destId="{97804B4B-2529-49E5-9FF3-DE218F1A8506}" srcOrd="3" destOrd="0" parTransId="{1B400C76-147B-4FE2-AE17-EDDA76D09796}" sibTransId="{EF936848-3332-4D9A-8242-5CBB1BC9D0AE}"/>
    <dgm:cxn modelId="{23424312-5142-4D9E-82C3-4B3117009ACC}" type="presOf" srcId="{6EF2AF98-D743-47AC-9844-62FFEC5B632A}" destId="{27A7BC5E-C830-4FD4-AA79-4491988EEFB4}" srcOrd="0" destOrd="0" presId="urn:microsoft.com/office/officeart/2005/8/layout/cycle3"/>
    <dgm:cxn modelId="{3DD94912-FF0C-47CA-B192-7E45117C63ED}" srcId="{5B123D05-EA7E-4B18-8446-18B37B779DD9}" destId="{E5E50120-FA13-4482-BDED-EF4849FD2858}" srcOrd="8" destOrd="0" parTransId="{347329EA-B037-4A38-8401-C353B130DC0E}" sibTransId="{F61D45A3-27A0-46FA-BC23-75A7AB2FBB53}"/>
    <dgm:cxn modelId="{AAE0B323-6B4B-41A3-9212-D7AA36D2027E}" type="presOf" srcId="{86640C09-7DEC-441F-81EA-1B556753C3A9}" destId="{2A518FEF-DF2E-47CF-BA0E-AD46928B2EDE}" srcOrd="0" destOrd="0" presId="urn:microsoft.com/office/officeart/2005/8/layout/cycle3"/>
    <dgm:cxn modelId="{6C2A8933-59AB-487C-AAE8-7DE439837AE2}" type="presOf" srcId="{6816D6BC-CE63-4CFF-ADE5-C260C1C9A08A}" destId="{45881149-B7C0-44A8-8F04-029CF8510E37}" srcOrd="0" destOrd="0" presId="urn:microsoft.com/office/officeart/2005/8/layout/cycle3"/>
    <dgm:cxn modelId="{5BBAF236-8404-4DF2-9DD0-04B5FBC97D3A}" srcId="{5B123D05-EA7E-4B18-8446-18B37B779DD9}" destId="{1F3BD131-7C16-40AC-9ECC-6D5ABD9165DE}" srcOrd="5" destOrd="0" parTransId="{6BC30F9C-339F-43D3-B6AE-C68F6FCF7974}" sibTransId="{0DEE38E9-1CEB-4AF4-B458-17506E8E451F}"/>
    <dgm:cxn modelId="{AA213440-AB03-4EB8-834B-5874A230D76E}" type="presOf" srcId="{1F3BD131-7C16-40AC-9ECC-6D5ABD9165DE}" destId="{1E38E157-BE1B-475E-A8B0-031395E55ED8}" srcOrd="0" destOrd="0" presId="urn:microsoft.com/office/officeart/2005/8/layout/cycle3"/>
    <dgm:cxn modelId="{91338E44-939E-48C1-BC6B-C4992A869D46}" srcId="{5B123D05-EA7E-4B18-8446-18B37B779DD9}" destId="{9581C837-B362-48E6-9E8F-986A2CFDE4CE}" srcOrd="10" destOrd="0" parTransId="{02C8940C-1C23-445B-B864-A648570E9904}" sibTransId="{13BC5B5E-5FEC-465C-9D76-8B659B7DB4D0}"/>
    <dgm:cxn modelId="{51308147-6013-4870-B7DA-40D3E040CD88}" type="presOf" srcId="{E5E50120-FA13-4482-BDED-EF4849FD2858}" destId="{C6F1B962-F112-49B9-8047-9E8BFE5E6EC1}" srcOrd="0" destOrd="0" presId="urn:microsoft.com/office/officeart/2005/8/layout/cycle3"/>
    <dgm:cxn modelId="{B0E25D48-14FF-4D34-A289-FA8E6C7099F3}" type="presOf" srcId="{C730C435-E7F9-4A7E-AED6-D239C04A5EAF}" destId="{23C89B55-D8F4-46B9-B2FB-476C9DC4C0C8}" srcOrd="0" destOrd="0" presId="urn:microsoft.com/office/officeart/2005/8/layout/cycle3"/>
    <dgm:cxn modelId="{BC06244F-DA7F-4C18-8F14-1AF4F9C1697B}" srcId="{5B123D05-EA7E-4B18-8446-18B37B779DD9}" destId="{6816D6BC-CE63-4CFF-ADE5-C260C1C9A08A}" srcOrd="1" destOrd="0" parTransId="{FDA4BC2F-1975-4E9D-BFA5-E7E3AA2328F4}" sibTransId="{1C460205-993C-4E65-BA28-9FBB393158F0}"/>
    <dgm:cxn modelId="{048AFC80-6290-4C76-94DC-3DD184E48235}" type="presOf" srcId="{E7CFB0D8-7962-412D-8E1A-A811E2CA6DD3}" destId="{CB4548BA-1ECC-4D88-801C-52753BA448BF}" srcOrd="0" destOrd="0" presId="urn:microsoft.com/office/officeart/2005/8/layout/cycle3"/>
    <dgm:cxn modelId="{D8E20288-03E4-4C1F-AF41-970EDCC86EC2}" type="presOf" srcId="{5B123D05-EA7E-4B18-8446-18B37B779DD9}" destId="{5C0E7BF4-EA2D-4593-9002-8CAAE9323FE9}" srcOrd="0" destOrd="0" presId="urn:microsoft.com/office/officeart/2005/8/layout/cycle3"/>
    <dgm:cxn modelId="{11D05596-9865-442E-8C9D-2A99D26954E2}" type="presOf" srcId="{52E3C32A-8C89-43CA-AC54-B8C468A0B27C}" destId="{910FB350-6DEB-4378-A0E6-EB4569CEC8C2}" srcOrd="0" destOrd="0" presId="urn:microsoft.com/office/officeart/2005/8/layout/cycle3"/>
    <dgm:cxn modelId="{5B7C3D99-5516-482D-B326-E76DF068274B}" srcId="{5B123D05-EA7E-4B18-8446-18B37B779DD9}" destId="{6EF2AF98-D743-47AC-9844-62FFEC5B632A}" srcOrd="9" destOrd="0" parTransId="{B09894CB-D60A-4419-8FED-2A7C02826024}" sibTransId="{225FFC5F-BDB3-4259-A4E4-CB0DD5229BD4}"/>
    <dgm:cxn modelId="{E8A2D59A-36D4-42FF-B553-64F8E3A38423}" srcId="{5B123D05-EA7E-4B18-8446-18B37B779DD9}" destId="{DFDA196E-7299-450C-BDBF-8A22CC012283}" srcOrd="4" destOrd="0" parTransId="{40DB20F7-370E-46E0-94C0-C0C0FA5BDDC8}" sibTransId="{C3673FEC-3F44-464A-B5F4-A2452F7B4D6B}"/>
    <dgm:cxn modelId="{53E1CAA9-40DA-4B85-993C-D468C701AA67}" type="presOf" srcId="{102C7275-1F74-4876-B153-385DE28A73B0}" destId="{C2D9CCC4-1F0D-4511-9954-F10218EE4D1A}" srcOrd="0" destOrd="0" presId="urn:microsoft.com/office/officeart/2005/8/layout/cycle3"/>
    <dgm:cxn modelId="{9847B7DA-172E-436E-A030-E90A9F5D380A}" srcId="{5B123D05-EA7E-4B18-8446-18B37B779DD9}" destId="{E7CFB0D8-7962-412D-8E1A-A811E2CA6DD3}" srcOrd="2" destOrd="0" parTransId="{F2483D61-C2E2-4E39-AA6D-C8B9D9758781}" sibTransId="{6DEB84A5-3FF4-42DF-8CF2-F1A3173A08F2}"/>
    <dgm:cxn modelId="{F207E8E0-8FF9-4B82-A808-B8DD614B0255}" srcId="{5B123D05-EA7E-4B18-8446-18B37B779DD9}" destId="{52E3C32A-8C89-43CA-AC54-B8C468A0B27C}" srcOrd="7" destOrd="0" parTransId="{631D1A06-5ABE-405C-9B88-F12D92EC0F76}" sibTransId="{4A017D2E-6C30-4B88-845A-9F7D07DA3E5F}"/>
    <dgm:cxn modelId="{821D01E7-9F03-4843-AE07-D5BA972F6383}" type="presOf" srcId="{DEF56919-682B-4EFA-A078-BCA8FF617220}" destId="{6DE6595A-48B4-4E49-91D8-E84B534387A1}" srcOrd="0" destOrd="0" presId="urn:microsoft.com/office/officeart/2005/8/layout/cycle3"/>
    <dgm:cxn modelId="{2BD601EB-4E6B-43B6-BB2B-E30DC5F275E5}" srcId="{5B123D05-EA7E-4B18-8446-18B37B779DD9}" destId="{DEF56919-682B-4EFA-A078-BCA8FF617220}" srcOrd="11" destOrd="0" parTransId="{DEB7BAF0-085A-4950-B1C1-8FF4C00D0D11}" sibTransId="{70426528-1E10-4B7A-B40A-43F97BAD82DC}"/>
    <dgm:cxn modelId="{806E5AEE-BBA5-4584-B24E-160B148D2479}" srcId="{5B123D05-EA7E-4B18-8446-18B37B779DD9}" destId="{C730C435-E7F9-4A7E-AED6-D239C04A5EAF}" srcOrd="0" destOrd="0" parTransId="{3DECD73B-F69D-4B5B-9239-878F9E1D1B02}" sibTransId="{102C7275-1F74-4876-B153-385DE28A73B0}"/>
    <dgm:cxn modelId="{FB1E63F5-B2C3-4E1B-80B3-EF739E26A20A}" type="presOf" srcId="{9581C837-B362-48E6-9E8F-986A2CFDE4CE}" destId="{004B2578-3EED-46AA-BABC-BC6615B3A2F8}" srcOrd="0" destOrd="0" presId="urn:microsoft.com/office/officeart/2005/8/layout/cycle3"/>
    <dgm:cxn modelId="{67E264F6-821E-475E-83AA-823F515F6511}" srcId="{5B123D05-EA7E-4B18-8446-18B37B779DD9}" destId="{86640C09-7DEC-441F-81EA-1B556753C3A9}" srcOrd="6" destOrd="0" parTransId="{06035499-5CD2-40C2-A1D6-40C421203F20}" sibTransId="{B93646B6-451D-49F8-A570-10E50DCE7320}"/>
    <dgm:cxn modelId="{58A314F7-60B6-47E0-A5CE-1C102113C6E5}" type="presOf" srcId="{97804B4B-2529-49E5-9FF3-DE218F1A8506}" destId="{BA1470A6-C942-4829-B711-A7D644B7904E}" srcOrd="0" destOrd="0" presId="urn:microsoft.com/office/officeart/2005/8/layout/cycle3"/>
    <dgm:cxn modelId="{7C57E23B-96D1-43BA-A7B8-B727A8CF8474}" type="presParOf" srcId="{5C0E7BF4-EA2D-4593-9002-8CAAE9323FE9}" destId="{E3507938-A73D-4060-BA12-C6143D23E2B2}" srcOrd="0" destOrd="0" presId="urn:microsoft.com/office/officeart/2005/8/layout/cycle3"/>
    <dgm:cxn modelId="{A0E5D38A-6762-4542-B107-77856CF2C436}" type="presParOf" srcId="{E3507938-A73D-4060-BA12-C6143D23E2B2}" destId="{23C89B55-D8F4-46B9-B2FB-476C9DC4C0C8}" srcOrd="0" destOrd="0" presId="urn:microsoft.com/office/officeart/2005/8/layout/cycle3"/>
    <dgm:cxn modelId="{0187B975-DC02-4A54-A689-1810B869319E}" type="presParOf" srcId="{E3507938-A73D-4060-BA12-C6143D23E2B2}" destId="{C2D9CCC4-1F0D-4511-9954-F10218EE4D1A}" srcOrd="1" destOrd="0" presId="urn:microsoft.com/office/officeart/2005/8/layout/cycle3"/>
    <dgm:cxn modelId="{B870337C-BB01-4C2B-AF9B-AEBB7B96CF02}" type="presParOf" srcId="{E3507938-A73D-4060-BA12-C6143D23E2B2}" destId="{45881149-B7C0-44A8-8F04-029CF8510E37}" srcOrd="2" destOrd="0" presId="urn:microsoft.com/office/officeart/2005/8/layout/cycle3"/>
    <dgm:cxn modelId="{DB626D12-E9A5-418D-B927-B2489DACDA02}" type="presParOf" srcId="{E3507938-A73D-4060-BA12-C6143D23E2B2}" destId="{CB4548BA-1ECC-4D88-801C-52753BA448BF}" srcOrd="3" destOrd="0" presId="urn:microsoft.com/office/officeart/2005/8/layout/cycle3"/>
    <dgm:cxn modelId="{ECD5553B-5829-4884-96A0-078D941BABD5}" type="presParOf" srcId="{E3507938-A73D-4060-BA12-C6143D23E2B2}" destId="{BA1470A6-C942-4829-B711-A7D644B7904E}" srcOrd="4" destOrd="0" presId="urn:microsoft.com/office/officeart/2005/8/layout/cycle3"/>
    <dgm:cxn modelId="{F2A5A4E6-51A6-44AB-8BDE-29257CC15809}" type="presParOf" srcId="{E3507938-A73D-4060-BA12-C6143D23E2B2}" destId="{4681E7EE-9733-4548-A815-5145BED44F49}" srcOrd="5" destOrd="0" presId="urn:microsoft.com/office/officeart/2005/8/layout/cycle3"/>
    <dgm:cxn modelId="{1599A5A3-06A4-40FA-9081-A35C0045089B}" type="presParOf" srcId="{E3507938-A73D-4060-BA12-C6143D23E2B2}" destId="{1E38E157-BE1B-475E-A8B0-031395E55ED8}" srcOrd="6" destOrd="0" presId="urn:microsoft.com/office/officeart/2005/8/layout/cycle3"/>
    <dgm:cxn modelId="{F9CC6758-25C7-405B-8CA8-4D7C8A21C70E}" type="presParOf" srcId="{E3507938-A73D-4060-BA12-C6143D23E2B2}" destId="{2A518FEF-DF2E-47CF-BA0E-AD46928B2EDE}" srcOrd="7" destOrd="0" presId="urn:microsoft.com/office/officeart/2005/8/layout/cycle3"/>
    <dgm:cxn modelId="{E69A8C9E-F01C-4B1B-96FE-1D1C62A650E5}" type="presParOf" srcId="{E3507938-A73D-4060-BA12-C6143D23E2B2}" destId="{910FB350-6DEB-4378-A0E6-EB4569CEC8C2}" srcOrd="8" destOrd="0" presId="urn:microsoft.com/office/officeart/2005/8/layout/cycle3"/>
    <dgm:cxn modelId="{3E54E393-E99B-4F81-A3F3-666FC24BEF4B}" type="presParOf" srcId="{E3507938-A73D-4060-BA12-C6143D23E2B2}" destId="{C6F1B962-F112-49B9-8047-9E8BFE5E6EC1}" srcOrd="9" destOrd="0" presId="urn:microsoft.com/office/officeart/2005/8/layout/cycle3"/>
    <dgm:cxn modelId="{574216F1-B04B-4C61-9A65-4A431F45A59F}" type="presParOf" srcId="{E3507938-A73D-4060-BA12-C6143D23E2B2}" destId="{27A7BC5E-C830-4FD4-AA79-4491988EEFB4}" srcOrd="10" destOrd="0" presId="urn:microsoft.com/office/officeart/2005/8/layout/cycle3"/>
    <dgm:cxn modelId="{598A8D35-11E4-46D6-9C9A-A26A5EBB7950}" type="presParOf" srcId="{E3507938-A73D-4060-BA12-C6143D23E2B2}" destId="{004B2578-3EED-46AA-BABC-BC6615B3A2F8}" srcOrd="11" destOrd="0" presId="urn:microsoft.com/office/officeart/2005/8/layout/cycle3"/>
    <dgm:cxn modelId="{684EB491-6134-4CE7-8EE3-213720D40FB1}" type="presParOf" srcId="{E3507938-A73D-4060-BA12-C6143D23E2B2}" destId="{6DE6595A-48B4-4E49-91D8-E84B534387A1}" srcOrd="12" destOrd="0" presId="urn:microsoft.com/office/officeart/2005/8/layout/cycle3"/>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9CCC4-1F0D-4511-9954-F10218EE4D1A}">
      <dsp:nvSpPr>
        <dsp:cNvPr id="0" name=""/>
        <dsp:cNvSpPr/>
      </dsp:nvSpPr>
      <dsp:spPr>
        <a:xfrm>
          <a:off x="1541449" y="-102967"/>
          <a:ext cx="5474415" cy="5474415"/>
        </a:xfrm>
        <a:prstGeom prst="circularArrow">
          <a:avLst>
            <a:gd name="adj1" fmla="val 5544"/>
            <a:gd name="adj2" fmla="val 330680"/>
            <a:gd name="adj3" fmla="val 14979550"/>
            <a:gd name="adj4" fmla="val 1668872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89B55-D8F4-46B9-B2FB-476C9DC4C0C8}">
      <dsp:nvSpPr>
        <dsp:cNvPr id="0" name=""/>
        <dsp:cNvSpPr/>
      </dsp:nvSpPr>
      <dsp:spPr>
        <a:xfrm>
          <a:off x="3712180" y="0"/>
          <a:ext cx="1132953" cy="546728"/>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 Jezelf willen bewijzen</a:t>
          </a:r>
        </a:p>
      </dsp:txBody>
      <dsp:txXfrm>
        <a:off x="3738869" y="26689"/>
        <a:ext cx="1079575" cy="493350"/>
      </dsp:txXfrm>
    </dsp:sp>
    <dsp:sp modelId="{45881149-B7C0-44A8-8F04-029CF8510E37}">
      <dsp:nvSpPr>
        <dsp:cNvPr id="0" name=""/>
        <dsp:cNvSpPr/>
      </dsp:nvSpPr>
      <dsp:spPr>
        <a:xfrm>
          <a:off x="5195766" y="415234"/>
          <a:ext cx="1313133" cy="440750"/>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2. Steeds harder gaan werken</a:t>
          </a:r>
        </a:p>
      </dsp:txBody>
      <dsp:txXfrm>
        <a:off x="5217282" y="436750"/>
        <a:ext cx="1270101" cy="397718"/>
      </dsp:txXfrm>
    </dsp:sp>
    <dsp:sp modelId="{CB4548BA-1ECC-4D88-801C-52753BA448BF}">
      <dsp:nvSpPr>
        <dsp:cNvPr id="0" name=""/>
        <dsp:cNvSpPr/>
      </dsp:nvSpPr>
      <dsp:spPr>
        <a:xfrm>
          <a:off x="5510529" y="1313359"/>
          <a:ext cx="1873354" cy="664258"/>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3. Primaire (persoonlijke) behoeften worden weggeschoven</a:t>
          </a:r>
        </a:p>
      </dsp:txBody>
      <dsp:txXfrm>
        <a:off x="5542955" y="1345785"/>
        <a:ext cx="1808502" cy="599406"/>
      </dsp:txXfrm>
    </dsp:sp>
    <dsp:sp modelId="{BA1470A6-C942-4829-B711-A7D644B7904E}">
      <dsp:nvSpPr>
        <dsp:cNvPr id="0" name=""/>
        <dsp:cNvSpPr/>
      </dsp:nvSpPr>
      <dsp:spPr>
        <a:xfrm>
          <a:off x="5639076" y="2418048"/>
          <a:ext cx="1832153" cy="546728"/>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4. Conflicten vermijden of worden geparkeerd</a:t>
          </a:r>
        </a:p>
      </dsp:txBody>
      <dsp:txXfrm>
        <a:off x="5665765" y="2444737"/>
        <a:ext cx="1778775" cy="493350"/>
      </dsp:txXfrm>
    </dsp:sp>
    <dsp:sp modelId="{4681E7EE-9733-4548-A815-5145BED44F49}">
      <dsp:nvSpPr>
        <dsp:cNvPr id="0" name=""/>
        <dsp:cNvSpPr/>
      </dsp:nvSpPr>
      <dsp:spPr>
        <a:xfrm>
          <a:off x="5184649" y="3430050"/>
          <a:ext cx="2218559" cy="737285"/>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5. Intrinsieke normen en waarden worden opzij gezet, focus is het werk</a:t>
          </a:r>
        </a:p>
      </dsp:txBody>
      <dsp:txXfrm>
        <a:off x="5220640" y="3466041"/>
        <a:ext cx="2146577" cy="665303"/>
      </dsp:txXfrm>
    </dsp:sp>
    <dsp:sp modelId="{1E38E157-BE1B-475E-A8B0-031395E55ED8}">
      <dsp:nvSpPr>
        <dsp:cNvPr id="0" name=""/>
        <dsp:cNvSpPr/>
      </dsp:nvSpPr>
      <dsp:spPr>
        <a:xfrm>
          <a:off x="4416367" y="4529293"/>
          <a:ext cx="1441144" cy="546728"/>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6. Ontkenning van problemen</a:t>
          </a:r>
        </a:p>
      </dsp:txBody>
      <dsp:txXfrm>
        <a:off x="4443056" y="4555982"/>
        <a:ext cx="1387766" cy="493350"/>
      </dsp:txXfrm>
    </dsp:sp>
    <dsp:sp modelId="{2A518FEF-DF2E-47CF-BA0E-AD46928B2EDE}">
      <dsp:nvSpPr>
        <dsp:cNvPr id="0" name=""/>
        <dsp:cNvSpPr/>
      </dsp:nvSpPr>
      <dsp:spPr>
        <a:xfrm>
          <a:off x="2051464" y="4537238"/>
          <a:ext cx="1568750" cy="546728"/>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7. Toenemende sociale isolatie</a:t>
          </a:r>
        </a:p>
      </dsp:txBody>
      <dsp:txXfrm>
        <a:off x="2078153" y="4563927"/>
        <a:ext cx="1515372" cy="493350"/>
      </dsp:txXfrm>
    </dsp:sp>
    <dsp:sp modelId="{910FB350-6DEB-4378-A0E6-EB4569CEC8C2}">
      <dsp:nvSpPr>
        <dsp:cNvPr id="0" name=""/>
        <dsp:cNvSpPr/>
      </dsp:nvSpPr>
      <dsp:spPr>
        <a:xfrm>
          <a:off x="1025729" y="3714378"/>
          <a:ext cx="1865667" cy="652996"/>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8. Veranderingen in gedrag zichtbaar, niet voor jezelf</a:t>
          </a:r>
        </a:p>
      </dsp:txBody>
      <dsp:txXfrm>
        <a:off x="1057606" y="3746255"/>
        <a:ext cx="1801913" cy="589242"/>
      </dsp:txXfrm>
    </dsp:sp>
    <dsp:sp modelId="{C6F1B962-F112-49B9-8047-9E8BFE5E6EC1}">
      <dsp:nvSpPr>
        <dsp:cNvPr id="0" name=""/>
        <dsp:cNvSpPr/>
      </dsp:nvSpPr>
      <dsp:spPr>
        <a:xfrm>
          <a:off x="681956" y="2981675"/>
          <a:ext cx="1556153" cy="5289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9. Je verliest jezelf, depersonalisatie</a:t>
          </a:r>
        </a:p>
      </dsp:txBody>
      <dsp:txXfrm>
        <a:off x="707778" y="3007497"/>
        <a:ext cx="1504509" cy="477316"/>
      </dsp:txXfrm>
    </dsp:sp>
    <dsp:sp modelId="{27A7BC5E-C830-4FD4-AA79-4491988EEFB4}">
      <dsp:nvSpPr>
        <dsp:cNvPr id="0" name=""/>
        <dsp:cNvSpPr/>
      </dsp:nvSpPr>
      <dsp:spPr>
        <a:xfrm>
          <a:off x="651202" y="1977616"/>
          <a:ext cx="1740937" cy="681076"/>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10. Innerlijke leegheid, niets raakt je meer </a:t>
          </a:r>
        </a:p>
      </dsp:txBody>
      <dsp:txXfrm>
        <a:off x="684449" y="2010863"/>
        <a:ext cx="1674443" cy="614582"/>
      </dsp:txXfrm>
    </dsp:sp>
    <dsp:sp modelId="{004B2578-3EED-46AA-BABC-BC6615B3A2F8}">
      <dsp:nvSpPr>
        <dsp:cNvPr id="0" name=""/>
        <dsp:cNvSpPr/>
      </dsp:nvSpPr>
      <dsp:spPr>
        <a:xfrm>
          <a:off x="657511" y="943426"/>
          <a:ext cx="2787889" cy="688397"/>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11. Ontstaat een vorm van depressie, veelal geremd-apathisch</a:t>
          </a:r>
        </a:p>
      </dsp:txBody>
      <dsp:txXfrm>
        <a:off x="691116" y="977031"/>
        <a:ext cx="2720679" cy="621187"/>
      </dsp:txXfrm>
    </dsp:sp>
    <dsp:sp modelId="{6DE6595A-48B4-4E49-91D8-E84B534387A1}">
      <dsp:nvSpPr>
        <dsp:cNvPr id="0" name=""/>
        <dsp:cNvSpPr/>
      </dsp:nvSpPr>
      <dsp:spPr>
        <a:xfrm>
          <a:off x="2051464" y="120433"/>
          <a:ext cx="1623489" cy="54672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2">
                  <a:lumMod val="50000"/>
                </a:schemeClr>
              </a:solidFill>
              <a:latin typeface="Arial Narrow" panose="020B0606020202030204" pitchFamily="34" charset="0"/>
            </a:rPr>
            <a:t>12. </a:t>
          </a:r>
          <a:r>
            <a:rPr lang="nl-NL" sz="1400" b="1" kern="1200" dirty="0">
              <a:solidFill>
                <a:schemeClr val="bg2">
                  <a:lumMod val="50000"/>
                </a:schemeClr>
              </a:solidFill>
              <a:latin typeface="Arial Narrow" panose="020B0606020202030204" pitchFamily="34" charset="0"/>
            </a:rPr>
            <a:t>Burn-out</a:t>
          </a:r>
          <a:r>
            <a:rPr lang="nl-NL" sz="1400" kern="1200" dirty="0">
              <a:solidFill>
                <a:schemeClr val="bg2">
                  <a:lumMod val="50000"/>
                </a:schemeClr>
              </a:solidFill>
              <a:latin typeface="Arial Narrow" panose="020B0606020202030204" pitchFamily="34" charset="0"/>
            </a:rPr>
            <a:t>, fysiek en mentaal op</a:t>
          </a:r>
        </a:p>
      </dsp:txBody>
      <dsp:txXfrm>
        <a:off x="2078153" y="147122"/>
        <a:ext cx="1570111" cy="4933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84F5E5-C0C1-439B-A8DB-F72E922834DC}" type="datetime1">
              <a:rPr lang="nl-NL" smtClean="0"/>
              <a:t>28-9-2023</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nl-NL"/>
              <a:t>Workshop Evenwichtige zorgverlener - maart 2021      licentie: CC-BY-NC-SA</a:t>
            </a:r>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349EE83-18B2-450F-AC97-F6CA8AF7A7AB}" type="slidenum">
              <a:rPr lang="nl-NL" smtClean="0"/>
              <a:t>‹nr.›</a:t>
            </a:fld>
            <a:endParaRPr lang="nl-NL"/>
          </a:p>
        </p:txBody>
      </p:sp>
    </p:spTree>
    <p:extLst>
      <p:ext uri="{BB962C8B-B14F-4D97-AF65-F5344CB8AC3E}">
        <p14:creationId xmlns:p14="http://schemas.microsoft.com/office/powerpoint/2010/main" val="19209488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04AD1C8-E82E-442D-9187-02FFAD4A0620}" type="datetime1">
              <a:rPr lang="nl-NL" smtClean="0"/>
              <a:t>28-9-2023</a:t>
            </a:fld>
            <a:endParaRPr lang="nl-NL"/>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Evenwichtige zorgverlener - maart 2021      licentie: CC-BY-NC-SA</a:t>
            </a:r>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volksgezondheidenzorg.info/afkortingen#NE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volksgezondheidenzorg.info/onderwerp/overspannenheid-en-burn-out/cijfers-context/huidige-situatie#1314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nvjongeren.nl/nieuws/cnv-jongeren-1-op-8-jonge-zorgmedewerkers-valt-uit-door-burn-ou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timeter.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Noot september 2023</a:t>
            </a:r>
          </a:p>
          <a:p>
            <a:r>
              <a:rPr lang="nl-NL" dirty="0">
                <a:latin typeface="Arial"/>
                <a:cs typeface="Arial"/>
              </a:rPr>
              <a:t>De e-</a:t>
            </a:r>
            <a:r>
              <a:rPr lang="nl-NL" dirty="0" err="1">
                <a:latin typeface="Arial"/>
                <a:cs typeface="Arial"/>
              </a:rPr>
              <a:t>learning</a:t>
            </a:r>
            <a:r>
              <a:rPr lang="nl-NL" dirty="0">
                <a:latin typeface="Arial"/>
                <a:cs typeface="Arial"/>
              </a:rPr>
              <a:t> Begin Goed Zorg Goed die beschikbaar was via MSD Academy en als basis werd gebruikt bij de ontwikkeling van deze workshop. Deze is sinds eind 2021 niet meer beschikbaar bij MSD. De workshop kan los van de e-</a:t>
            </a:r>
            <a:r>
              <a:rPr lang="nl-NL" dirty="0" err="1">
                <a:latin typeface="Arial"/>
                <a:cs typeface="Arial"/>
              </a:rPr>
              <a:t>learning</a:t>
            </a:r>
            <a:r>
              <a:rPr lang="nl-NL">
                <a:latin typeface="Arial"/>
                <a:cs typeface="Arial"/>
              </a:rPr>
              <a:t> worden gebruikt als onderwijsmateriaal. De inhoud is niet gewijzigd.</a:t>
            </a:r>
            <a:endParaRPr lang="nl-NL">
              <a:cs typeface="Arial"/>
            </a:endParaRPr>
          </a:p>
        </p:txBody>
      </p:sp>
      <p:sp>
        <p:nvSpPr>
          <p:cNvPr id="4" name="Tijdelijke aanduiding voor datum 3"/>
          <p:cNvSpPr>
            <a:spLocks noGrp="1"/>
          </p:cNvSpPr>
          <p:nvPr>
            <p:ph type="dt" idx="1"/>
          </p:nvPr>
        </p:nvSpPr>
        <p:spPr/>
        <p:txBody>
          <a:bodyPr/>
          <a:lstStyle/>
          <a:p>
            <a:fld id="{C3A3994B-522C-4E5A-A756-D03674DE4FF3}" type="datetime1">
              <a:rPr lang="nl-NL" smtClean="0"/>
              <a:t>28-9-2023</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406185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kort toelichten</a:t>
            </a:r>
            <a:endParaRPr lang="nl-NL" sz="1200" dirty="0">
              <a:cs typeface="Arial"/>
            </a:endParaRPr>
          </a:p>
          <a:p>
            <a:pPr>
              <a:defRPr/>
            </a:pPr>
            <a:r>
              <a:rPr lang="nl-NL" sz="1200" u="sng" dirty="0"/>
              <a:t>Inhoud</a:t>
            </a:r>
            <a:r>
              <a:rPr lang="nl-NL" sz="1200" dirty="0"/>
              <a:t>: het Kwaliteitskader palliatieve zorg Nederland (2017) geeft in domein 2.10 aan de rol van de organisatie wat zij kunnen bieden aan ondersteuning om een evenwichtige zorgverlener te realiseren. Hoe ligt dit bij de deelnemers? In hoeverre is er aandacht voor intervisie en supervisie? Biedt de instelling hier ruimte/mogelijkheden voor? </a:t>
            </a:r>
          </a:p>
          <a:p>
            <a:pPr>
              <a:defRPr/>
            </a:pPr>
            <a:endParaRPr lang="nl-NL" sz="1200" dirty="0">
              <a:cs typeface="Arial"/>
            </a:endParaRPr>
          </a:p>
          <a:p>
            <a:pPr>
              <a:defRPr/>
            </a:pPr>
            <a:r>
              <a:rPr lang="nl-NL" sz="1200" dirty="0">
                <a:cs typeface="Arial"/>
              </a:rPr>
              <a:t>Volgende dia: link met het Kwaliteitskader Palliatieve zorg Nederland (3 van 3)</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1DE2B734-5B38-46E5-AD04-798E6D784BB1}"/>
              </a:ext>
            </a:extLst>
          </p:cNvPr>
          <p:cNvSpPr>
            <a:spLocks noGrp="1"/>
          </p:cNvSpPr>
          <p:nvPr>
            <p:ph type="dt" idx="1"/>
          </p:nvPr>
        </p:nvSpPr>
        <p:spPr/>
        <p:txBody>
          <a:bodyPr/>
          <a:lstStyle/>
          <a:p>
            <a:fld id="{2EACA225-6FB0-4EDF-B20B-E3673B7410B2}" type="datetime1">
              <a:rPr lang="nl-NL" smtClean="0"/>
              <a:t>28-9-2023</a:t>
            </a:fld>
            <a:endParaRPr lang="nl-NL"/>
          </a:p>
        </p:txBody>
      </p:sp>
    </p:spTree>
    <p:extLst>
      <p:ext uri="{BB962C8B-B14F-4D97-AF65-F5344CB8AC3E}">
        <p14:creationId xmlns:p14="http://schemas.microsoft.com/office/powerpoint/2010/main" val="68081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677650">
              <a:defRPr/>
            </a:pPr>
            <a:r>
              <a:rPr lang="nl-NL" sz="1200" u="sng" dirty="0"/>
              <a:t>Werkvorm</a:t>
            </a:r>
            <a:r>
              <a:rPr lang="nl-NL" sz="1200" dirty="0"/>
              <a:t>: kort toelichten</a:t>
            </a:r>
            <a:endParaRPr lang="nl-NL" sz="1200" dirty="0">
              <a:cs typeface="Arial"/>
            </a:endParaRPr>
          </a:p>
          <a:p>
            <a:pPr>
              <a:defRPr/>
            </a:pPr>
            <a:r>
              <a:rPr lang="nl-NL" sz="1200" u="sng" dirty="0"/>
              <a:t>Inhoud</a:t>
            </a:r>
            <a:r>
              <a:rPr lang="nl-NL" sz="1200" dirty="0"/>
              <a:t>: het Kwaliteitskader palliatieve zorg Nederland (2017) geeft tenslotte in domein 8 aan de impact die palliatieve zorg kan hebben op de zorgverlener en de gevolgen daarvan wanneer de instelling hier weinig tot geen aandacht en/of geen ruimte biedt voor intervisie/supervisie. In het laatste onderdeel van deze workshop komt dit nader aan de orde.</a:t>
            </a:r>
          </a:p>
          <a:p>
            <a:pPr>
              <a:defRPr/>
            </a:pPr>
            <a:endParaRPr lang="nl-NL" sz="1200" dirty="0">
              <a:cs typeface="Arial"/>
            </a:endParaRPr>
          </a:p>
          <a:p>
            <a:pPr>
              <a:defRPr/>
            </a:pPr>
            <a:r>
              <a:rPr lang="nl-NL" sz="1200" dirty="0">
                <a:latin typeface="Arial"/>
                <a:cs typeface="Arial"/>
              </a:rPr>
              <a:t>Volgende dia: </a:t>
            </a:r>
            <a:r>
              <a:rPr lang="nl-NL" sz="1200" dirty="0" err="1">
                <a:latin typeface="Arial"/>
                <a:cs typeface="Arial"/>
              </a:rPr>
              <a:t>openingsdia</a:t>
            </a:r>
            <a:r>
              <a:rPr lang="nl-NL" sz="1200" dirty="0">
                <a:latin typeface="Arial"/>
                <a:cs typeface="Arial"/>
              </a:rPr>
              <a:t> nieuw onderdeel </a:t>
            </a:r>
            <a:r>
              <a:rPr lang="nl-NL" dirty="0">
                <a:latin typeface="Arial"/>
                <a:cs typeface="Arial"/>
              </a:rPr>
              <a:t>Burn-out</a:t>
            </a:r>
            <a:r>
              <a:rPr lang="nl-NL" sz="1200" dirty="0">
                <a:latin typeface="Arial"/>
                <a:cs typeface="Arial"/>
              </a:rPr>
              <a:t>, signalen en risicofactoren</a:t>
            </a:r>
          </a:p>
          <a:p>
            <a:pPr>
              <a:defRPr/>
            </a:pPr>
            <a:endParaRPr lang="nl-NL" sz="120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15691446-49CB-41D6-AE18-DA7DB929F936}"/>
              </a:ext>
            </a:extLst>
          </p:cNvPr>
          <p:cNvSpPr>
            <a:spLocks noGrp="1"/>
          </p:cNvSpPr>
          <p:nvPr>
            <p:ph type="dt" idx="1"/>
          </p:nvPr>
        </p:nvSpPr>
        <p:spPr/>
        <p:txBody>
          <a:bodyPr/>
          <a:lstStyle/>
          <a:p>
            <a:fld id="{79482648-B653-4B68-ADC6-9247B9430D5F}" type="datetime1">
              <a:rPr lang="nl-NL" smtClean="0"/>
              <a:t>28-9-2023</a:t>
            </a:fld>
            <a:endParaRPr lang="nl-NL"/>
          </a:p>
        </p:txBody>
      </p:sp>
    </p:spTree>
    <p:extLst>
      <p:ext uri="{BB962C8B-B14F-4D97-AF65-F5344CB8AC3E}">
        <p14:creationId xmlns:p14="http://schemas.microsoft.com/office/powerpoint/2010/main" val="138343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Arial"/>
                <a:cs typeface="Arial"/>
              </a:rPr>
              <a:t>Volgende dia: programma </a:t>
            </a:r>
            <a:r>
              <a:rPr lang="nl-NL" dirty="0">
                <a:latin typeface="Arial"/>
                <a:cs typeface="Arial"/>
              </a:rPr>
              <a:t>Burn-out</a:t>
            </a:r>
            <a:endParaRPr lang="nl-NL" sz="1200" dirty="0"/>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a:pPr/>
              <a:t>12</a:t>
            </a:fld>
            <a:endParaRPr lang="nl-NL"/>
          </a:p>
        </p:txBody>
      </p:sp>
      <p:sp>
        <p:nvSpPr>
          <p:cNvPr id="4" name="Tijdelijke aanduiding voor datum 3">
            <a:extLst>
              <a:ext uri="{FF2B5EF4-FFF2-40B4-BE49-F238E27FC236}">
                <a16:creationId xmlns:a16="http://schemas.microsoft.com/office/drawing/2014/main" id="{530C5E02-304E-433E-8FA5-A9A19D911892}"/>
              </a:ext>
            </a:extLst>
          </p:cNvPr>
          <p:cNvSpPr>
            <a:spLocks noGrp="1"/>
          </p:cNvSpPr>
          <p:nvPr>
            <p:ph type="dt" idx="1"/>
          </p:nvPr>
        </p:nvSpPr>
        <p:spPr/>
        <p:txBody>
          <a:bodyPr/>
          <a:lstStyle/>
          <a:p>
            <a:fld id="{AF7EEDC4-1E31-4DB6-AF66-05DD3BAFAA49}" type="datetime1">
              <a:rPr lang="nl-NL" smtClean="0"/>
              <a:t>28-9-2023</a:t>
            </a:fld>
            <a:endParaRPr lang="nl-NL"/>
          </a:p>
        </p:txBody>
      </p:sp>
    </p:spTree>
    <p:extLst>
      <p:ext uri="{BB962C8B-B14F-4D97-AF65-F5344CB8AC3E}">
        <p14:creationId xmlns:p14="http://schemas.microsoft.com/office/powerpoint/2010/main" val="318170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r>
              <a:rPr lang="nl-NL" sz="1200" u="sng" dirty="0">
                <a:latin typeface="Arial"/>
                <a:cs typeface="Arial"/>
              </a:rPr>
              <a:t>Inhoud</a:t>
            </a:r>
            <a:r>
              <a:rPr lang="nl-NL" sz="1200" dirty="0">
                <a:latin typeface="Arial"/>
                <a:cs typeface="Arial"/>
              </a:rPr>
              <a:t>: aandacht voor </a:t>
            </a:r>
            <a:r>
              <a:rPr lang="nl-NL" dirty="0">
                <a:latin typeface="Arial"/>
                <a:cs typeface="Arial"/>
              </a:rPr>
              <a:t>burn-out </a:t>
            </a:r>
            <a:r>
              <a:rPr lang="nl-NL" sz="1200" dirty="0">
                <a:latin typeface="Arial"/>
                <a:cs typeface="Arial"/>
              </a:rPr>
              <a:t>met de kernmerken, de risicofactoren en stressoren die een </a:t>
            </a:r>
            <a:r>
              <a:rPr lang="nl-NL" dirty="0">
                <a:latin typeface="Arial"/>
                <a:cs typeface="Arial"/>
              </a:rPr>
              <a:t>burn-out</a:t>
            </a:r>
            <a:r>
              <a:rPr lang="nl-NL" sz="1200" dirty="0">
                <a:latin typeface="Arial"/>
                <a:cs typeface="Arial"/>
              </a:rPr>
              <a:t> kunnen ontwikkelen en hoe kom je hier achter.</a:t>
            </a:r>
            <a:r>
              <a:rPr lang="nl-NL" dirty="0">
                <a:latin typeface="Arial"/>
                <a:cs typeface="Arial"/>
              </a:rPr>
              <a:t>  </a:t>
            </a: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0" i="0" u="none" kern="1200" dirty="0">
                <a:solidFill>
                  <a:schemeClr val="tx1"/>
                </a:solidFill>
                <a:effectLst/>
                <a:latin typeface="Arial"/>
                <a:cs typeface="Arial"/>
              </a:rPr>
              <a:t>Uit een onderzoek van Bakker, </a:t>
            </a:r>
            <a:r>
              <a:rPr lang="nl-NL" sz="1200" b="0" i="0" u="none" kern="1200" dirty="0" err="1">
                <a:solidFill>
                  <a:schemeClr val="tx1"/>
                </a:solidFill>
                <a:effectLst/>
                <a:latin typeface="Arial"/>
                <a:cs typeface="Arial"/>
              </a:rPr>
              <a:t>Schauffeli</a:t>
            </a:r>
            <a:r>
              <a:rPr lang="nl-NL" sz="1200" b="0" i="0" u="none" kern="1200" dirty="0">
                <a:solidFill>
                  <a:schemeClr val="tx1"/>
                </a:solidFill>
                <a:effectLst/>
                <a:latin typeface="Arial"/>
                <a:cs typeface="Arial"/>
              </a:rPr>
              <a:t> en van </a:t>
            </a:r>
            <a:r>
              <a:rPr lang="nl-NL" sz="1200" b="0" i="0" u="none" kern="1200" dirty="0" err="1">
                <a:solidFill>
                  <a:schemeClr val="tx1"/>
                </a:solidFill>
                <a:effectLst/>
                <a:latin typeface="Arial"/>
                <a:cs typeface="Arial"/>
              </a:rPr>
              <a:t>Dierendonck</a:t>
            </a:r>
            <a:r>
              <a:rPr lang="nl-NL" sz="1200" b="0" i="0" u="none" kern="1200" dirty="0">
                <a:solidFill>
                  <a:schemeClr val="tx1"/>
                </a:solidFill>
                <a:effectLst/>
                <a:latin typeface="Arial"/>
                <a:cs typeface="Arial"/>
              </a:rPr>
              <a:t> (2000) blijkt dat het risico op een </a:t>
            </a:r>
            <a:r>
              <a:rPr lang="nl-NL" dirty="0">
                <a:latin typeface="Arial"/>
                <a:cs typeface="Arial"/>
              </a:rPr>
              <a:t>burn-out</a:t>
            </a:r>
            <a:r>
              <a:rPr lang="nl-NL" sz="1200" b="0" i="0" u="none" kern="1200" dirty="0">
                <a:solidFill>
                  <a:schemeClr val="tx1"/>
                </a:solidFill>
                <a:effectLst/>
                <a:latin typeface="Arial"/>
                <a:cs typeface="Arial"/>
              </a:rPr>
              <a:t> </a:t>
            </a:r>
            <a:r>
              <a:rPr lang="nl-NL" dirty="0">
                <a:latin typeface="Arial"/>
                <a:cs typeface="Arial"/>
              </a:rPr>
              <a:t>varieert</a:t>
            </a:r>
            <a:r>
              <a:rPr lang="nl-NL" sz="1200" b="0" i="0" u="none" kern="1200" dirty="0">
                <a:solidFill>
                  <a:schemeClr val="tx1"/>
                </a:solidFill>
                <a:effectLst/>
                <a:latin typeface="Arial"/>
                <a:cs typeface="Arial"/>
              </a:rPr>
              <a:t> tussen de 13 – 41% (hoogste percentage bij huisartsen, 18% bij verpleegkundigen</a:t>
            </a:r>
            <a:r>
              <a:rPr lang="nl-NL" dirty="0">
                <a:latin typeface="Arial"/>
                <a:cs typeface="Arial"/>
              </a:rPr>
              <a:t>).</a:t>
            </a:r>
            <a:endParaRPr lang="nl-NL" sz="1200" b="0" i="0" u="sng" kern="1200" dirty="0">
              <a:solidFill>
                <a:schemeClr val="tx1"/>
              </a:solidFill>
              <a:effectLst/>
              <a:latin typeface="Arial"/>
              <a:cs typeface="Arial"/>
            </a:endParaRPr>
          </a:p>
          <a:p>
            <a:pPr>
              <a:lnSpc>
                <a:spcPct val="100000"/>
              </a:lnSpc>
            </a:pPr>
            <a:r>
              <a:rPr lang="nl-NL" sz="1200" noProof="0" dirty="0">
                <a:cs typeface="Arial"/>
              </a:rPr>
              <a:t>Laatste jaren is er veel aandacht voor dit onderwerp binnen de gezondheidszorg en vanuit de beroepsverenigingen gezien de enquêtes van V&amp;VN en de FMS onder de leden hierover.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uitspraken van zorgverleners</a:t>
            </a:r>
            <a:endParaRPr lang="nl-NL" sz="1100" dirty="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E4A87D98-58D2-4075-9451-E118AB574442}"/>
              </a:ext>
            </a:extLst>
          </p:cNvPr>
          <p:cNvSpPr>
            <a:spLocks noGrp="1"/>
          </p:cNvSpPr>
          <p:nvPr>
            <p:ph type="dt" idx="1"/>
          </p:nvPr>
        </p:nvSpPr>
        <p:spPr/>
        <p:txBody>
          <a:bodyPr/>
          <a:lstStyle/>
          <a:p>
            <a:fld id="{2095C1B5-EBC5-49BC-8DAA-2E1AEDFFA6E2}" type="datetime1">
              <a:rPr lang="nl-NL" smtClean="0"/>
              <a:t>28-9-2023</a:t>
            </a:fld>
            <a:endParaRPr lang="nl-NL"/>
          </a:p>
        </p:txBody>
      </p:sp>
    </p:spTree>
    <p:extLst>
      <p:ext uri="{BB962C8B-B14F-4D97-AF65-F5344CB8AC3E}">
        <p14:creationId xmlns:p14="http://schemas.microsoft.com/office/powerpoint/2010/main" val="1898078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lezen gevolgd door groepsgesprek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de quotes afkomstig van verpleegkundigen en artsen met facetten die kunnen leiden tot het ontwikkelen van een burn-out. Herken je dit? Hoe sta jij hier in? </a:t>
            </a:r>
          </a:p>
          <a:p>
            <a:pPr>
              <a:defRPr/>
            </a:pPr>
            <a:r>
              <a:rPr kumimoji="0" lang="nl-NL" sz="1200" b="0" i="0" u="none" strike="noStrike" kern="1200" cap="none" spc="0" normalizeH="0" baseline="0" noProof="0" dirty="0">
                <a:ln>
                  <a:noFill/>
                </a:ln>
                <a:effectLst/>
                <a:uLnTx/>
                <a:uFillTx/>
                <a:latin typeface="Arial"/>
                <a:cs typeface="Arial"/>
              </a:rPr>
              <a:t>Deze quotes zijn afkomstig van respectievelijk de </a:t>
            </a:r>
            <a:r>
              <a:rPr lang="nl-NL" dirty="0">
                <a:latin typeface="Arial"/>
                <a:cs typeface="Arial"/>
              </a:rPr>
              <a:t>beroepsvereniging V&amp;VN (verpleegkundigen) - een enquête in juni 2017 onder 750 werkenden in de zorg - en van </a:t>
            </a:r>
            <a:r>
              <a:rPr lang="nl-NL" sz="1200" kern="1200" dirty="0">
                <a:solidFill>
                  <a:schemeClr val="tx1"/>
                </a:solidFill>
                <a:effectLst/>
                <a:latin typeface="Arial"/>
                <a:cs typeface="Arial"/>
              </a:rPr>
              <a:t>de FMS (Federatie Medisch Specialisten) die onder haar leden circa 22 duizend in januari 2019 een opiniepeiling uitvoerde over </a:t>
            </a:r>
            <a:r>
              <a:rPr lang="nl-NL" dirty="0">
                <a:latin typeface="Arial"/>
                <a:cs typeface="Arial"/>
              </a:rPr>
              <a:t>burn-out </a:t>
            </a:r>
            <a:r>
              <a:rPr lang="nl-NL" sz="1200" kern="1200" dirty="0">
                <a:solidFill>
                  <a:schemeClr val="tx1"/>
                </a:solidFill>
                <a:effectLst/>
                <a:latin typeface="Arial"/>
                <a:cs typeface="Arial"/>
              </a:rPr>
              <a:t>klachten; respons 870 medisch specialisten beantwoordden de vragenlijst, onder hen iets meer vrouwen dan mannen.</a:t>
            </a:r>
            <a:r>
              <a:rPr lang="nl-NL" dirty="0">
                <a:latin typeface="Arial"/>
                <a:cs typeface="Arial"/>
              </a:rPr>
              <a:t> </a:t>
            </a:r>
            <a:endParaRPr lang="nl-NL" sz="1200" kern="1200" dirty="0">
              <a:solidFill>
                <a:schemeClr val="tx1"/>
              </a:solidFill>
              <a:effectLst/>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a:cs typeface="Arial"/>
              </a:rPr>
              <a:t>Volgende dia: definitie </a:t>
            </a:r>
            <a:r>
              <a:rPr lang="nl-NL" dirty="0">
                <a:latin typeface="Arial"/>
                <a:cs typeface="Arial"/>
              </a:rPr>
              <a:t>burn-out</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14</a:t>
            </a:fld>
            <a:endParaRPr lang="nl-NL"/>
          </a:p>
        </p:txBody>
      </p:sp>
      <p:sp>
        <p:nvSpPr>
          <p:cNvPr id="6" name="Tijdelijke aanduiding voor datum 5">
            <a:extLst>
              <a:ext uri="{FF2B5EF4-FFF2-40B4-BE49-F238E27FC236}">
                <a16:creationId xmlns:a16="http://schemas.microsoft.com/office/drawing/2014/main" id="{D3B16B19-62AF-4AD6-815F-FEF123593A48}"/>
              </a:ext>
            </a:extLst>
          </p:cNvPr>
          <p:cNvSpPr>
            <a:spLocks noGrp="1"/>
          </p:cNvSpPr>
          <p:nvPr>
            <p:ph type="dt" idx="1"/>
          </p:nvPr>
        </p:nvSpPr>
        <p:spPr/>
        <p:txBody>
          <a:bodyPr/>
          <a:lstStyle/>
          <a:p>
            <a:fld id="{057AECE9-E682-4F2E-B5B8-8F7D2D60F6DE}" type="datetime1">
              <a:rPr lang="nl-NL" smtClean="0"/>
              <a:t>28-9-2023</a:t>
            </a:fld>
            <a:endParaRPr lang="nl-NL"/>
          </a:p>
        </p:txBody>
      </p:sp>
    </p:spTree>
    <p:extLst>
      <p:ext uri="{BB962C8B-B14F-4D97-AF65-F5344CB8AC3E}">
        <p14:creationId xmlns:p14="http://schemas.microsoft.com/office/powerpoint/2010/main" val="216331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pPr>
              <a:lnSpc>
                <a:spcPts val="1300"/>
              </a:lnSpc>
              <a:spcAft>
                <a:spcPts val="0"/>
              </a:spcAft>
            </a:pPr>
            <a:r>
              <a:rPr lang="nl-NL" sz="1200" u="sng" dirty="0">
                <a:latin typeface="Arial"/>
                <a:cs typeface="Arial"/>
              </a:rPr>
              <a:t>Inhoud</a:t>
            </a:r>
            <a:r>
              <a:rPr lang="nl-NL" sz="1200" dirty="0">
                <a:latin typeface="Arial"/>
                <a:cs typeface="Arial"/>
              </a:rPr>
              <a:t>: </a:t>
            </a:r>
            <a:r>
              <a:rPr lang="nl-NL" dirty="0">
                <a:latin typeface="Arial"/>
                <a:cs typeface="Arial"/>
              </a:rPr>
              <a:t>Burn-out wordt veroorzaakt door een disbalans tussen hoge werkeisen en onvoldoende hulpbronnen (</a:t>
            </a:r>
            <a:r>
              <a:rPr lang="nl-NL" dirty="0" err="1">
                <a:latin typeface="Arial"/>
                <a:cs typeface="Arial"/>
              </a:rPr>
              <a:t>Schaufeli</a:t>
            </a:r>
            <a:r>
              <a:rPr lang="nl-NL" dirty="0">
                <a:latin typeface="Arial"/>
                <a:cs typeface="Arial"/>
              </a:rPr>
              <a:t> &amp; </a:t>
            </a:r>
            <a:r>
              <a:rPr lang="nl-NL" dirty="0" err="1">
                <a:latin typeface="Arial"/>
                <a:cs typeface="Arial"/>
              </a:rPr>
              <a:t>Taris</a:t>
            </a:r>
            <a:r>
              <a:rPr lang="nl-NL" dirty="0">
                <a:latin typeface="Arial"/>
                <a:cs typeface="Arial"/>
              </a:rPr>
              <a:t>, 2014). Problemen in de privésfeer en/of persoonlijke kwetsbaarheden spelen hierbij een faciliterende rol. Uiteindelijk leidt burn-out tot gevoelens van incompetentie en slechte werkprestaties (</a:t>
            </a:r>
            <a:r>
              <a:rPr lang="nl-NL" dirty="0" err="1">
                <a:latin typeface="Arial"/>
                <a:cs typeface="Arial"/>
              </a:rPr>
              <a:t>Swider</a:t>
            </a:r>
            <a:r>
              <a:rPr lang="nl-NL" dirty="0">
                <a:latin typeface="Arial"/>
                <a:cs typeface="Arial"/>
              </a:rPr>
              <a:t> &amp; Zimmerman, 2010).  </a:t>
            </a:r>
            <a:endParaRPr lang="nl-NL" dirty="0">
              <a:cs typeface="Arial"/>
            </a:endParaRPr>
          </a:p>
          <a:p>
            <a:pPr>
              <a:lnSpc>
                <a:spcPts val="1300"/>
              </a:lnSpc>
              <a:spcAft>
                <a:spcPts val="0"/>
              </a:spcAft>
            </a:pPr>
            <a:r>
              <a:rPr lang="nl-NL" dirty="0">
                <a:latin typeface="Arial"/>
                <a:cs typeface="Arial"/>
              </a:rPr>
              <a:t>Uit een zelfrapportage onder werknemers </a:t>
            </a:r>
            <a:r>
              <a:rPr lang="nl-NL" sz="1200" dirty="0">
                <a:latin typeface="Arial"/>
                <a:cs typeface="Arial"/>
              </a:rPr>
              <a:t>i</a:t>
            </a:r>
            <a:r>
              <a:rPr lang="nl-NL" sz="1200" b="0" i="0" kern="1200" dirty="0">
                <a:solidFill>
                  <a:schemeClr val="tx1"/>
                </a:solidFill>
                <a:effectLst/>
                <a:latin typeface="Arial"/>
                <a:cs typeface="Arial"/>
              </a:rPr>
              <a:t>n 2017 bleek dat 14,9% van de mannelijke werknemers en 17,1% van de vrouwelijke werknemers enkele keren per maand of vaker </a:t>
            </a:r>
            <a:r>
              <a:rPr lang="nl-NL" dirty="0">
                <a:latin typeface="Arial"/>
                <a:cs typeface="Arial"/>
              </a:rPr>
              <a:t>burn-out </a:t>
            </a:r>
            <a:r>
              <a:rPr lang="nl-NL" sz="1200" b="0" i="0" kern="1200" dirty="0">
                <a:solidFill>
                  <a:schemeClr val="tx1"/>
                </a:solidFill>
                <a:effectLst/>
                <a:latin typeface="Arial"/>
                <a:cs typeface="Arial"/>
              </a:rPr>
              <a:t>klachten te ervaren. Slechts een fractie van de werknemers met </a:t>
            </a:r>
            <a:r>
              <a:rPr lang="nl-NL" dirty="0">
                <a:latin typeface="Arial"/>
                <a:cs typeface="Arial"/>
              </a:rPr>
              <a:t>burn-out</a:t>
            </a:r>
            <a:r>
              <a:rPr lang="nl-NL" sz="1200" b="0" i="0" kern="1200" dirty="0">
                <a:solidFill>
                  <a:schemeClr val="tx1"/>
                </a:solidFill>
                <a:effectLst/>
                <a:latin typeface="Arial"/>
                <a:cs typeface="Arial"/>
              </a:rPr>
              <a:t> klachten ontwikkelt ook daadwerkelijk een </a:t>
            </a:r>
            <a:r>
              <a:rPr lang="nl-NL" dirty="0">
                <a:latin typeface="Arial"/>
                <a:cs typeface="Arial"/>
              </a:rPr>
              <a:t>burn-out</a:t>
            </a:r>
            <a:r>
              <a:rPr lang="nl-NL" sz="1200" b="0" i="0" kern="1200" dirty="0">
                <a:solidFill>
                  <a:schemeClr val="tx1"/>
                </a:solidFill>
                <a:effectLst/>
                <a:latin typeface="Arial"/>
                <a:cs typeface="Arial"/>
              </a:rPr>
              <a:t>. De gevoelens van vermoeidheid en uitputting zijn gemeten aan de hand van vijf items waaronder emotionele uitputting, leeg voelen en vermoeidheid. (Uit: Zelfrapportage van werknemers in de Nationale Enquête Arbeidsomstandigheden (</a:t>
            </a:r>
            <a:r>
              <a:rPr lang="nl-NL" sz="1200" b="0" i="0" u="none" strike="noStrike" kern="1200" dirty="0">
                <a:solidFill>
                  <a:schemeClr val="tx1"/>
                </a:solidFill>
                <a:effectLst/>
                <a:latin typeface="Arial"/>
                <a:cs typeface="Arial"/>
                <a:hlinkClick r:id="rId3"/>
              </a:rPr>
              <a:t>NEA</a:t>
            </a:r>
            <a:r>
              <a:rPr lang="nl-NL" sz="1200" b="0" i="0" kern="1200" dirty="0">
                <a:solidFill>
                  <a:schemeClr val="tx1"/>
                </a:solidFill>
                <a:effectLst/>
                <a:latin typeface="Arial"/>
                <a:cs typeface="Arial"/>
              </a:rPr>
              <a:t>). Deze enquête geeft tevens aan dat meer vrouwelijke werknemers burn-outklachten ervaren. Dit geldt voor alle leeftijdscategorieën. </a:t>
            </a:r>
            <a:r>
              <a:rPr lang="nl-NL" dirty="0">
                <a:latin typeface="Arial"/>
                <a:cs typeface="Arial"/>
              </a:rPr>
              <a:t>Burn-out</a:t>
            </a:r>
            <a:r>
              <a:rPr lang="nl-NL" sz="1200" b="0" i="0" kern="1200" dirty="0">
                <a:solidFill>
                  <a:schemeClr val="tx1"/>
                </a:solidFill>
                <a:effectLst/>
                <a:latin typeface="Arial"/>
                <a:cs typeface="Arial"/>
              </a:rPr>
              <a:t> klachten komen het meest voor in het onderwijs (22,1%) en in de zorg (17,9%). bron: </a:t>
            </a:r>
            <a:r>
              <a:rPr lang="nl-NL" sz="1200" b="0" i="0" u="sng" kern="1200" dirty="0">
                <a:solidFill>
                  <a:schemeClr val="tx1"/>
                </a:solidFill>
                <a:effectLst/>
                <a:latin typeface="Arial"/>
                <a:cs typeface="Arial"/>
                <a:hlinkClick r:id="rId4" tooltip="Nationale Enquête Arbeidsomstandigheden 2017 Methodologie en glo"/>
              </a:rPr>
              <a:t>Hooftman et al., 2018</a:t>
            </a:r>
            <a:r>
              <a:rPr lang="nl-NL" sz="1200" b="0" i="0" u="none" kern="1200" dirty="0">
                <a:solidFill>
                  <a:schemeClr val="tx1"/>
                </a:solidFill>
                <a:effectLst/>
                <a:latin typeface="Arial"/>
                <a:cs typeface="Arial"/>
              </a:rPr>
              <a:t>.</a:t>
            </a:r>
            <a:r>
              <a:rPr lang="nl-NL" dirty="0">
                <a:latin typeface="Arial"/>
                <a:cs typeface="Arial"/>
              </a:rPr>
              <a:t> </a:t>
            </a:r>
            <a:endParaRPr lang="nl-NL" sz="1200" b="0" i="0" u="none" kern="1200" dirty="0">
              <a:solidFill>
                <a:schemeClr val="tx1"/>
              </a:solidFill>
              <a:effectLst/>
              <a:latin typeface="Arial" charset="0"/>
              <a:cs typeface="Arial"/>
            </a:endParaRPr>
          </a:p>
          <a:p>
            <a:pPr>
              <a:lnSpc>
                <a:spcPts val="1300"/>
              </a:lnSpc>
              <a:spcAft>
                <a:spcPts val="0"/>
              </a:spcAft>
            </a:pPr>
            <a:r>
              <a:rPr lang="nl-NL" sz="1200" b="0" i="0" kern="1200" dirty="0">
                <a:solidFill>
                  <a:schemeClr val="tx1"/>
                </a:solidFill>
                <a:effectLst/>
                <a:latin typeface="Arial"/>
                <a:cs typeface="Arial"/>
              </a:rPr>
              <a:t>Werkstress is niet hetzelfde als </a:t>
            </a:r>
            <a:r>
              <a:rPr lang="nl-NL" dirty="0">
                <a:latin typeface="Arial"/>
                <a:cs typeface="Arial"/>
              </a:rPr>
              <a:t>burn-out</a:t>
            </a:r>
            <a:r>
              <a:rPr lang="nl-NL" sz="1200" b="0" i="0" kern="1200" dirty="0">
                <a:solidFill>
                  <a:schemeClr val="tx1"/>
                </a:solidFill>
                <a:effectLst/>
                <a:latin typeface="Arial"/>
                <a:cs typeface="Arial"/>
              </a:rPr>
              <a:t> of overspannenheid, wel zijn er overeenkomsten. Verschijnselen van werkstress zijn bijvoorbeeld ernstige vermoeidheid, gespannenheid of nervositeit.</a:t>
            </a:r>
          </a:p>
          <a:p>
            <a:pPr>
              <a:lnSpc>
                <a:spcPts val="1300"/>
              </a:lnSpc>
              <a:spcAft>
                <a:spcPts val="0"/>
              </a:spcAft>
            </a:pPr>
            <a:endParaRPr lang="nl-NL" sz="1200" b="0" i="0" kern="1200" dirty="0">
              <a:solidFill>
                <a:schemeClr val="tx1"/>
              </a:solidFill>
              <a:effectLst/>
              <a:latin typeface="Arial" charset="0"/>
              <a:ea typeface="+mn-ea"/>
              <a:cs typeface="+mn-cs"/>
            </a:endParaRPr>
          </a:p>
          <a:p>
            <a:pPr>
              <a:lnSpc>
                <a:spcPts val="1300"/>
              </a:lnSpc>
              <a:spcAft>
                <a:spcPts val="0"/>
              </a:spcAft>
            </a:pPr>
            <a:r>
              <a:rPr lang="nl-NL" sz="1200" b="0" i="0" kern="1200" dirty="0">
                <a:solidFill>
                  <a:schemeClr val="tx1"/>
                </a:solidFill>
                <a:effectLst/>
                <a:latin typeface="Arial"/>
                <a:cs typeface="Arial"/>
              </a:rPr>
              <a:t>Volgende dia: kernsymptomen </a:t>
            </a:r>
            <a:r>
              <a:rPr lang="nl-NL" dirty="0">
                <a:latin typeface="Arial"/>
                <a:cs typeface="Arial"/>
              </a:rPr>
              <a:t>burn-out</a:t>
            </a:r>
            <a:endParaRPr lang="nl-NL" dirty="0">
              <a:cs typeface="Arial"/>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15</a:t>
            </a:fld>
            <a:endParaRPr lang="nl-NL"/>
          </a:p>
        </p:txBody>
      </p:sp>
      <p:sp>
        <p:nvSpPr>
          <p:cNvPr id="6" name="Tijdelijke aanduiding voor datum 5">
            <a:extLst>
              <a:ext uri="{FF2B5EF4-FFF2-40B4-BE49-F238E27FC236}">
                <a16:creationId xmlns:a16="http://schemas.microsoft.com/office/drawing/2014/main" id="{E53BD9C4-49E3-400F-94B5-4346F0F33A1D}"/>
              </a:ext>
            </a:extLst>
          </p:cNvPr>
          <p:cNvSpPr>
            <a:spLocks noGrp="1"/>
          </p:cNvSpPr>
          <p:nvPr>
            <p:ph type="dt" idx="1"/>
          </p:nvPr>
        </p:nvSpPr>
        <p:spPr/>
        <p:txBody>
          <a:bodyPr/>
          <a:lstStyle/>
          <a:p>
            <a:fld id="{9C6525EC-26B8-42FD-8164-FD9D6E03B2CC}" type="datetime1">
              <a:rPr lang="nl-NL" smtClean="0"/>
              <a:t>28-9-2023</a:t>
            </a:fld>
            <a:endParaRPr lang="nl-NL"/>
          </a:p>
        </p:txBody>
      </p:sp>
    </p:spTree>
    <p:extLst>
      <p:ext uri="{BB962C8B-B14F-4D97-AF65-F5344CB8AC3E}">
        <p14:creationId xmlns:p14="http://schemas.microsoft.com/office/powerpoint/2010/main" val="253974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kort toelichten</a:t>
            </a:r>
            <a:endParaRPr lang="nl-NL" sz="1200" dirty="0">
              <a:cs typeface="Arial"/>
            </a:endParaRPr>
          </a:p>
          <a:p>
            <a:pPr>
              <a:lnSpc>
                <a:spcPts val="1300"/>
              </a:lnSpc>
              <a:spcAft>
                <a:spcPts val="0"/>
              </a:spcAft>
            </a:pPr>
            <a:r>
              <a:rPr lang="nl-NL" sz="1200" u="sng" dirty="0">
                <a:latin typeface="Arial"/>
                <a:cs typeface="Arial"/>
              </a:rPr>
              <a:t>Inhoud</a:t>
            </a:r>
            <a:r>
              <a:rPr lang="nl-NL" sz="1200" dirty="0">
                <a:latin typeface="Arial"/>
                <a:cs typeface="Arial"/>
              </a:rPr>
              <a:t>: </a:t>
            </a:r>
            <a:r>
              <a:rPr lang="nl-NL" sz="1200" dirty="0" err="1">
                <a:solidFill>
                  <a:schemeClr val="tx2"/>
                </a:solidFill>
                <a:effectLst/>
                <a:latin typeface="Arial"/>
                <a:ea typeface="Times New Roman" panose="02020603050405020304" pitchFamily="18" charset="0"/>
                <a:cs typeface="Arial"/>
              </a:rPr>
              <a:t>Schaufeli</a:t>
            </a:r>
            <a:r>
              <a:rPr lang="nl-NL" sz="1200" dirty="0">
                <a:solidFill>
                  <a:schemeClr val="tx2"/>
                </a:solidFill>
                <a:effectLst/>
                <a:latin typeface="Arial"/>
                <a:ea typeface="Times New Roman" panose="02020603050405020304" pitchFamily="18" charset="0"/>
                <a:cs typeface="Arial"/>
              </a:rPr>
              <a:t>, </a:t>
            </a:r>
            <a:r>
              <a:rPr lang="nl-NL" sz="1200" dirty="0" err="1">
                <a:solidFill>
                  <a:schemeClr val="tx2"/>
                </a:solidFill>
                <a:effectLst/>
                <a:latin typeface="Arial"/>
                <a:ea typeface="Times New Roman" panose="02020603050405020304" pitchFamily="18" charset="0"/>
                <a:cs typeface="Arial"/>
              </a:rPr>
              <a:t>Desart</a:t>
            </a:r>
            <a:r>
              <a:rPr lang="nl-NL" sz="1200" dirty="0">
                <a:solidFill>
                  <a:schemeClr val="tx2"/>
                </a:solidFill>
                <a:effectLst/>
                <a:latin typeface="Arial"/>
                <a:ea typeface="Times New Roman" panose="02020603050405020304" pitchFamily="18" charset="0"/>
                <a:cs typeface="Arial"/>
              </a:rPr>
              <a:t> en De Witte hebben vanuit nieuw onderzoek (gedurende drie jaar) deze kernsymptomen van </a:t>
            </a:r>
            <a:r>
              <a:rPr lang="nl-NL" dirty="0">
                <a:solidFill>
                  <a:schemeClr val="tx2"/>
                </a:solidFill>
                <a:latin typeface="Arial"/>
                <a:ea typeface="Times New Roman" panose="02020603050405020304" pitchFamily="18" charset="0"/>
                <a:cs typeface="Arial"/>
              </a:rPr>
              <a:t>burn-out </a:t>
            </a:r>
            <a:r>
              <a:rPr lang="nl-NL" sz="1200" dirty="0">
                <a:solidFill>
                  <a:schemeClr val="tx2"/>
                </a:solidFill>
                <a:effectLst/>
                <a:latin typeface="Arial"/>
                <a:ea typeface="Times New Roman" panose="02020603050405020304" pitchFamily="18" charset="0"/>
                <a:cs typeface="Arial"/>
              </a:rPr>
              <a:t>samengesteld met de daar bijkomende symptomen. Onder Uitputting wordt verstaan verlies aan energie wat resulteert in gevoelens van zowel fysieke (vermoeid zijn, slap voelen) als mentale (‘op’ zijn, ‘leeg’ voelen) uitputting. Emotioneel controleverlies of ontregeling uit zich in heftige emotionele reacties waar ment geen greep op heeft. Cognitieve controleverlies of ontregeling uit zich in geheugenproblemen, aandachts- en concentratiestoornissen en prestatieproblemen (mentaal afwezig, moeilijk om beslissingen te nemen). Mentale afstand of distantie uit zich sterke weerzin in het werk, zich terugtrekken mentaal en soms fysiek, vermijden van contacten met anderen waaronder collega’s. </a:t>
            </a:r>
            <a:r>
              <a:rPr lang="nl-NL" dirty="0">
                <a:solidFill>
                  <a:schemeClr val="tx2"/>
                </a:solidFill>
                <a:latin typeface="Arial"/>
                <a:ea typeface="Times New Roman" panose="02020603050405020304" pitchFamily="18" charset="0"/>
                <a:cs typeface="Arial"/>
              </a:rPr>
              <a:t>Kenmerkend</a:t>
            </a:r>
            <a:r>
              <a:rPr lang="nl-NL" sz="1200" dirty="0">
                <a:solidFill>
                  <a:schemeClr val="tx2"/>
                </a:solidFill>
                <a:effectLst/>
                <a:latin typeface="Arial"/>
                <a:ea typeface="Times New Roman" panose="02020603050405020304" pitchFamily="18" charset="0"/>
                <a:cs typeface="Arial"/>
              </a:rPr>
              <a:t> zijn een cynische en onverschillige houding. </a:t>
            </a:r>
            <a:r>
              <a:rPr lang="nl-NL" dirty="0">
                <a:latin typeface="Arial"/>
                <a:cs typeface="Arial"/>
              </a:rPr>
              <a:t>Deze kernsymptomen worden vergezeld door secundaire symptomen, zoals depressieve gevoelens, en psychosomatische- en psychische spanningsklachten. </a:t>
            </a:r>
            <a:endParaRPr lang="nl-NL" sz="1200" dirty="0">
              <a:solidFill>
                <a:schemeClr val="tx2"/>
              </a:solidFill>
              <a:effectLst/>
              <a:latin typeface="Arial" panose="020B0604020202020204" pitchFamily="34" charset="0"/>
              <a:ea typeface="Times New Roman" panose="02020603050405020304" pitchFamily="18" charset="0"/>
              <a:cs typeface="Maiandra GD" panose="020E0502030308020204" pitchFamily="34" charset="0"/>
            </a:endParaRPr>
          </a:p>
          <a:p>
            <a:pPr>
              <a:lnSpc>
                <a:spcPts val="1300"/>
              </a:lnSpc>
              <a:spcAft>
                <a:spcPts val="0"/>
              </a:spcAft>
            </a:pPr>
            <a:r>
              <a:rPr lang="nl-NL" sz="1200" dirty="0" err="1">
                <a:solidFill>
                  <a:schemeClr val="tx2"/>
                </a:solidFill>
                <a:effectLst/>
                <a:latin typeface="Arial"/>
                <a:ea typeface="Times New Roman" panose="02020603050405020304" pitchFamily="18" charset="0"/>
                <a:cs typeface="Arial"/>
              </a:rPr>
              <a:t>Maslach</a:t>
            </a:r>
            <a:r>
              <a:rPr lang="nl-NL" sz="1200" dirty="0">
                <a:solidFill>
                  <a:schemeClr val="tx2"/>
                </a:solidFill>
                <a:effectLst/>
                <a:latin typeface="Arial"/>
                <a:ea typeface="Times New Roman" panose="02020603050405020304" pitchFamily="18" charset="0"/>
                <a:cs typeface="Arial"/>
              </a:rPr>
              <a:t> en Jackson (1986) noemen de volgende kenmerken voor een </a:t>
            </a:r>
            <a:r>
              <a:rPr lang="nl-NL" dirty="0">
                <a:solidFill>
                  <a:schemeClr val="tx2"/>
                </a:solidFill>
                <a:latin typeface="Arial"/>
                <a:ea typeface="Times New Roman" panose="02020603050405020304" pitchFamily="18" charset="0"/>
                <a:cs typeface="Arial"/>
              </a:rPr>
              <a:t>burn-out</a:t>
            </a:r>
            <a:r>
              <a:rPr lang="nl-NL" sz="1200" dirty="0">
                <a:solidFill>
                  <a:schemeClr val="tx2"/>
                </a:solidFill>
                <a:effectLst/>
                <a:latin typeface="Arial"/>
                <a:ea typeface="Times New Roman" panose="02020603050405020304" pitchFamily="18" charset="0"/>
                <a:cs typeface="Arial"/>
              </a:rPr>
              <a:t>: </a:t>
            </a:r>
            <a:r>
              <a:rPr lang="nl-NL" sz="1200" i="1" dirty="0">
                <a:solidFill>
                  <a:schemeClr val="tx2"/>
                </a:solidFill>
                <a:effectLst/>
                <a:latin typeface="Arial"/>
                <a:ea typeface="Times New Roman" panose="02020603050405020304" pitchFamily="18" charset="0"/>
                <a:cs typeface="Arial"/>
              </a:rPr>
              <a:t>Emotionele uitputting:</a:t>
            </a:r>
            <a:r>
              <a:rPr lang="nl-NL" sz="1200" dirty="0">
                <a:solidFill>
                  <a:schemeClr val="tx2"/>
                </a:solidFill>
                <a:effectLst/>
                <a:latin typeface="Arial"/>
                <a:ea typeface="Times New Roman" panose="02020603050405020304" pitchFamily="18" charset="0"/>
                <a:cs typeface="Arial"/>
              </a:rPr>
              <a:t> een gevoel van extreme vermoeidheid (de reserves zijn op en de batterij kan niet meer worden opgeladen); </a:t>
            </a:r>
            <a:r>
              <a:rPr lang="nl-NL" sz="1200" i="1" dirty="0">
                <a:solidFill>
                  <a:schemeClr val="tx2"/>
                </a:solidFill>
                <a:effectLst/>
                <a:latin typeface="Arial"/>
                <a:ea typeface="Times New Roman" panose="02020603050405020304" pitchFamily="18" charset="0"/>
                <a:cs typeface="Arial"/>
              </a:rPr>
              <a:t>Depersonalisatie: </a:t>
            </a:r>
            <a:r>
              <a:rPr lang="nl-NL" sz="1200" dirty="0">
                <a:solidFill>
                  <a:schemeClr val="tx2"/>
                </a:solidFill>
                <a:effectLst/>
                <a:latin typeface="Arial"/>
                <a:ea typeface="Times New Roman" panose="02020603050405020304" pitchFamily="18" charset="0"/>
                <a:cs typeface="Arial"/>
              </a:rPr>
              <a:t>vervreemding ten opzichte van anderen (een negatieve, cynische, afstandelijke en kille houding hebben tegenover collega’s en werk); </a:t>
            </a:r>
            <a:r>
              <a:rPr lang="nl-NL" sz="1200" i="1" dirty="0">
                <a:solidFill>
                  <a:schemeClr val="tx2"/>
                </a:solidFill>
                <a:effectLst/>
                <a:latin typeface="Arial"/>
                <a:ea typeface="Times New Roman" panose="02020603050405020304" pitchFamily="18" charset="0"/>
                <a:cs typeface="Arial"/>
              </a:rPr>
              <a:t>Gevoelens van afnemende bekwaamheid (Inefficiëntie): </a:t>
            </a:r>
            <a:r>
              <a:rPr lang="nl-NL" sz="1200" dirty="0">
                <a:solidFill>
                  <a:schemeClr val="tx2"/>
                </a:solidFill>
                <a:effectLst/>
                <a:latin typeface="Arial"/>
                <a:ea typeface="Times New Roman" panose="02020603050405020304" pitchFamily="18" charset="0"/>
                <a:cs typeface="Arial"/>
              </a:rPr>
              <a:t>het gevoel dat je minder goed presteert dan in het verleden het geval was en de neiging jezelf negatief te beoordelen.</a:t>
            </a:r>
            <a:r>
              <a:rPr lang="nl-NL" dirty="0">
                <a:solidFill>
                  <a:schemeClr val="tx2"/>
                </a:solidFill>
                <a:latin typeface="Arial"/>
                <a:ea typeface="Times New Roman" panose="02020603050405020304" pitchFamily="18" charset="0"/>
                <a:cs typeface="Arial"/>
              </a:rPr>
              <a:t> </a:t>
            </a:r>
            <a:endParaRPr lang="nl-NL" sz="1200" dirty="0">
              <a:solidFill>
                <a:schemeClr val="tx2"/>
              </a:solidFill>
              <a:effectLst/>
              <a:latin typeface="Arial" panose="020B0604020202020204" pitchFamily="34" charset="0"/>
              <a:ea typeface="Times New Roman" panose="02020603050405020304" pitchFamily="18"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latin typeface="Arial"/>
                <a:cs typeface="Arial"/>
              </a:rPr>
              <a:t>Volgende dia: </a:t>
            </a:r>
            <a:r>
              <a:rPr lang="nl-NL" sz="1100" dirty="0">
                <a:latin typeface="Arial"/>
                <a:cs typeface="Arial"/>
              </a:rPr>
              <a:t>12 fasen model burn-out (Freudenberger&amp;North,1992)</a:t>
            </a:r>
            <a:endParaRPr lang="nl-NL" sz="1050" dirty="0">
              <a:latin typeface="Arial"/>
              <a:cs typeface="Arial"/>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16</a:t>
            </a:fld>
            <a:endParaRPr lang="nl-NL"/>
          </a:p>
        </p:txBody>
      </p:sp>
      <p:sp>
        <p:nvSpPr>
          <p:cNvPr id="6" name="Tijdelijke aanduiding voor datum 5">
            <a:extLst>
              <a:ext uri="{FF2B5EF4-FFF2-40B4-BE49-F238E27FC236}">
                <a16:creationId xmlns:a16="http://schemas.microsoft.com/office/drawing/2014/main" id="{BCB22DB9-6BDB-439F-A722-7EB948D5DD2B}"/>
              </a:ext>
            </a:extLst>
          </p:cNvPr>
          <p:cNvSpPr>
            <a:spLocks noGrp="1"/>
          </p:cNvSpPr>
          <p:nvPr>
            <p:ph type="dt" idx="1"/>
          </p:nvPr>
        </p:nvSpPr>
        <p:spPr/>
        <p:txBody>
          <a:bodyPr/>
          <a:lstStyle/>
          <a:p>
            <a:fld id="{4D21E2A3-1D1A-4550-91CF-9055CEF2BD83}" type="datetime1">
              <a:rPr lang="nl-NL" smtClean="0"/>
              <a:t>28-9-2023</a:t>
            </a:fld>
            <a:endParaRPr lang="nl-NL"/>
          </a:p>
        </p:txBody>
      </p:sp>
    </p:spTree>
    <p:extLst>
      <p:ext uri="{BB962C8B-B14F-4D97-AF65-F5344CB8AC3E}">
        <p14:creationId xmlns:p14="http://schemas.microsoft.com/office/powerpoint/2010/main" val="35478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groepsgesprek</a:t>
            </a:r>
            <a:endParaRPr lang="nl-NL" sz="1200" dirty="0">
              <a:cs typeface="Arial"/>
            </a:endParaRPr>
          </a:p>
          <a:p>
            <a:r>
              <a:rPr lang="nl-NL" sz="1200" u="sng" dirty="0">
                <a:latin typeface="Arial"/>
                <a:cs typeface="Arial"/>
              </a:rPr>
              <a:t>Inhoud</a:t>
            </a:r>
            <a:r>
              <a:rPr lang="nl-NL" sz="1200" dirty="0">
                <a:latin typeface="Arial"/>
                <a:cs typeface="Arial"/>
              </a:rPr>
              <a:t>: de psychologen Herbert </a:t>
            </a:r>
            <a:r>
              <a:rPr lang="nl-NL" sz="1200" dirty="0" err="1">
                <a:latin typeface="Arial"/>
                <a:cs typeface="Arial"/>
              </a:rPr>
              <a:t>Freudenberger</a:t>
            </a:r>
            <a:r>
              <a:rPr lang="nl-NL" sz="1200" dirty="0">
                <a:latin typeface="Arial"/>
                <a:cs typeface="Arial"/>
              </a:rPr>
              <a:t> en </a:t>
            </a:r>
            <a:r>
              <a:rPr lang="nl-NL" sz="1200" dirty="0" err="1">
                <a:latin typeface="Arial"/>
                <a:cs typeface="Arial"/>
              </a:rPr>
              <a:t>Gail</a:t>
            </a:r>
            <a:r>
              <a:rPr lang="nl-NL" sz="1200" dirty="0">
                <a:latin typeface="Arial"/>
                <a:cs typeface="Arial"/>
              </a:rPr>
              <a:t> North hebben 12 fasen in het proces dat voorafgaat aan de </a:t>
            </a:r>
            <a:r>
              <a:rPr lang="nl-NL" dirty="0">
                <a:latin typeface="Arial"/>
                <a:cs typeface="Arial"/>
              </a:rPr>
              <a:t>burn-out</a:t>
            </a:r>
            <a:r>
              <a:rPr lang="nl-NL" sz="1200" dirty="0">
                <a:latin typeface="Arial"/>
                <a:cs typeface="Arial"/>
              </a:rPr>
              <a:t> gedefinieerd. Het is gericht op gedrag: wat verandert er geleidelijk. In het algemeen is het moeilijk te bemerken wanneer mensen in een </a:t>
            </a:r>
            <a:r>
              <a:rPr lang="nl-NL" dirty="0">
                <a:latin typeface="Arial"/>
                <a:cs typeface="Arial"/>
              </a:rPr>
              <a:t>burn-out</a:t>
            </a:r>
            <a:r>
              <a:rPr lang="nl-NL" sz="1200" dirty="0">
                <a:latin typeface="Arial"/>
                <a:cs typeface="Arial"/>
              </a:rPr>
              <a:t> raken. Terugkijkend blijkt dat het al een tijdje niet goed gaat en dat stressklachten en signalen zijn genegeerd of gebagatelliseerd. Dit model is om zelf waakzaam te zijn en/of bij collega’s waarbij je signalen ziet die hierin passen. Over het algemeen doorlopen mensen de 12 fasen voordat zij in een </a:t>
            </a:r>
            <a:r>
              <a:rPr lang="nl-NL" dirty="0">
                <a:latin typeface="Arial"/>
                <a:cs typeface="Arial"/>
              </a:rPr>
              <a:t>burn-out</a:t>
            </a:r>
            <a:r>
              <a:rPr lang="nl-NL" sz="1200" dirty="0">
                <a:latin typeface="Arial"/>
                <a:cs typeface="Arial"/>
              </a:rPr>
              <a:t> terecht komen, de chronologische volgorde hoeft niet doorlopen te worden. Kijk ook naar het team waar je</a:t>
            </a:r>
            <a:r>
              <a:rPr lang="nl-NL" dirty="0">
                <a:latin typeface="Arial"/>
                <a:cs typeface="Arial"/>
              </a:rPr>
              <a:t> deel uitmaakt.</a:t>
            </a:r>
            <a:r>
              <a:rPr lang="nl-NL" sz="1200" dirty="0">
                <a:latin typeface="Arial"/>
                <a:cs typeface="Arial"/>
              </a:rPr>
              <a:t> Hoe attent zijn zij naar elkaar toe</a:t>
            </a:r>
            <a:r>
              <a:rPr lang="nl-NL" dirty="0">
                <a:latin typeface="Arial"/>
                <a:cs typeface="Arial"/>
              </a:rPr>
              <a:t>?</a:t>
            </a:r>
            <a:endParaRPr lang="nl-NL" sz="1200" dirty="0">
              <a:latin typeface="Arial"/>
              <a:cs typeface="Arial"/>
            </a:endParaRPr>
          </a:p>
          <a:p>
            <a:pPr>
              <a:lnSpc>
                <a:spcPct val="100000"/>
              </a:lnSpc>
            </a:pPr>
            <a:r>
              <a:rPr lang="nl-NL" sz="1200" dirty="0">
                <a:latin typeface="Arial"/>
                <a:cs typeface="Arial"/>
              </a:rPr>
              <a:t>De reflectievraag Deel 1 </a:t>
            </a:r>
            <a:r>
              <a:rPr lang="nl-NL" dirty="0">
                <a:latin typeface="Arial"/>
                <a:cs typeface="Arial"/>
              </a:rPr>
              <a:t>burn-out</a:t>
            </a:r>
            <a:r>
              <a:rPr lang="nl-NL" sz="1200" dirty="0">
                <a:latin typeface="Arial"/>
                <a:cs typeface="Arial"/>
              </a:rPr>
              <a:t> cyclus gaat over deze 12 fasen model: zijn er onderdelen die herkenbaar zijn of die bij jou van toepassing zijn of zijn geweest? Wat doe je om het tij te keren? Of wat kan je doen om hier niet in te komen? Zie ook de volgende dia met vragen over waar liggen jouw stressoren en risicofactoren.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risicofactoren en stressoren</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17</a:t>
            </a:fld>
            <a:endParaRPr lang="nl-NL"/>
          </a:p>
        </p:txBody>
      </p:sp>
      <p:sp>
        <p:nvSpPr>
          <p:cNvPr id="6" name="Tijdelijke aanduiding voor datum 5">
            <a:extLst>
              <a:ext uri="{FF2B5EF4-FFF2-40B4-BE49-F238E27FC236}">
                <a16:creationId xmlns:a16="http://schemas.microsoft.com/office/drawing/2014/main" id="{78FD82F6-B4C2-4725-81F9-E3B323D69056}"/>
              </a:ext>
            </a:extLst>
          </p:cNvPr>
          <p:cNvSpPr>
            <a:spLocks noGrp="1"/>
          </p:cNvSpPr>
          <p:nvPr>
            <p:ph type="dt" idx="1"/>
          </p:nvPr>
        </p:nvSpPr>
        <p:spPr/>
        <p:txBody>
          <a:bodyPr/>
          <a:lstStyle/>
          <a:p>
            <a:fld id="{9367BB93-88EF-46AE-862E-CBE47197519D}" type="datetime1">
              <a:rPr lang="nl-NL" smtClean="0"/>
              <a:t>28-9-2023</a:t>
            </a:fld>
            <a:endParaRPr lang="nl-NL"/>
          </a:p>
        </p:txBody>
      </p:sp>
    </p:spTree>
    <p:extLst>
      <p:ext uri="{BB962C8B-B14F-4D97-AF65-F5344CB8AC3E}">
        <p14:creationId xmlns:p14="http://schemas.microsoft.com/office/powerpoint/2010/main" val="357112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groepsgesprek of in subgroepen</a:t>
            </a:r>
            <a:endParaRPr lang="nl-NL" sz="1200" dirty="0">
              <a:cs typeface="Arial"/>
            </a:endParaRPr>
          </a:p>
          <a:p>
            <a:pPr>
              <a:lnSpc>
                <a:spcPts val="1300"/>
              </a:lnSpc>
              <a:spcAft>
                <a:spcPts val="600"/>
              </a:spcAft>
            </a:pPr>
            <a:r>
              <a:rPr lang="nl-NL" sz="1200" u="sng" dirty="0">
                <a:latin typeface="Arial"/>
                <a:cs typeface="Arial"/>
              </a:rPr>
              <a:t>Inhoud</a:t>
            </a:r>
            <a:r>
              <a:rPr lang="nl-NL" sz="1200" dirty="0">
                <a:latin typeface="Arial"/>
                <a:cs typeface="Arial"/>
              </a:rPr>
              <a:t>: risicofactoren ontwikkelen een </a:t>
            </a:r>
            <a:r>
              <a:rPr lang="nl-NL" dirty="0">
                <a:latin typeface="Arial"/>
                <a:cs typeface="Arial"/>
              </a:rPr>
              <a:t>burn-out </a:t>
            </a:r>
            <a:r>
              <a:rPr lang="nl-NL" sz="1200" dirty="0">
                <a:latin typeface="Arial"/>
                <a:cs typeface="Arial"/>
              </a:rPr>
              <a:t>wanneer ze genegeerd worden. Daarom is het van belang om hier aandacht aan te besteden en er bewust van te zijn. Risicofactoren kunnen zijn: </a:t>
            </a:r>
            <a:r>
              <a:rPr lang="nl-NL" sz="1200" i="1" dirty="0">
                <a:latin typeface="Arial"/>
                <a:cs typeface="Arial"/>
              </a:rPr>
              <a:t>persoonsgebonden</a:t>
            </a:r>
            <a:r>
              <a:rPr lang="nl-NL" sz="1200" dirty="0">
                <a:latin typeface="Arial"/>
                <a:cs typeface="Arial"/>
              </a:rPr>
              <a:t> (type A persoonlijkheid, vrouw, single, leeftijd </a:t>
            </a:r>
            <a:r>
              <a:rPr kumimoji="0" lang="nl-NL" sz="1200" b="0" i="0" u="none" strike="noStrike" kern="1200" cap="none" spc="0" normalizeH="0" baseline="0" noProof="0" dirty="0">
                <a:ln>
                  <a:noFill/>
                </a:ln>
                <a:solidFill>
                  <a:schemeClr val="tx2"/>
                </a:solidFill>
                <a:effectLst/>
                <a:uLnTx/>
                <a:uFillTx/>
                <a:latin typeface="Arial"/>
                <a:cs typeface="Arial"/>
              </a:rPr>
              <a:t>⩽ 55 jaar), </a:t>
            </a:r>
            <a:r>
              <a:rPr kumimoji="0" lang="nl-NL" sz="1200" b="0" i="1" u="none" strike="noStrike" kern="1200" cap="none" spc="0" normalizeH="0" baseline="0" noProof="0" dirty="0">
                <a:ln>
                  <a:noFill/>
                </a:ln>
                <a:solidFill>
                  <a:schemeClr val="tx2"/>
                </a:solidFill>
                <a:effectLst/>
                <a:uLnTx/>
                <a:uFillTx/>
                <a:latin typeface="Arial"/>
                <a:cs typeface="Arial"/>
              </a:rPr>
              <a:t>professiegebonden</a:t>
            </a:r>
            <a:r>
              <a:rPr kumimoji="0" lang="nl-NL" sz="1200" b="0" i="0" u="none" strike="noStrike" kern="1200" cap="none" spc="0" normalizeH="0" baseline="0" noProof="0" dirty="0">
                <a:ln>
                  <a:noFill/>
                </a:ln>
                <a:solidFill>
                  <a:schemeClr val="tx2"/>
                </a:solidFill>
                <a:effectLst/>
                <a:uLnTx/>
                <a:uFillTx/>
                <a:latin typeface="Arial"/>
                <a:cs typeface="Arial"/>
              </a:rPr>
              <a:t> (een arts op de SEH en een oncoloog 48% </a:t>
            </a:r>
            <a:r>
              <a:rPr kumimoji="0" lang="nl-NL" sz="1200" b="0" i="0" u="none" strike="noStrike" kern="1200" cap="none" spc="0" normalizeH="0" baseline="0" noProof="0" dirty="0" err="1">
                <a:ln>
                  <a:noFill/>
                </a:ln>
                <a:solidFill>
                  <a:schemeClr val="tx2"/>
                </a:solidFill>
                <a:effectLst/>
                <a:uLnTx/>
                <a:uFillTx/>
                <a:latin typeface="Arial"/>
                <a:cs typeface="Arial"/>
              </a:rPr>
              <a:t>vs</a:t>
            </a:r>
            <a:r>
              <a:rPr kumimoji="0" lang="nl-NL" sz="1200" b="0" i="0" u="none" strike="noStrike" kern="1200" cap="none" spc="0" normalizeH="0" baseline="0" noProof="0" dirty="0">
                <a:ln>
                  <a:noFill/>
                </a:ln>
                <a:solidFill>
                  <a:schemeClr val="tx2"/>
                </a:solidFill>
                <a:effectLst/>
                <a:uLnTx/>
                <a:uFillTx/>
                <a:latin typeface="Arial"/>
                <a:cs typeface="Arial"/>
              </a:rPr>
              <a:t> 39%), gerelateerd aan </a:t>
            </a:r>
            <a:r>
              <a:rPr kumimoji="0" lang="nl-NL" sz="1200" b="0" i="1" u="none" strike="noStrike" kern="1200" cap="none" spc="0" normalizeH="0" baseline="0" noProof="0" dirty="0">
                <a:ln>
                  <a:noFill/>
                </a:ln>
                <a:solidFill>
                  <a:schemeClr val="tx2"/>
                </a:solidFill>
                <a:effectLst/>
                <a:uLnTx/>
                <a:uFillTx/>
                <a:latin typeface="Arial"/>
                <a:cs typeface="Arial"/>
              </a:rPr>
              <a:t>werk- en organisatie en zorgsysteem (</a:t>
            </a:r>
            <a:r>
              <a:rPr kumimoji="0" lang="nl-NL" sz="1200" b="0" i="0" u="none" strike="noStrike" kern="1200" cap="none" spc="0" normalizeH="0" baseline="0" noProof="0" dirty="0">
                <a:ln>
                  <a:noFill/>
                </a:ln>
                <a:solidFill>
                  <a:schemeClr val="tx2"/>
                </a:solidFill>
                <a:effectLst/>
                <a:uLnTx/>
                <a:uFillTx/>
                <a:latin typeface="Arial"/>
                <a:cs typeface="Arial"/>
              </a:rPr>
              <a:t>waaronder inperking autonomie, regie over inhoud en vorm, regeldruk, registratielast, werkdruk, onvoldoende waardering en respect vanuit collega’s en organisatie, cultuur van de medisch wereld, onvoldoende ondersteuning, mogelijkheden tot ontplooiing/idealen) en </a:t>
            </a:r>
            <a:r>
              <a:rPr kumimoji="0" lang="nl-NL" sz="1200" b="0" i="1" u="none" strike="noStrike" kern="1200" cap="none" spc="0" normalizeH="0" baseline="0" noProof="0" dirty="0">
                <a:ln>
                  <a:noFill/>
                </a:ln>
                <a:solidFill>
                  <a:schemeClr val="tx2"/>
                </a:solidFill>
                <a:effectLst/>
                <a:uLnTx/>
                <a:uFillTx/>
                <a:latin typeface="Arial"/>
                <a:cs typeface="Arial"/>
              </a:rPr>
              <a:t>werk </a:t>
            </a:r>
            <a:r>
              <a:rPr kumimoji="0" lang="nl-NL" sz="1200" b="0" i="1" u="none" strike="noStrike" kern="1200" cap="none" spc="0" normalizeH="0" baseline="0" noProof="0" dirty="0" err="1">
                <a:ln>
                  <a:noFill/>
                </a:ln>
                <a:solidFill>
                  <a:schemeClr val="tx2"/>
                </a:solidFill>
                <a:effectLst/>
                <a:uLnTx/>
                <a:uFillTx/>
                <a:latin typeface="Arial"/>
                <a:cs typeface="Arial"/>
              </a:rPr>
              <a:t>vs</a:t>
            </a:r>
            <a:r>
              <a:rPr kumimoji="0" lang="nl-NL" sz="1200" b="0" i="1" u="none" strike="noStrike" kern="1200" cap="none" spc="0" normalizeH="0" baseline="0" noProof="0" dirty="0">
                <a:ln>
                  <a:noFill/>
                </a:ln>
                <a:solidFill>
                  <a:schemeClr val="tx2"/>
                </a:solidFill>
                <a:effectLst/>
                <a:uLnTx/>
                <a:uFillTx/>
                <a:latin typeface="Arial"/>
                <a:cs typeface="Arial"/>
              </a:rPr>
              <a:t> privé </a:t>
            </a:r>
            <a:r>
              <a:rPr kumimoji="0" lang="nl-NL" sz="1200" b="0" i="0" u="none" strike="noStrike" kern="1200" cap="none" spc="0" normalizeH="0" baseline="0" noProof="0" dirty="0">
                <a:ln>
                  <a:noFill/>
                </a:ln>
                <a:solidFill>
                  <a:schemeClr val="tx2"/>
                </a:solidFill>
                <a:effectLst/>
                <a:uLnTx/>
                <a:uFillTx/>
                <a:latin typeface="Arial"/>
                <a:cs typeface="Arial"/>
              </a:rPr>
              <a:t>gerelateerd zijn als er sprake is van een disbalans hiertussen (bron: </a:t>
            </a:r>
            <a:r>
              <a:rPr kumimoji="0" lang="nl-NL" sz="1200" b="0" i="0" u="none" strike="noStrike" kern="1200" cap="none" spc="0" normalizeH="0" baseline="0" noProof="0" dirty="0" err="1">
                <a:ln>
                  <a:noFill/>
                </a:ln>
                <a:solidFill>
                  <a:schemeClr val="tx2"/>
                </a:solidFill>
                <a:effectLst/>
                <a:uLnTx/>
                <a:uFillTx/>
                <a:latin typeface="Arial"/>
                <a:cs typeface="Arial"/>
              </a:rPr>
              <a:t>Medscape</a:t>
            </a:r>
            <a:r>
              <a:rPr kumimoji="0" lang="nl-NL" sz="1200" b="0" i="0" u="none" strike="noStrike" kern="1200" cap="none" spc="0" normalizeH="0" baseline="0" noProof="0" dirty="0">
                <a:ln>
                  <a:noFill/>
                </a:ln>
                <a:solidFill>
                  <a:schemeClr val="tx2"/>
                </a:solidFill>
                <a:effectLst/>
                <a:uLnTx/>
                <a:uFillTx/>
                <a:latin typeface="Arial"/>
                <a:cs typeface="Arial"/>
              </a:rPr>
              <a:t> report 2017).</a:t>
            </a:r>
            <a:r>
              <a:rPr kumimoji="0" lang="nl-NL" sz="1200" b="0" i="0" u="none" strike="noStrike" kern="1200" cap="none" spc="0" normalizeH="0" baseline="0" noProof="0" dirty="0">
                <a:ln>
                  <a:noFill/>
                </a:ln>
                <a:solidFill>
                  <a:srgbClr val="C0C0C0"/>
                </a:solidFill>
                <a:effectLst/>
                <a:uLnTx/>
                <a:uFillTx/>
                <a:latin typeface="Arial"/>
                <a:cs typeface="Arial"/>
              </a:rPr>
              <a:t> </a:t>
            </a:r>
            <a:r>
              <a:rPr lang="nl-NL" sz="1200" dirty="0">
                <a:latin typeface="Arial"/>
                <a:cs typeface="Arial"/>
              </a:rPr>
              <a:t>In de e-</a:t>
            </a:r>
            <a:r>
              <a:rPr lang="nl-NL" sz="1200" dirty="0" err="1">
                <a:latin typeface="Arial"/>
                <a:cs typeface="Arial"/>
              </a:rPr>
              <a:t>learning</a:t>
            </a:r>
            <a:r>
              <a:rPr lang="nl-NL" sz="1200" dirty="0">
                <a:latin typeface="Arial"/>
                <a:cs typeface="Arial"/>
              </a:rPr>
              <a:t> zijn een aantal stressoren genoemd m.b.t. het werk. Daarnaast kunnen stressoren in de privé sfeer liggen die van invloed zijn op het functioneren in het werk bijvoorbeeld tijdens een </a:t>
            </a:r>
            <a:r>
              <a:rPr lang="nl-NL" sz="1200" dirty="0" err="1">
                <a:latin typeface="Arial"/>
                <a:cs typeface="Arial"/>
              </a:rPr>
              <a:t>patiëntengesprek</a:t>
            </a:r>
            <a:r>
              <a:rPr lang="nl-NL" sz="1200" dirty="0">
                <a:latin typeface="Arial"/>
                <a:cs typeface="Arial"/>
              </a:rPr>
              <a:t> of teamoverleg. </a:t>
            </a:r>
            <a:r>
              <a:rPr lang="nl-NL" sz="1200" kern="1200" dirty="0">
                <a:solidFill>
                  <a:schemeClr val="tx1"/>
                </a:solidFill>
                <a:effectLst/>
                <a:latin typeface="Arial"/>
                <a:cs typeface="Arial"/>
              </a:rPr>
              <a:t>In de zorgsector is het langdurig ziekteverzuim sinds 2013 met 16% gestegen, een stijging die bijna geheel te wijten is aan een te hoge werkdruk. Vooral onder jonge medewerkers is uitval door mentale klachten gestegen. Zo heeft bijvoorbeeld 20% van de jonge artsen tegenwoordig (juni 2019) last van </a:t>
            </a:r>
            <a:r>
              <a:rPr lang="nl-NL" dirty="0">
                <a:latin typeface="Arial"/>
                <a:cs typeface="Arial"/>
              </a:rPr>
              <a:t>burn-out</a:t>
            </a:r>
            <a:r>
              <a:rPr lang="nl-NL" sz="1200" kern="1200" dirty="0">
                <a:solidFill>
                  <a:schemeClr val="tx1"/>
                </a:solidFill>
                <a:effectLst/>
                <a:latin typeface="Arial"/>
                <a:cs typeface="Arial"/>
              </a:rPr>
              <a:t> klachten, in 2015 was dit 15 %. Uit het onderzoek blijkt dat 23 % van de jonge zorgmedewerkers een negatieve werksfeer ervaart, 26 % heeft last van te hoge werkdruk en 12 % ervaart een te grote tijdsdruk.</a:t>
            </a:r>
            <a:r>
              <a:rPr lang="nl-NL" sz="1200" dirty="0">
                <a:effectLst/>
                <a:latin typeface="Arial"/>
                <a:ea typeface="Times New Roman" panose="02020603050405020304" pitchFamily="18" charset="0"/>
                <a:cs typeface="Arial"/>
              </a:rPr>
              <a:t> (bron: 3 juni 2019 </a:t>
            </a:r>
            <a:r>
              <a:rPr lang="nl-NL" dirty="0">
                <a:latin typeface="Arial"/>
                <a:cs typeface="Arial"/>
                <a:hlinkClick r:id="rId3"/>
              </a:rPr>
              <a:t>https://www.cnvjongeren.nl/nieuws/cnv-jongeren-1-op-8-jonge-zorgmedewerkers-valt-uit-door-burn-out/</a:t>
            </a:r>
            <a:r>
              <a:rPr lang="nl-NL" dirty="0">
                <a:latin typeface="Arial"/>
                <a:cs typeface="Arial"/>
              </a:rPr>
              <a:t>) </a:t>
            </a:r>
            <a:endParaRPr lang="nl-NL" dirty="0">
              <a:cs typeface="Arial"/>
            </a:endParaRPr>
          </a:p>
          <a:p>
            <a:pPr>
              <a:lnSpc>
                <a:spcPts val="1300"/>
              </a:lnSpc>
              <a:spcAft>
                <a:spcPts val="600"/>
              </a:spcAft>
            </a:pPr>
            <a:r>
              <a:rPr lang="nl-NL" sz="1200" dirty="0">
                <a:latin typeface="Arial" panose="020B0604020202020204" pitchFamily="34" charset="0"/>
                <a:cs typeface="Arial" panose="020B0604020202020204" pitchFamily="34" charset="0"/>
              </a:rPr>
              <a:t>Wissel met elkaar uit waar jouw risicofactoren / stressoren liggen en wat je doet om ze te verminderen of wat je zou kunnen doen. Soms zijn het gevolgen van regels die opgelegd zijn door de organisatie, zorgverzekering of de overheid (‘red tape’). Welke invloed kan je hier op uitoefenen om dit aan te pakken? </a:t>
            </a:r>
          </a:p>
          <a:p>
            <a:pPr>
              <a:lnSpc>
                <a:spcPct val="100000"/>
              </a:lnSpc>
            </a:pPr>
            <a:r>
              <a:rPr lang="nl-NL" sz="1200" noProof="0" dirty="0">
                <a:cs typeface="Arial"/>
              </a:rPr>
              <a:t>Tot slot: Wat is de conclusie? Welke risicofactoren komen er als meest belangrijk uit</a:t>
            </a:r>
            <a:r>
              <a:rPr lang="nl-NL" sz="1200" dirty="0">
                <a:cs typeface="Arial"/>
              </a:rPr>
              <a:t>? En wat kan je zelf doen op individueel niveau om dit tegen te gaan/verminderen? (zie gesprek n.a.v.  dia 6 – </a:t>
            </a:r>
            <a:r>
              <a:rPr lang="nl-NL" sz="1200" dirty="0" err="1">
                <a:cs typeface="Arial"/>
              </a:rPr>
              <a:t>Wellness</a:t>
            </a:r>
            <a:r>
              <a:rPr lang="nl-NL" sz="1200" dirty="0">
                <a:cs typeface="Arial"/>
              </a:rPr>
              <a:t> Wheel). Op team/afdeling en instellingsniveau komt terug bij het onderdeel Werken aan persoonlijke en teambalans.</a:t>
            </a:r>
          </a:p>
          <a:p>
            <a:pPr>
              <a:lnSpc>
                <a:spcPct val="100000"/>
              </a:lnSpc>
            </a:pPr>
            <a:endParaRPr lang="nl-NL" sz="120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Well-</a:t>
            </a:r>
            <a:r>
              <a:rPr lang="nl-NL" sz="1200" dirty="0" err="1">
                <a:cs typeface="Arial"/>
              </a:rPr>
              <a:t>Being</a:t>
            </a:r>
            <a:r>
              <a:rPr lang="nl-NL" sz="1200" dirty="0">
                <a:cs typeface="Arial"/>
              </a:rPr>
              <a:t> Index (1 van 3)</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18</a:t>
            </a:fld>
            <a:endParaRPr lang="nl-NL"/>
          </a:p>
        </p:txBody>
      </p:sp>
      <p:sp>
        <p:nvSpPr>
          <p:cNvPr id="6" name="Tijdelijke aanduiding voor datum 5">
            <a:extLst>
              <a:ext uri="{FF2B5EF4-FFF2-40B4-BE49-F238E27FC236}">
                <a16:creationId xmlns:a16="http://schemas.microsoft.com/office/drawing/2014/main" id="{8F1E1AE6-F68D-4864-B989-CAED2D8AF583}"/>
              </a:ext>
            </a:extLst>
          </p:cNvPr>
          <p:cNvSpPr>
            <a:spLocks noGrp="1"/>
          </p:cNvSpPr>
          <p:nvPr>
            <p:ph type="dt" idx="1"/>
          </p:nvPr>
        </p:nvSpPr>
        <p:spPr/>
        <p:txBody>
          <a:bodyPr/>
          <a:lstStyle/>
          <a:p>
            <a:fld id="{FB8BA8B4-2F86-4F5D-AAD1-5792C4AC86A4}" type="datetime1">
              <a:rPr lang="nl-NL" smtClean="0"/>
              <a:t>28-9-2023</a:t>
            </a:fld>
            <a:endParaRPr lang="nl-NL"/>
          </a:p>
        </p:txBody>
      </p:sp>
    </p:spTree>
    <p:extLst>
      <p:ext uri="{BB962C8B-B14F-4D97-AF65-F5344CB8AC3E}">
        <p14:creationId xmlns:p14="http://schemas.microsoft.com/office/powerpoint/2010/main" val="1108342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a:defRPr/>
            </a:pPr>
            <a:r>
              <a:rPr kumimoji="0" lang="nl-NL" sz="1200" b="0" i="0" u="sng" strike="noStrike" kern="1200" cap="none" spc="0" normalizeH="0" baseline="0" noProof="0" dirty="0">
                <a:ln>
                  <a:noFill/>
                </a:ln>
                <a:solidFill>
                  <a:schemeClr val="tx2"/>
                </a:solidFill>
                <a:effectLst/>
                <a:uLnTx/>
                <a:uFillTx/>
                <a:latin typeface="Arial"/>
                <a:cs typeface="Arial"/>
              </a:rPr>
              <a:t>Inhoud</a:t>
            </a:r>
            <a:r>
              <a:rPr kumimoji="0" lang="nl-NL" sz="1200" b="0" i="0" u="none" strike="noStrike" kern="1200" cap="none" spc="0" normalizeH="0" baseline="0" noProof="0" dirty="0">
                <a:ln>
                  <a:noFill/>
                </a:ln>
                <a:solidFill>
                  <a:schemeClr val="tx2"/>
                </a:solidFill>
                <a:effectLst/>
                <a:uLnTx/>
                <a:uFillTx/>
                <a:latin typeface="Arial"/>
                <a:cs typeface="Arial"/>
              </a:rPr>
              <a:t>: er zijn verschillende meetinstrumenten om </a:t>
            </a:r>
            <a:r>
              <a:rPr lang="nl-NL" dirty="0">
                <a:solidFill>
                  <a:schemeClr val="tx2"/>
                </a:solidFill>
                <a:latin typeface="Arial"/>
                <a:cs typeface="Arial"/>
              </a:rPr>
              <a:t>burn-out </a:t>
            </a:r>
            <a:r>
              <a:rPr kumimoji="0" lang="nl-NL" sz="1200" b="0" i="0" u="none" strike="noStrike" kern="1200" cap="none" spc="0" normalizeH="0" baseline="0" noProof="0" dirty="0">
                <a:ln>
                  <a:noFill/>
                </a:ln>
                <a:solidFill>
                  <a:schemeClr val="tx2"/>
                </a:solidFill>
                <a:effectLst/>
                <a:uLnTx/>
                <a:uFillTx/>
                <a:latin typeface="Arial"/>
                <a:cs typeface="Arial"/>
              </a:rPr>
              <a:t>te voorkomen. De Well-</a:t>
            </a:r>
            <a:r>
              <a:rPr kumimoji="0" lang="nl-NL" sz="1200" b="0" i="0" u="none" strike="noStrike" kern="1200" cap="none" spc="0" normalizeH="0" baseline="0" noProof="0" dirty="0" err="1">
                <a:ln>
                  <a:noFill/>
                </a:ln>
                <a:solidFill>
                  <a:schemeClr val="tx2"/>
                </a:solidFill>
                <a:effectLst/>
                <a:uLnTx/>
                <a:uFillTx/>
                <a:latin typeface="Arial"/>
                <a:cs typeface="Arial"/>
              </a:rPr>
              <a:t>Being</a:t>
            </a:r>
            <a:r>
              <a:rPr kumimoji="0" lang="nl-NL" sz="1200" b="0" i="0" u="none" strike="noStrike" kern="1200" cap="none" spc="0" normalizeH="0" baseline="0" noProof="0" dirty="0">
                <a:ln>
                  <a:noFill/>
                </a:ln>
                <a:solidFill>
                  <a:schemeClr val="tx2"/>
                </a:solidFill>
                <a:effectLst/>
                <a:uLnTx/>
                <a:uFillTx/>
                <a:latin typeface="Arial"/>
                <a:cs typeface="Arial"/>
              </a:rPr>
              <a:t> Index komt uit de VS. Het is een trechtermodel wat identificeert en preventief meet, signaleert en monitort. Elk individu (zorgverlener) beantwoordt de vragen per maand gedurende een langere periode. Zo kan er individueel, per team, per beroepsgroep, per afdeling worden gemonitord hoe het er voor staat en om eventueel een verdere stappen te ondernemen op zowel individueel niveau als instellingsniveau. </a:t>
            </a:r>
            <a:r>
              <a:rPr lang="nl-NL" dirty="0">
                <a:solidFill>
                  <a:schemeClr val="tx2"/>
                </a:solidFill>
                <a:latin typeface="Arial"/>
                <a:cs typeface="Arial"/>
              </a:rPr>
              <a:t>Individueel kan je zien hoe je ervoor staat en jezelf vergelijken met vakgenoten. Voor organisaties (instellingen) is het meetinstrument zinvol om signalen op te pakken en daar op te interveniëren om zo het risico op burn-out onder het personeel te voorkomen. </a:t>
            </a:r>
            <a:endParaRPr lang="nl-NL" dirty="0">
              <a:solidFill>
                <a:schemeClr val="tx2"/>
              </a:solidFill>
              <a:cs typeface="Arial"/>
            </a:endParaRPr>
          </a:p>
          <a:p>
            <a:pPr>
              <a:defRPr/>
            </a:pPr>
            <a:r>
              <a:rPr lang="nl-NL" dirty="0">
                <a:solidFill>
                  <a:schemeClr val="tx2"/>
                </a:solidFill>
                <a:latin typeface="Arial"/>
                <a:cs typeface="Arial"/>
              </a:rPr>
              <a:t>De Well-</a:t>
            </a:r>
            <a:r>
              <a:rPr lang="nl-NL" dirty="0" err="1">
                <a:solidFill>
                  <a:schemeClr val="tx2"/>
                </a:solidFill>
                <a:latin typeface="Arial"/>
                <a:cs typeface="Arial"/>
              </a:rPr>
              <a:t>Being</a:t>
            </a:r>
            <a:r>
              <a:rPr lang="nl-NL" dirty="0">
                <a:solidFill>
                  <a:schemeClr val="tx2"/>
                </a:solidFill>
                <a:latin typeface="Arial"/>
                <a:cs typeface="Arial"/>
              </a:rPr>
              <a:t> Index is ontwikkeld in de Mayo </a:t>
            </a:r>
            <a:r>
              <a:rPr lang="nl-NL" dirty="0" err="1">
                <a:solidFill>
                  <a:schemeClr val="tx2"/>
                </a:solidFill>
                <a:latin typeface="Arial"/>
                <a:cs typeface="Arial"/>
              </a:rPr>
              <a:t>Clinic</a:t>
            </a:r>
            <a:r>
              <a:rPr lang="nl-NL" dirty="0">
                <a:solidFill>
                  <a:schemeClr val="tx2"/>
                </a:solidFill>
                <a:latin typeface="Arial"/>
                <a:cs typeface="Arial"/>
              </a:rPr>
              <a:t> (VS), zij zetten dit in. Ze hebben daarbij een programma / training opgezet met interventies om het risico op een burn-out te voorkomen. Er is een aparte vragenlijst voor medici (PWBI), verpleegkundigen, verpleegkundig specialisten/</a:t>
            </a:r>
            <a:r>
              <a:rPr lang="nl-NL" dirty="0" err="1">
                <a:solidFill>
                  <a:schemeClr val="tx2"/>
                </a:solidFill>
                <a:latin typeface="Arial"/>
                <a:cs typeface="Arial"/>
              </a:rPr>
              <a:t>Physican</a:t>
            </a:r>
            <a:r>
              <a:rPr lang="nl-NL" dirty="0">
                <a:solidFill>
                  <a:schemeClr val="tx2"/>
                </a:solidFill>
                <a:latin typeface="Arial"/>
                <a:cs typeface="Arial"/>
              </a:rPr>
              <a:t> </a:t>
            </a:r>
            <a:r>
              <a:rPr lang="nl-NL" dirty="0" err="1">
                <a:solidFill>
                  <a:schemeClr val="tx2"/>
                </a:solidFill>
                <a:latin typeface="Arial"/>
                <a:cs typeface="Arial"/>
              </a:rPr>
              <a:t>Assistants</a:t>
            </a:r>
            <a:r>
              <a:rPr lang="nl-NL" dirty="0">
                <a:solidFill>
                  <a:schemeClr val="tx2"/>
                </a:solidFill>
                <a:latin typeface="Arial"/>
                <a:cs typeface="Arial"/>
              </a:rPr>
              <a:t>, </a:t>
            </a:r>
            <a:r>
              <a:rPr lang="nl-NL" dirty="0" err="1">
                <a:solidFill>
                  <a:schemeClr val="tx2"/>
                </a:solidFill>
                <a:latin typeface="Arial"/>
                <a:cs typeface="Arial"/>
              </a:rPr>
              <a:t>AIO’s</a:t>
            </a:r>
            <a:r>
              <a:rPr lang="nl-NL" dirty="0">
                <a:solidFill>
                  <a:schemeClr val="tx2"/>
                </a:solidFill>
                <a:latin typeface="Arial"/>
                <a:cs typeface="Arial"/>
              </a:rPr>
              <a:t>/</a:t>
            </a:r>
            <a:r>
              <a:rPr lang="nl-NL" dirty="0" err="1">
                <a:solidFill>
                  <a:schemeClr val="tx2"/>
                </a:solidFill>
                <a:latin typeface="Arial"/>
                <a:cs typeface="Arial"/>
              </a:rPr>
              <a:t>OIO’s</a:t>
            </a:r>
            <a:r>
              <a:rPr lang="nl-NL" dirty="0">
                <a:solidFill>
                  <a:schemeClr val="tx2"/>
                </a:solidFill>
                <a:latin typeface="Arial"/>
                <a:cs typeface="Arial"/>
              </a:rPr>
              <a:t>, medisch studenten en voor andere niet-zorgverleners (Employee Well-</a:t>
            </a:r>
            <a:r>
              <a:rPr lang="nl-NL" dirty="0" err="1">
                <a:solidFill>
                  <a:schemeClr val="tx2"/>
                </a:solidFill>
                <a:latin typeface="Arial"/>
                <a:cs typeface="Arial"/>
              </a:rPr>
              <a:t>Being</a:t>
            </a:r>
            <a:r>
              <a:rPr lang="nl-NL" dirty="0">
                <a:solidFill>
                  <a:schemeClr val="tx2"/>
                </a:solidFill>
                <a:latin typeface="Arial"/>
                <a:cs typeface="Arial"/>
              </a:rPr>
              <a:t> Index). </a:t>
            </a:r>
            <a:endParaRPr lang="nl-NL" dirty="0">
              <a:solidFill>
                <a:schemeClr val="tx2"/>
              </a:solidFil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solidFill>
                <a:srgbClr val="DDDDDD"/>
              </a:solidFil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vervolg vragen Well-</a:t>
            </a:r>
            <a:r>
              <a:rPr lang="nl-NL" sz="1200" dirty="0" err="1">
                <a:cs typeface="Arial"/>
              </a:rPr>
              <a:t>Being</a:t>
            </a:r>
            <a:r>
              <a:rPr lang="nl-NL" sz="1200" dirty="0">
                <a:cs typeface="Arial"/>
              </a:rPr>
              <a:t> Index voor medici (2 van 3)</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19</a:t>
            </a:fld>
            <a:endParaRPr lang="nl-NL"/>
          </a:p>
        </p:txBody>
      </p:sp>
      <p:sp>
        <p:nvSpPr>
          <p:cNvPr id="6" name="Tijdelijke aanduiding voor datum 5">
            <a:extLst>
              <a:ext uri="{FF2B5EF4-FFF2-40B4-BE49-F238E27FC236}">
                <a16:creationId xmlns:a16="http://schemas.microsoft.com/office/drawing/2014/main" id="{661BA563-B4EF-4033-AF47-F37D24C79256}"/>
              </a:ext>
            </a:extLst>
          </p:cNvPr>
          <p:cNvSpPr>
            <a:spLocks noGrp="1"/>
          </p:cNvSpPr>
          <p:nvPr>
            <p:ph type="dt" idx="1"/>
          </p:nvPr>
        </p:nvSpPr>
        <p:spPr/>
        <p:txBody>
          <a:bodyPr/>
          <a:lstStyle/>
          <a:p>
            <a:fld id="{B00FA5D7-8F16-427C-998B-5FFEA6793FC3}" type="datetime1">
              <a:rPr lang="nl-NL" smtClean="0"/>
              <a:t>28-9-2023</a:t>
            </a:fld>
            <a:endParaRPr lang="nl-NL"/>
          </a:p>
        </p:txBody>
      </p:sp>
    </p:spTree>
    <p:extLst>
      <p:ext uri="{BB962C8B-B14F-4D97-AF65-F5344CB8AC3E}">
        <p14:creationId xmlns:p14="http://schemas.microsoft.com/office/powerpoint/2010/main" val="109783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none" dirty="0"/>
              <a:t>Openingsdia</a:t>
            </a:r>
          </a:p>
          <a:p>
            <a:endParaRPr lang="nl-NL" sz="1200" u="none" dirty="0"/>
          </a:p>
          <a:p>
            <a:r>
              <a:rPr lang="nl-NL" sz="1200" u="none" dirty="0"/>
              <a:t>Volgende dia: aanbod onderdelen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EEB80C71-0907-4EFD-91C7-81A48311B2BB}"/>
              </a:ext>
            </a:extLst>
          </p:cNvPr>
          <p:cNvSpPr>
            <a:spLocks noGrp="1"/>
          </p:cNvSpPr>
          <p:nvPr>
            <p:ph type="dt" idx="1"/>
          </p:nvPr>
        </p:nvSpPr>
        <p:spPr/>
        <p:txBody>
          <a:bodyPr/>
          <a:lstStyle/>
          <a:p>
            <a:fld id="{6EEB628D-DB11-46FF-9872-E1722E5D9AFF}" type="datetime1">
              <a:rPr lang="nl-NL" smtClean="0"/>
              <a:t>28-9-2023</a:t>
            </a:fld>
            <a:endParaRPr lang="nl-NL"/>
          </a:p>
        </p:txBody>
      </p:sp>
    </p:spTree>
    <p:extLst>
      <p:ext uri="{BB962C8B-B14F-4D97-AF65-F5344CB8AC3E}">
        <p14:creationId xmlns:p14="http://schemas.microsoft.com/office/powerpoint/2010/main" val="401490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endParaRPr lang="nl-NL" dirty="0"/>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uitkomsten van een Well-</a:t>
            </a:r>
            <a:r>
              <a:rPr lang="nl-NL" sz="1200" dirty="0" err="1">
                <a:cs typeface="Arial"/>
              </a:rPr>
              <a:t>Being</a:t>
            </a:r>
            <a:r>
              <a:rPr lang="nl-NL" sz="1200" dirty="0">
                <a:cs typeface="Arial"/>
              </a:rPr>
              <a:t> Index, PWBI (3 van 3)</a:t>
            </a:r>
            <a:endParaRPr lang="nl-NL" dirty="0"/>
          </a:p>
          <a:p>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20</a:t>
            </a:fld>
            <a:endParaRPr lang="nl-NL"/>
          </a:p>
        </p:txBody>
      </p:sp>
      <p:sp>
        <p:nvSpPr>
          <p:cNvPr id="6" name="Tijdelijke aanduiding voor datum 5">
            <a:extLst>
              <a:ext uri="{FF2B5EF4-FFF2-40B4-BE49-F238E27FC236}">
                <a16:creationId xmlns:a16="http://schemas.microsoft.com/office/drawing/2014/main" id="{E84F079D-E43B-4BDA-9CBF-DE24CF622B65}"/>
              </a:ext>
            </a:extLst>
          </p:cNvPr>
          <p:cNvSpPr>
            <a:spLocks noGrp="1"/>
          </p:cNvSpPr>
          <p:nvPr>
            <p:ph type="dt" idx="1"/>
          </p:nvPr>
        </p:nvSpPr>
        <p:spPr/>
        <p:txBody>
          <a:bodyPr/>
          <a:lstStyle/>
          <a:p>
            <a:fld id="{307B4E78-11AF-443A-92F6-9ED1BB1F73FA}" type="datetime1">
              <a:rPr lang="nl-NL" smtClean="0"/>
              <a:t>28-9-2023</a:t>
            </a:fld>
            <a:endParaRPr lang="nl-NL"/>
          </a:p>
        </p:txBody>
      </p:sp>
    </p:spTree>
    <p:extLst>
      <p:ext uri="{BB962C8B-B14F-4D97-AF65-F5344CB8AC3E}">
        <p14:creationId xmlns:p14="http://schemas.microsoft.com/office/powerpoint/2010/main" val="344325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voorbeeld van uitkomsten PWBI op individueel niveau. Hier zie je hoe je er in staat, ook in relatie met je vakcollega’s. En waar je aan kunt werken om het te verbeteren. </a:t>
            </a:r>
          </a:p>
          <a:p>
            <a:pPr>
              <a:defRPr/>
            </a:pPr>
            <a:r>
              <a:rPr lang="nl-NL" sz="1200" dirty="0">
                <a:latin typeface="Arial"/>
                <a:cs typeface="Arial"/>
              </a:rPr>
              <a:t>Voor het vaststellen van de diagnose </a:t>
            </a:r>
            <a:r>
              <a:rPr lang="nl-NL" dirty="0">
                <a:latin typeface="Arial"/>
                <a:cs typeface="Arial"/>
              </a:rPr>
              <a:t>burn-out </a:t>
            </a:r>
            <a:r>
              <a:rPr lang="nl-NL" sz="1200" dirty="0">
                <a:latin typeface="Arial"/>
                <a:cs typeface="Arial"/>
              </a:rPr>
              <a:t>wordt het internationaal geteste meetinstrument de MBI (</a:t>
            </a:r>
            <a:r>
              <a:rPr lang="nl-NL" sz="1200" dirty="0" err="1">
                <a:latin typeface="Arial"/>
                <a:cs typeface="Arial"/>
              </a:rPr>
              <a:t>Maslach</a:t>
            </a:r>
            <a:r>
              <a:rPr lang="nl-NL" sz="1200" dirty="0">
                <a:latin typeface="Arial"/>
                <a:cs typeface="Arial"/>
              </a:rPr>
              <a:t> </a:t>
            </a:r>
            <a:r>
              <a:rPr lang="nl-NL" sz="1200" dirty="0" err="1">
                <a:latin typeface="Arial"/>
                <a:cs typeface="Arial"/>
              </a:rPr>
              <a:t>Burnout</a:t>
            </a:r>
            <a:r>
              <a:rPr lang="nl-NL" sz="1200" dirty="0">
                <a:latin typeface="Arial"/>
                <a:cs typeface="Arial"/>
              </a:rPr>
              <a:t> Inventory) gebruikt.</a:t>
            </a:r>
            <a:r>
              <a:rPr lang="nl-NL" dirty="0">
                <a:latin typeface="Arial"/>
                <a:cs typeface="Arial"/>
              </a:rPr>
              <a:t> </a:t>
            </a:r>
            <a:endParaRPr lang="nl-NL" sz="1200" noProof="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noProof="0" dirty="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noProof="0" dirty="0">
                <a:latin typeface="Arial"/>
                <a:cs typeface="Arial"/>
              </a:rPr>
              <a:t>Volgende dia: MBI </a:t>
            </a:r>
            <a:r>
              <a:rPr lang="nl-NL" dirty="0">
                <a:latin typeface="Arial"/>
                <a:cs typeface="Arial"/>
              </a:rPr>
              <a:t>meetinstrument</a:t>
            </a:r>
            <a:endParaRPr lang="nl-NL" sz="1200" noProof="0" dirty="0">
              <a:cs typeface="Arial"/>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21</a:t>
            </a:fld>
            <a:endParaRPr lang="nl-NL"/>
          </a:p>
        </p:txBody>
      </p:sp>
      <p:sp>
        <p:nvSpPr>
          <p:cNvPr id="6" name="Tijdelijke aanduiding voor datum 5">
            <a:extLst>
              <a:ext uri="{FF2B5EF4-FFF2-40B4-BE49-F238E27FC236}">
                <a16:creationId xmlns:a16="http://schemas.microsoft.com/office/drawing/2014/main" id="{3A5C1664-D758-4798-A9ED-7C9736C98BC6}"/>
              </a:ext>
            </a:extLst>
          </p:cNvPr>
          <p:cNvSpPr>
            <a:spLocks noGrp="1"/>
          </p:cNvSpPr>
          <p:nvPr>
            <p:ph type="dt" idx="1"/>
          </p:nvPr>
        </p:nvSpPr>
        <p:spPr/>
        <p:txBody>
          <a:bodyPr/>
          <a:lstStyle/>
          <a:p>
            <a:fld id="{84E70CB5-768F-4E05-A0EC-B67F636AD1F8}" type="datetime1">
              <a:rPr lang="nl-NL" smtClean="0"/>
              <a:t>28-9-2023</a:t>
            </a:fld>
            <a:endParaRPr lang="nl-NL"/>
          </a:p>
        </p:txBody>
      </p:sp>
    </p:spTree>
    <p:extLst>
      <p:ext uri="{BB962C8B-B14F-4D97-AF65-F5344CB8AC3E}">
        <p14:creationId xmlns:p14="http://schemas.microsoft.com/office/powerpoint/2010/main" val="4013945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u="sng" dirty="0"/>
              <a:t>Inhoud</a:t>
            </a:r>
            <a:r>
              <a:rPr lang="nl-NL" dirty="0"/>
              <a:t>: MBI </a:t>
            </a:r>
            <a:r>
              <a:rPr lang="nl-NL" sz="1200" dirty="0">
                <a:cs typeface="Arial"/>
              </a:rPr>
              <a:t>is </a:t>
            </a:r>
            <a:r>
              <a:rPr lang="nl-NL" sz="1200" noProof="0" dirty="0">
                <a:cs typeface="Arial"/>
              </a:rPr>
              <a:t>een erkend meetinstrument wat bijna veertig jaar geleden is ontwikkeld. In Nederland is de UBOS (</a:t>
            </a:r>
            <a:r>
              <a:rPr lang="nl-NL" sz="1200" b="0" i="0" kern="1200" dirty="0">
                <a:solidFill>
                  <a:schemeClr val="tx1"/>
                </a:solidFill>
                <a:effectLst/>
                <a:latin typeface="Arial" charset="0"/>
                <a:ea typeface="+mn-ea"/>
                <a:cs typeface="+mn-cs"/>
              </a:rPr>
              <a:t>Utrechtse </a:t>
            </a:r>
            <a:r>
              <a:rPr lang="nl-NL" sz="1200" b="0" i="0" kern="1200" dirty="0" err="1">
                <a:solidFill>
                  <a:schemeClr val="tx1"/>
                </a:solidFill>
                <a:effectLst/>
                <a:latin typeface="Arial" charset="0"/>
                <a:ea typeface="+mn-ea"/>
                <a:cs typeface="+mn-cs"/>
              </a:rPr>
              <a:t>Burn</a:t>
            </a:r>
            <a:r>
              <a:rPr lang="nl-NL" sz="1200" b="0" i="0" kern="1200" dirty="0">
                <a:solidFill>
                  <a:schemeClr val="tx1"/>
                </a:solidFill>
                <a:effectLst/>
                <a:latin typeface="Arial" charset="0"/>
                <a:ea typeface="+mn-ea"/>
                <a:cs typeface="+mn-cs"/>
              </a:rPr>
              <a:t> Out Schaal; </a:t>
            </a:r>
            <a:r>
              <a:rPr lang="nl-NL" dirty="0" err="1"/>
              <a:t>Schaufeli</a:t>
            </a:r>
            <a:r>
              <a:rPr lang="nl-NL" dirty="0"/>
              <a:t> &amp; Van </a:t>
            </a:r>
            <a:r>
              <a:rPr lang="nl-NL" dirty="0" err="1"/>
              <a:t>Dierendonck</a:t>
            </a:r>
            <a:r>
              <a:rPr lang="nl-NL" dirty="0"/>
              <a:t>, 2009) de Nederlandse versie van de MBI</a:t>
            </a:r>
            <a:r>
              <a:rPr lang="nl-NL" sz="1200" noProof="0" dirty="0">
                <a:cs typeface="Arial"/>
              </a:rPr>
              <a:t>.</a:t>
            </a:r>
            <a:r>
              <a:rPr lang="nl-NL" dirty="0"/>
              <a:t> Is iemand bekend met de MBI of UBOS?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latin typeface="Arial"/>
                <a:cs typeface="Arial"/>
              </a:rPr>
              <a:t>Uit onderzoek van </a:t>
            </a:r>
            <a:r>
              <a:rPr lang="nl-NL" dirty="0" err="1">
                <a:latin typeface="Arial"/>
                <a:cs typeface="Arial"/>
              </a:rPr>
              <a:t>Deligkaris</a:t>
            </a:r>
            <a:r>
              <a:rPr lang="nl-NL" dirty="0">
                <a:latin typeface="Arial"/>
                <a:cs typeface="Arial"/>
              </a:rPr>
              <a:t> et al. (2014) is vast komen te staan dat burn-out ook gekenmerkt wordt door een verminderd cognitief functioneren, dat wil zeggen dat cognitieve functies zoals aandacht, concentratie en werkgeheugen zijn aangetast. Deze cognitieve dimensie ontbreekt bij de MBI. Vanwege dit voortschrijdende inzicht is de inhoud van de MBI niet meer up-to-date. Daarnaast is er twijfel of verminderde persoonlijke bekwaamheid wel een kenmerk is van burn-out, het kan namelijk ook als oorzaak of gevolg van burn-out worden opgevat (</a:t>
            </a:r>
            <a:r>
              <a:rPr lang="nl-NL" dirty="0" err="1">
                <a:latin typeface="Arial"/>
                <a:cs typeface="Arial"/>
              </a:rPr>
              <a:t>Schaufeli</a:t>
            </a:r>
            <a:r>
              <a:rPr lang="nl-NL" dirty="0">
                <a:latin typeface="Arial"/>
                <a:cs typeface="Arial"/>
              </a:rPr>
              <a:t> &amp; </a:t>
            </a:r>
            <a:r>
              <a:rPr lang="nl-NL" dirty="0" err="1">
                <a:latin typeface="Arial"/>
                <a:cs typeface="Arial"/>
              </a:rPr>
              <a:t>Taris</a:t>
            </a:r>
            <a:r>
              <a:rPr lang="nl-NL" dirty="0">
                <a:latin typeface="Arial"/>
                <a:cs typeface="Arial"/>
              </a:rPr>
              <a:t>, 2005). Tevens kwamen in de MBI enkele technische en praktische problemen naar voren. Dit heeft ertoe geleid dat een nieuw meetinstrument is ontwikkeld, </a:t>
            </a:r>
            <a:r>
              <a:rPr lang="nl-NL" sz="1200" b="0" i="0" kern="1200" dirty="0">
                <a:solidFill>
                  <a:schemeClr val="tx1"/>
                </a:solidFill>
                <a:effectLst/>
                <a:latin typeface="Arial"/>
                <a:cs typeface="Arial"/>
              </a:rPr>
              <a:t>de BAT – Burnout Assessment Tool. In maart 2019 hebben Prof. dr. </a:t>
            </a:r>
            <a:r>
              <a:rPr lang="nl-NL" sz="1200" b="0" i="0" kern="1200" dirty="0" err="1">
                <a:solidFill>
                  <a:schemeClr val="tx1"/>
                </a:solidFill>
                <a:effectLst/>
                <a:latin typeface="Arial"/>
                <a:cs typeface="Arial"/>
              </a:rPr>
              <a:t>Wilmar</a:t>
            </a:r>
            <a:r>
              <a:rPr lang="nl-NL" sz="1200" b="0" i="0" kern="1200" dirty="0">
                <a:solidFill>
                  <a:schemeClr val="tx1"/>
                </a:solidFill>
                <a:effectLst/>
                <a:latin typeface="Arial"/>
                <a:cs typeface="Arial"/>
              </a:rPr>
              <a:t> B. </a:t>
            </a:r>
            <a:r>
              <a:rPr lang="nl-NL" sz="1200" b="0" i="0" kern="1200" dirty="0" err="1">
                <a:solidFill>
                  <a:schemeClr val="tx1"/>
                </a:solidFill>
                <a:effectLst/>
                <a:latin typeface="Arial"/>
                <a:cs typeface="Arial"/>
              </a:rPr>
              <a:t>Schaufeli</a:t>
            </a:r>
            <a:r>
              <a:rPr lang="nl-NL" sz="1200" b="0" i="0" kern="1200" dirty="0">
                <a:solidFill>
                  <a:schemeClr val="tx1"/>
                </a:solidFill>
                <a:effectLst/>
                <a:latin typeface="Arial"/>
                <a:cs typeface="Arial"/>
              </a:rPr>
              <a:t> (bekend van UBOS), Hans de Witte en </a:t>
            </a:r>
            <a:r>
              <a:rPr lang="nl-NL" sz="1200" b="0" i="0" kern="1200" dirty="0" err="1">
                <a:solidFill>
                  <a:schemeClr val="tx1"/>
                </a:solidFill>
                <a:effectLst/>
                <a:latin typeface="Arial"/>
                <a:cs typeface="Arial"/>
              </a:rPr>
              <a:t>Steffie</a:t>
            </a:r>
            <a:r>
              <a:rPr lang="nl-NL" sz="1200" b="0" i="0" kern="1200" dirty="0">
                <a:solidFill>
                  <a:schemeClr val="tx1"/>
                </a:solidFill>
                <a:effectLst/>
                <a:latin typeface="Arial"/>
                <a:cs typeface="Arial"/>
              </a:rPr>
              <a:t> </a:t>
            </a:r>
            <a:r>
              <a:rPr lang="nl-NL" sz="1200" b="0" i="0" kern="1200" dirty="0" err="1">
                <a:solidFill>
                  <a:schemeClr val="tx1"/>
                </a:solidFill>
                <a:effectLst/>
                <a:latin typeface="Arial"/>
                <a:cs typeface="Arial"/>
              </a:rPr>
              <a:t>Desart</a:t>
            </a:r>
            <a:r>
              <a:rPr lang="nl-NL" sz="1200" b="0" i="0" kern="1200" dirty="0">
                <a:solidFill>
                  <a:schemeClr val="tx1"/>
                </a:solidFill>
                <a:effectLst/>
                <a:latin typeface="Arial"/>
                <a:cs typeface="Arial"/>
              </a:rPr>
              <a:t> met de KU Leuven dit nieuwe </a:t>
            </a:r>
            <a:r>
              <a:rPr lang="nl-NL" dirty="0">
                <a:latin typeface="Arial"/>
                <a:cs typeface="Arial"/>
              </a:rPr>
              <a:t>burn-out</a:t>
            </a:r>
            <a:r>
              <a:rPr lang="nl-NL" sz="1200" b="0" i="0" kern="1200" dirty="0">
                <a:solidFill>
                  <a:schemeClr val="tx1"/>
                </a:solidFill>
                <a:effectLst/>
                <a:latin typeface="Arial"/>
                <a:cs typeface="Arial"/>
              </a:rPr>
              <a:t> meetinstrument vervaardigd. Op basis van drie jaar onderzoek is dit meetinstrument ontwikkeld en gevalideerd.</a:t>
            </a:r>
            <a:endParaRPr lang="nl-NL" sz="1200" noProof="0" dirty="0">
              <a:latin typeface="Arial"/>
              <a:cs typeface="Arial"/>
            </a:endParaRPr>
          </a:p>
          <a:p>
            <a:endParaRPr lang="nl-NL" dirty="0"/>
          </a:p>
          <a:p>
            <a:r>
              <a:rPr lang="nl-NL" dirty="0"/>
              <a:t>Volgende dia: </a:t>
            </a:r>
            <a:r>
              <a:rPr lang="nl-NL" sz="1200" noProof="0" dirty="0">
                <a:cs typeface="Arial"/>
              </a:rPr>
              <a:t>BAT – Burnout Assessment Tool</a:t>
            </a:r>
            <a:endParaRPr lang="nl-NL" dirty="0"/>
          </a:p>
        </p:txBody>
      </p:sp>
      <p:sp>
        <p:nvSpPr>
          <p:cNvPr id="4" name="Tijdelijke aanduiding voor datum 3"/>
          <p:cNvSpPr>
            <a:spLocks noGrp="1"/>
          </p:cNvSpPr>
          <p:nvPr>
            <p:ph type="dt" idx="1"/>
          </p:nvPr>
        </p:nvSpPr>
        <p:spPr/>
        <p:txBody>
          <a:bodyPr/>
          <a:lstStyle/>
          <a:p>
            <a:fld id="{EAA8AA3F-2206-43DE-B5AF-5C3BF67863FC}" type="datetime1">
              <a:rPr lang="nl-NL" smtClean="0"/>
              <a:t>28-9-2023</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smtClean="0"/>
              <a:pPr/>
              <a:t>22</a:t>
            </a:fld>
            <a:endParaRPr lang="nl-NL"/>
          </a:p>
        </p:txBody>
      </p:sp>
    </p:spTree>
    <p:extLst>
      <p:ext uri="{BB962C8B-B14F-4D97-AF65-F5344CB8AC3E}">
        <p14:creationId xmlns:p14="http://schemas.microsoft.com/office/powerpoint/2010/main" val="3880539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dirty="0"/>
              <a:t>: kort toelichten</a:t>
            </a:r>
          </a:p>
          <a:p>
            <a:r>
              <a:rPr lang="nl-NL" u="sng" dirty="0">
                <a:latin typeface="Arial"/>
                <a:cs typeface="Arial"/>
              </a:rPr>
              <a:t>Inhoud</a:t>
            </a:r>
            <a:r>
              <a:rPr lang="nl-NL" u="none" dirty="0">
                <a:latin typeface="Arial"/>
                <a:cs typeface="Arial"/>
              </a:rPr>
              <a:t>: </a:t>
            </a:r>
            <a:r>
              <a:rPr lang="nl-NL" dirty="0">
                <a:latin typeface="Arial"/>
                <a:cs typeface="Arial"/>
              </a:rPr>
              <a:t>Het nieuwe instrument, de Burn-out Assessment Tool, BAT, is een wetenschappelijk gevalideerde zelfbeoordelingsvragenlijst om het risico op burn-out te bepalen. Het omvat de vier belangrijkste kernsymptomen van burn-out (uitputting, cognitief en emotioneel controleverlies, en mentale distantie) en twee van de drie bijkomende symptomen (psychosomatische spanningsklachten, en gedragsmatige spanningsklachten. Er is gekozen om de depressieve stemming, als derde bijkomende symptoom, niet te bevragen omdat er onvoldoende wetenschappelijk gevalideerde vragenlijsten beschikbaar zijn die deze component meten. Op dit moment bestaat de voorlopige versie van de BAT uit 34 items. Bij de bronvermelding (dia 35) staat een link voor informatie en om zelf de test te doen. Naast het hier afgebeelde </a:t>
            </a:r>
            <a:r>
              <a:rPr lang="nl-NL" dirty="0" err="1">
                <a:latin typeface="Arial"/>
                <a:cs typeface="Arial"/>
              </a:rPr>
              <a:t>Werkgerelateerde</a:t>
            </a:r>
            <a:r>
              <a:rPr lang="nl-NL" dirty="0">
                <a:latin typeface="Arial"/>
                <a:cs typeface="Arial"/>
              </a:rPr>
              <a:t> versie is er ook een Algemene versie van BAT voor mensen die niet werken.</a:t>
            </a:r>
          </a:p>
          <a:p>
            <a:endParaRPr lang="nl-NL" u="sng" dirty="0"/>
          </a:p>
          <a:p>
            <a:r>
              <a:rPr lang="nl-NL" sz="1200" noProof="0" dirty="0">
                <a:cs typeface="Arial"/>
              </a:rPr>
              <a:t>Volgende dia: openingsdia onderdeel Werken aan persoonlijke en teambalans.</a:t>
            </a:r>
            <a:endParaRPr lang="nl-NL" u="sng" dirty="0"/>
          </a:p>
        </p:txBody>
      </p:sp>
      <p:sp>
        <p:nvSpPr>
          <p:cNvPr id="4" name="Tijdelijke aanduiding voor datum 3"/>
          <p:cNvSpPr>
            <a:spLocks noGrp="1"/>
          </p:cNvSpPr>
          <p:nvPr>
            <p:ph type="dt" idx="1"/>
          </p:nvPr>
        </p:nvSpPr>
        <p:spPr/>
        <p:txBody>
          <a:bodyPr/>
          <a:lstStyle/>
          <a:p>
            <a:fld id="{C6DA7181-E097-4118-9F05-4B40CC04D0F5}" type="datetime1">
              <a:rPr lang="nl-NL" smtClean="0"/>
              <a:t>28-9-2023</a:t>
            </a:fld>
            <a:endParaRPr lang="nl-NL"/>
          </a:p>
        </p:txBody>
      </p:sp>
      <p:sp>
        <p:nvSpPr>
          <p:cNvPr id="5" name="Tijdelijke aanduiding voor voettekst 4"/>
          <p:cNvSpPr>
            <a:spLocks noGrp="1"/>
          </p:cNvSpPr>
          <p:nvPr>
            <p:ph type="ftr" sz="quarter" idx="4"/>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5"/>
          </p:nvPr>
        </p:nvSpPr>
        <p:spPr/>
        <p:txBody>
          <a:bodyPr/>
          <a:lstStyle/>
          <a:p>
            <a:fld id="{049B46B4-AD66-4390-9C6B-EBAD2D34489B}" type="slidenum">
              <a:rPr lang="nl-NL" smtClean="0"/>
              <a:pPr/>
              <a:t>23</a:t>
            </a:fld>
            <a:endParaRPr lang="nl-NL"/>
          </a:p>
        </p:txBody>
      </p:sp>
    </p:spTree>
    <p:extLst>
      <p:ext uri="{BB962C8B-B14F-4D97-AF65-F5344CB8AC3E}">
        <p14:creationId xmlns:p14="http://schemas.microsoft.com/office/powerpoint/2010/main" val="1872177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Openingsdia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programma</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a:pPr/>
              <a:t>24</a:t>
            </a:fld>
            <a:endParaRPr lang="nl-NL"/>
          </a:p>
        </p:txBody>
      </p:sp>
      <p:sp>
        <p:nvSpPr>
          <p:cNvPr id="4" name="Tijdelijke aanduiding voor datum 3">
            <a:extLst>
              <a:ext uri="{FF2B5EF4-FFF2-40B4-BE49-F238E27FC236}">
                <a16:creationId xmlns:a16="http://schemas.microsoft.com/office/drawing/2014/main" id="{E2AC6EA6-AED4-409B-8307-F3B9A2C17DDA}"/>
              </a:ext>
            </a:extLst>
          </p:cNvPr>
          <p:cNvSpPr>
            <a:spLocks noGrp="1"/>
          </p:cNvSpPr>
          <p:nvPr>
            <p:ph type="dt" idx="1"/>
          </p:nvPr>
        </p:nvSpPr>
        <p:spPr/>
        <p:txBody>
          <a:bodyPr/>
          <a:lstStyle/>
          <a:p>
            <a:fld id="{350AE80C-47A6-42A5-BCB0-DF9580451533}" type="datetime1">
              <a:rPr lang="nl-NL" smtClean="0"/>
              <a:t>28-9-2023</a:t>
            </a:fld>
            <a:endParaRPr lang="nl-NL"/>
          </a:p>
        </p:txBody>
      </p:sp>
    </p:spTree>
    <p:extLst>
      <p:ext uri="{BB962C8B-B14F-4D97-AF65-F5344CB8AC3E}">
        <p14:creationId xmlns:p14="http://schemas.microsoft.com/office/powerpoint/2010/main" val="836364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persoonlijke balans - reflectie</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25</a:t>
            </a:fld>
            <a:endParaRPr lang="nl-NL"/>
          </a:p>
        </p:txBody>
      </p:sp>
      <p:sp>
        <p:nvSpPr>
          <p:cNvPr id="6" name="Tijdelijke aanduiding voor datum 5">
            <a:extLst>
              <a:ext uri="{FF2B5EF4-FFF2-40B4-BE49-F238E27FC236}">
                <a16:creationId xmlns:a16="http://schemas.microsoft.com/office/drawing/2014/main" id="{A7DDE920-C04A-463A-9389-02CF791AD961}"/>
              </a:ext>
            </a:extLst>
          </p:cNvPr>
          <p:cNvSpPr>
            <a:spLocks noGrp="1"/>
          </p:cNvSpPr>
          <p:nvPr>
            <p:ph type="dt" idx="1"/>
          </p:nvPr>
        </p:nvSpPr>
        <p:spPr/>
        <p:txBody>
          <a:bodyPr/>
          <a:lstStyle/>
          <a:p>
            <a:fld id="{E67F6C9E-14CD-48C9-8E0E-A638AC0197AF}" type="datetime1">
              <a:rPr lang="nl-NL" smtClean="0"/>
              <a:t>28-9-2023</a:t>
            </a:fld>
            <a:endParaRPr lang="nl-NL"/>
          </a:p>
        </p:txBody>
      </p:sp>
    </p:spTree>
    <p:extLst>
      <p:ext uri="{BB962C8B-B14F-4D97-AF65-F5344CB8AC3E}">
        <p14:creationId xmlns:p14="http://schemas.microsoft.com/office/powerpoint/2010/main" val="1698839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reflectie op je eigen positie. Het herijken van je eigen waarden, waarom heb je ooit gekozen voor het werken in de zorg en specifiek de palliatieve zorg of de afdeling waar je werkt. Zie ook onderdeel Introductie Evenwichtige zorgverlener, werken in de zorg (dia 5 en 6). Kijk naar je werk maar ook naar je privé situatie. Hoe sta je hier nu in?  </a:t>
            </a: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Self</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-Care-Wheel</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26</a:t>
            </a:fld>
            <a:endParaRPr lang="nl-NL"/>
          </a:p>
        </p:txBody>
      </p:sp>
      <p:sp>
        <p:nvSpPr>
          <p:cNvPr id="6" name="Tijdelijke aanduiding voor datum 5">
            <a:extLst>
              <a:ext uri="{FF2B5EF4-FFF2-40B4-BE49-F238E27FC236}">
                <a16:creationId xmlns:a16="http://schemas.microsoft.com/office/drawing/2014/main" id="{D165513A-2C68-4DE5-BE91-3516436F38B9}"/>
              </a:ext>
            </a:extLst>
          </p:cNvPr>
          <p:cNvSpPr>
            <a:spLocks noGrp="1"/>
          </p:cNvSpPr>
          <p:nvPr>
            <p:ph type="dt" idx="1"/>
          </p:nvPr>
        </p:nvSpPr>
        <p:spPr/>
        <p:txBody>
          <a:bodyPr/>
          <a:lstStyle/>
          <a:p>
            <a:fld id="{FDE39B28-876F-42EB-AAB8-0719282E95D8}" type="datetime1">
              <a:rPr lang="nl-NL" smtClean="0"/>
              <a:t>28-9-2023</a:t>
            </a:fld>
            <a:endParaRPr lang="nl-NL"/>
          </a:p>
        </p:txBody>
      </p:sp>
    </p:spTree>
    <p:extLst>
      <p:ext uri="{BB962C8B-B14F-4D97-AF65-F5344CB8AC3E}">
        <p14:creationId xmlns:p14="http://schemas.microsoft.com/office/powerpoint/2010/main" val="3654989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bespreken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Balans tussen werk en privé. Zelfzorg voor de zorgverlener, wat kan je zelf doen in elke domein. </a:t>
            </a:r>
            <a:r>
              <a:rPr lang="nl-NL" sz="1200" b="0" i="0" kern="1200" noProof="0" dirty="0">
                <a:solidFill>
                  <a:schemeClr val="tx1"/>
                </a:solidFill>
                <a:effectLst/>
                <a:latin typeface="Arial" charset="0"/>
                <a:ea typeface="+mn-ea"/>
                <a:cs typeface="+mn-cs"/>
              </a:rPr>
              <a:t>Hoe is het met jouw </a:t>
            </a:r>
            <a:r>
              <a:rPr lang="nl-NL" sz="1200" b="0" i="0" kern="1200" dirty="0">
                <a:solidFill>
                  <a:schemeClr val="tx1"/>
                </a:solidFill>
                <a:effectLst/>
                <a:latin typeface="Arial" charset="0"/>
                <a:ea typeface="+mn-ea"/>
                <a:cs typeface="+mn-cs"/>
              </a:rPr>
              <a:t>balans tussen werk en privé? Wat doe je om hier een balans in te vinden?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mn-ea"/>
                <a:cs typeface="+mn-cs"/>
              </a:rPr>
              <a:t>“Self-Care Wheel is an empowering, affirming, and positive tool for helping professionals to manage stress, increase contentment and life satisfaction. With over 80 self-care exercises and healing modalities, Self-Care Wheel is a great beginning for your personalized, preventative, and sustainable Self-Care plan. (2013, Olga Phoenix)”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Volgende dia: Interventies persoonlijk</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27</a:t>
            </a:fld>
            <a:endParaRPr lang="nl-NL"/>
          </a:p>
        </p:txBody>
      </p:sp>
      <p:sp>
        <p:nvSpPr>
          <p:cNvPr id="6" name="Tijdelijke aanduiding voor datum 5">
            <a:extLst>
              <a:ext uri="{FF2B5EF4-FFF2-40B4-BE49-F238E27FC236}">
                <a16:creationId xmlns:a16="http://schemas.microsoft.com/office/drawing/2014/main" id="{52542603-DCF8-43EC-BBFB-45515BC9C682}"/>
              </a:ext>
            </a:extLst>
          </p:cNvPr>
          <p:cNvSpPr>
            <a:spLocks noGrp="1"/>
          </p:cNvSpPr>
          <p:nvPr>
            <p:ph type="dt" idx="1"/>
          </p:nvPr>
        </p:nvSpPr>
        <p:spPr/>
        <p:txBody>
          <a:bodyPr/>
          <a:lstStyle/>
          <a:p>
            <a:fld id="{0635C325-A8B5-46D3-BA33-31C1DC93927F}" type="datetime1">
              <a:rPr lang="nl-NL" smtClean="0"/>
              <a:t>28-9-2023</a:t>
            </a:fld>
            <a:endParaRPr lang="nl-NL"/>
          </a:p>
        </p:txBody>
      </p:sp>
    </p:spTree>
    <p:extLst>
      <p:ext uri="{BB962C8B-B14F-4D97-AF65-F5344CB8AC3E}">
        <p14:creationId xmlns:p14="http://schemas.microsoft.com/office/powerpoint/2010/main" val="2126850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Voortzetting van vorige dia. Hoe zie je deze vormen van interventies voor jezelf? Of hoe geef jij invulling aan ontspanning?</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“Running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therapy</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is een aanvullende behandelwijze waarbij je met je lichaam bezig bent ten behoeve van je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psyche</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het verlicht de spanning. Het is een duurloop die niet gaat om prestatie maar om het doen. De inspanning heeft positieve effecten op gevoelens van depressie en angst, er zijn aanwijzingen dat paniek en stress gerelateerde klachten verminderen. In combinatie met mindfulness heeft het een positieve invloed op emotionele kwetsbaarheid wordt gebruikt bij stressreductie (MBSR) en cognitieve therapie (MBCT)</a:t>
            </a:r>
            <a:r>
              <a:rPr lang="it-IT" dirty="0"/>
              <a:t> (bron: Orellana-Rios et al. BMC Palliative Care, 2018).</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Mindfulness is gericht op reflectief acteren, het bewust zijn van. De </a:t>
            </a:r>
            <a:r>
              <a:rPr lang="en-GB" sz="1200" kern="1200" dirty="0">
                <a:solidFill>
                  <a:schemeClr val="tx1"/>
                </a:solidFill>
                <a:effectLst/>
                <a:latin typeface="Arial" charset="0"/>
                <a:ea typeface="+mn-ea"/>
                <a:cs typeface="+mn-cs"/>
              </a:rPr>
              <a:t>Mindful Attention Awareness Scale (MAAS, 2008) </a:t>
            </a:r>
            <a:r>
              <a:rPr lang="nl-NL" sz="1200" kern="1200" noProof="0" dirty="0">
                <a:solidFill>
                  <a:schemeClr val="tx1"/>
                </a:solidFill>
                <a:effectLst/>
                <a:latin typeface="Arial" charset="0"/>
                <a:ea typeface="+mn-ea"/>
                <a:cs typeface="+mn-cs"/>
              </a:rPr>
              <a:t>is een vragenlijst met 15 vragen om de mate van mindfulness te bepalen. Deze staat bij de reflectievragen onder reflectievraag 5. Wie heeft deze vraag gedaan? Welke conclusie trek je er uit voor jezelf?</a:t>
            </a: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reflectiecirkel Gibbs</a:t>
            </a:r>
            <a:endParaRPr lang="nl-NL" sz="1200" b="0" i="0" u="none" strike="noStrike" kern="1200" cap="none" spc="0" baseline="0" noProof="0" dirty="0">
              <a:latin typeface="Arial" panose="020B0604020202020204" pitchFamily="34" charset="0"/>
              <a:cs typeface="Arial" panose="020B0604020202020204" pitchFamily="34" charset="0"/>
            </a:endParaRPr>
          </a:p>
          <a:p>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28</a:t>
            </a:fld>
            <a:endParaRPr lang="nl-NL"/>
          </a:p>
        </p:txBody>
      </p:sp>
      <p:sp>
        <p:nvSpPr>
          <p:cNvPr id="6" name="Tijdelijke aanduiding voor datum 5">
            <a:extLst>
              <a:ext uri="{FF2B5EF4-FFF2-40B4-BE49-F238E27FC236}">
                <a16:creationId xmlns:a16="http://schemas.microsoft.com/office/drawing/2014/main" id="{67957297-BF36-4BA8-B415-D12D723E5043}"/>
              </a:ext>
            </a:extLst>
          </p:cNvPr>
          <p:cNvSpPr>
            <a:spLocks noGrp="1"/>
          </p:cNvSpPr>
          <p:nvPr>
            <p:ph type="dt" idx="1"/>
          </p:nvPr>
        </p:nvSpPr>
        <p:spPr/>
        <p:txBody>
          <a:bodyPr/>
          <a:lstStyle/>
          <a:p>
            <a:fld id="{FDF2DBFA-F72F-4807-8997-8255CEFA4981}" type="datetime1">
              <a:rPr lang="nl-NL" smtClean="0"/>
              <a:t>28-9-2023</a:t>
            </a:fld>
            <a:endParaRPr lang="nl-NL"/>
          </a:p>
        </p:txBody>
      </p:sp>
    </p:spTree>
    <p:extLst>
      <p:ext uri="{BB962C8B-B14F-4D97-AF65-F5344CB8AC3E}">
        <p14:creationId xmlns:p14="http://schemas.microsoft.com/office/powerpoint/2010/main" val="393899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vragen bespreken.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emoties als voorbeeld om aan te pakken</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29</a:t>
            </a:fld>
            <a:endParaRPr lang="nl-NL"/>
          </a:p>
        </p:txBody>
      </p:sp>
      <p:sp>
        <p:nvSpPr>
          <p:cNvPr id="6" name="Tijdelijke aanduiding voor datum 5">
            <a:extLst>
              <a:ext uri="{FF2B5EF4-FFF2-40B4-BE49-F238E27FC236}">
                <a16:creationId xmlns:a16="http://schemas.microsoft.com/office/drawing/2014/main" id="{D648920C-E551-4EF2-9933-496E31CD018B}"/>
              </a:ext>
            </a:extLst>
          </p:cNvPr>
          <p:cNvSpPr>
            <a:spLocks noGrp="1"/>
          </p:cNvSpPr>
          <p:nvPr>
            <p:ph type="dt" idx="1"/>
          </p:nvPr>
        </p:nvSpPr>
        <p:spPr/>
        <p:txBody>
          <a:bodyPr/>
          <a:lstStyle/>
          <a:p>
            <a:fld id="{3E2F8209-07E5-4C3B-AC10-CC03B42DC2FB}" type="datetime1">
              <a:rPr lang="nl-NL" smtClean="0"/>
              <a:t>28-9-2023</a:t>
            </a:fld>
            <a:endParaRPr lang="nl-NL"/>
          </a:p>
        </p:txBody>
      </p:sp>
    </p:spTree>
    <p:extLst>
      <p:ext uri="{BB962C8B-B14F-4D97-AF65-F5344CB8AC3E}">
        <p14:creationId xmlns:p14="http://schemas.microsoft.com/office/powerpoint/2010/main" val="327923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a:t>
            </a:r>
            <a:endParaRPr lang="nl-NL" sz="1200" baseline="0" dirty="0"/>
          </a:p>
          <a:p>
            <a:r>
              <a:rPr lang="nl-NL" sz="1200" u="sng" baseline="0" dirty="0"/>
              <a:t>Inhoud</a:t>
            </a:r>
            <a:r>
              <a:rPr lang="nl-NL" sz="1200" baseline="0" dirty="0"/>
              <a:t>: werken in de zorg vraagt het een en ander van je. Patiëntenzorg is complex en verantwoordelijk werk. Het contact met de patiënt, naasten kan zeker in de palliatieve zorg de zorgverlener zelf raken, persoonlijk en/of emotioneel. Werken in de zorg vraagt tevens andere werkzaamheden die vanuit de organisatie of overheid zijn opgesteld zoals het registreren van de handelingen en andere zaken, en regelmatig teamoverleg. Belangrijk is hoe hou je je zelf hierin staande. Hoe hou je voor jezelf de balans en voorkom je dat er een disbalans ontstaat wat tot een burnout zou kunnen leiden. Naast het kijken naar jezelf is ook van belang wat je als team (en instelling) kan doen om buiten de burnout te blijven. In deze workshop komen deze aspecten aan de orde. Enkele onderwerpen uit de e-learning Krassen op de ziel komen terug voor verdiepingen en reflectie met elkaar. Daarnaast wordt aangegeven wat geeft het Kwaliteitskader Palliatieve zorg Nederland (2017) aan.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baseline="0" dirty="0"/>
              <a:t>Ter info: Burnout is op 28 mei 2019 </a:t>
            </a:r>
            <a:r>
              <a:rPr lang="nl-NL" sz="1200" b="0" i="0" kern="1200" dirty="0">
                <a:solidFill>
                  <a:schemeClr val="tx1"/>
                </a:solidFill>
                <a:effectLst/>
                <a:latin typeface="Arial" charset="0"/>
                <a:ea typeface="+mn-ea"/>
                <a:cs typeface="+mn-cs"/>
              </a:rPr>
              <a:t>door de Wereldgezondheidsorganisatie (WHO) officieel erkend als een zelfstandige beroepsziekte. In de nieuwe </a:t>
            </a:r>
            <a:r>
              <a:rPr lang="nl-NL" sz="1200" baseline="0" dirty="0"/>
              <a:t>ICD-11 (International </a:t>
            </a:r>
            <a:r>
              <a:rPr lang="nl-NL" sz="1200" baseline="0" dirty="0" err="1"/>
              <a:t>Classification</a:t>
            </a:r>
            <a:r>
              <a:rPr lang="nl-NL" sz="1200" baseline="0" dirty="0"/>
              <a:t> of </a:t>
            </a:r>
            <a:r>
              <a:rPr lang="nl-NL" sz="1200" baseline="0" dirty="0" err="1"/>
              <a:t>Diseases</a:t>
            </a:r>
            <a:r>
              <a:rPr lang="nl-NL" sz="1200" baseline="0" dirty="0"/>
              <a:t>), een internationaal gehanteerde lijst van ziekten die de WHO beheert, wordt het vanaf 1 januari 2022 opgenomen.</a:t>
            </a:r>
          </a:p>
          <a:p>
            <a:endParaRPr lang="nl-NL" sz="1200" baseline="0" dirty="0">
              <a:cs typeface="Arial"/>
            </a:endParaRPr>
          </a:p>
          <a:p>
            <a:r>
              <a:rPr lang="nl-NL" sz="1200" dirty="0">
                <a:cs typeface="Arial"/>
              </a:rPr>
              <a:t>Volgende dia: Introductie persoonlijke balans, werken in de zorg (1 van 2)</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6" name="Tijdelijke aanduiding voor voettekst 5"/>
          <p:cNvSpPr>
            <a:spLocks noGrp="1"/>
          </p:cNvSpPr>
          <p:nvPr>
            <p:ph type="ftr" sz="quarter" idx="12"/>
          </p:nvPr>
        </p:nvSpPr>
        <p:spPr/>
        <p:txBody>
          <a:bodyPr/>
          <a:lstStyle/>
          <a:p>
            <a:r>
              <a:rPr lang="nl-NL"/>
              <a:t>Workshop Evenwichtige zorgverlener - maart 2021      licentie: CC-BY-NC-SA</a:t>
            </a:r>
          </a:p>
        </p:txBody>
      </p:sp>
      <p:sp>
        <p:nvSpPr>
          <p:cNvPr id="5" name="Tijdelijke aanduiding voor datum 4">
            <a:extLst>
              <a:ext uri="{FF2B5EF4-FFF2-40B4-BE49-F238E27FC236}">
                <a16:creationId xmlns:a16="http://schemas.microsoft.com/office/drawing/2014/main" id="{2DEE0DD7-741D-4001-86AE-BCE50AF972C8}"/>
              </a:ext>
            </a:extLst>
          </p:cNvPr>
          <p:cNvSpPr>
            <a:spLocks noGrp="1"/>
          </p:cNvSpPr>
          <p:nvPr>
            <p:ph type="dt" idx="1"/>
          </p:nvPr>
        </p:nvSpPr>
        <p:spPr/>
        <p:txBody>
          <a:bodyPr/>
          <a:lstStyle/>
          <a:p>
            <a:fld id="{E3C11391-A68E-4208-B7EA-0D74CC203A97}" type="datetime1">
              <a:rPr lang="nl-NL" smtClean="0"/>
              <a:t>28-9-2023</a:t>
            </a:fld>
            <a:endParaRPr lang="nl-NL"/>
          </a:p>
        </p:txBody>
      </p:sp>
    </p:spTree>
    <p:extLst>
      <p:ext uri="{BB962C8B-B14F-4D97-AF65-F5344CB8AC3E}">
        <p14:creationId xmlns:p14="http://schemas.microsoft.com/office/powerpoint/2010/main" val="241590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Hoe ga je bijvoorbeeld om met emoties zowel werkgerelateerd als vanuit je privé setting? Een andere voorbeeld kan zijn een ethische kwestie (dilemma) die je regelmatig meemaakt.</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Hoe ga je hier mee om? Is hier aandacht voor in het team? Of bespreek je het regelmatig met een collega? Of vermijd je het juist of …</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teambalans</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30</a:t>
            </a:fld>
            <a:endParaRPr lang="nl-NL"/>
          </a:p>
        </p:txBody>
      </p:sp>
      <p:sp>
        <p:nvSpPr>
          <p:cNvPr id="6" name="Tijdelijke aanduiding voor datum 5">
            <a:extLst>
              <a:ext uri="{FF2B5EF4-FFF2-40B4-BE49-F238E27FC236}">
                <a16:creationId xmlns:a16="http://schemas.microsoft.com/office/drawing/2014/main" id="{B4B32DCD-566D-4034-BD76-F3570F417098}"/>
              </a:ext>
            </a:extLst>
          </p:cNvPr>
          <p:cNvSpPr>
            <a:spLocks noGrp="1"/>
          </p:cNvSpPr>
          <p:nvPr>
            <p:ph type="dt" idx="1"/>
          </p:nvPr>
        </p:nvSpPr>
        <p:spPr/>
        <p:txBody>
          <a:bodyPr/>
          <a:lstStyle/>
          <a:p>
            <a:fld id="{D90F5D45-CB55-499B-B5FA-8751B0977F95}" type="datetime1">
              <a:rPr lang="nl-NL" smtClean="0"/>
              <a:t>28-9-2023</a:t>
            </a:fld>
            <a:endParaRPr lang="nl-NL"/>
          </a:p>
        </p:txBody>
      </p:sp>
    </p:spTree>
    <p:extLst>
      <p:ext uri="{BB962C8B-B14F-4D97-AF65-F5344CB8AC3E}">
        <p14:creationId xmlns:p14="http://schemas.microsoft.com/office/powerpoint/2010/main" val="799944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 en groepsgesprek</a:t>
            </a:r>
          </a:p>
          <a:p>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dirty="0"/>
              <a:t>Successful teamwork has four key characteristics: (1) a clear and compelling purpose or goal, (2) an enabling social structure that facilitates teamwork, (3) a supportive organizational context, and (4) expert teamwork coaching [5]. Effective teamwork depends on the team members’ psychological safety, defined as their ability to trust one another and feel safe enough within the team to admit a mistake, ask a question, offer new data, or try a new skill without fear of embarrassment or punishment, and allows team members to learn, teach, communicate, reason, think together, and achieve shared goals, irrespective of their individual positions or status outside the team. </a:t>
            </a:r>
            <a:r>
              <a:rPr lang="nl-NL" sz="1200" b="0" i="0" kern="1200" dirty="0" err="1">
                <a:solidFill>
                  <a:schemeClr val="tx1"/>
                </a:solidFill>
                <a:effectLst/>
                <a:latin typeface="Arial" charset="0"/>
                <a:ea typeface="+mn-ea"/>
                <a:cs typeface="+mn-cs"/>
              </a:rPr>
              <a:t>Successful</a:t>
            </a:r>
            <a:r>
              <a:rPr lang="nl-NL" sz="1200" b="0" i="0" kern="1200" dirty="0">
                <a:solidFill>
                  <a:schemeClr val="tx1"/>
                </a:solidFill>
                <a:effectLst/>
                <a:latin typeface="Arial" charset="0"/>
                <a:ea typeface="+mn-ea"/>
                <a:cs typeface="+mn-cs"/>
              </a:rPr>
              <a:t> teams have </a:t>
            </a:r>
            <a:r>
              <a:rPr lang="nl-NL" sz="1200" b="0" i="0" kern="1200" dirty="0" err="1">
                <a:solidFill>
                  <a:schemeClr val="tx1"/>
                </a:solidFill>
                <a:effectLst/>
                <a:latin typeface="Arial" charset="0"/>
                <a:ea typeface="+mn-ea"/>
                <a:cs typeface="+mn-cs"/>
              </a:rPr>
              <a:t>the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capacity</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to</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improve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patient</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outcomes</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the</a:t>
            </a:r>
            <a:r>
              <a:rPr lang="nl-NL" sz="1200" b="0" i="0" kern="1200" dirty="0">
                <a:solidFill>
                  <a:schemeClr val="tx1"/>
                </a:solidFill>
                <a:effectLst/>
                <a:latin typeface="Arial" charset="0"/>
                <a:ea typeface="+mn-ea"/>
                <a:cs typeface="+mn-cs"/>
              </a:rPr>
              <a:t> efficiency of care, </a:t>
            </a:r>
            <a:r>
              <a:rPr lang="nl-NL" sz="1200" b="0" i="0" kern="1200" dirty="0" err="1">
                <a:solidFill>
                  <a:schemeClr val="tx1"/>
                </a:solidFill>
                <a:effectLst/>
                <a:latin typeface="Arial" charset="0"/>
                <a:ea typeface="+mn-ea"/>
                <a:cs typeface="+mn-cs"/>
              </a:rPr>
              <a:t>and</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the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satisfaction</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and</a:t>
            </a:r>
            <a:r>
              <a:rPr lang="nl-NL" sz="1200" b="0" i="0" kern="1200" dirty="0">
                <a:solidFill>
                  <a:schemeClr val="tx1"/>
                </a:solidFill>
                <a:effectLst/>
                <a:latin typeface="Arial" charset="0"/>
                <a:ea typeface="+mn-ea"/>
                <a:cs typeface="+mn-cs"/>
              </a:rPr>
              <a:t> well-</a:t>
            </a:r>
            <a:r>
              <a:rPr lang="nl-NL" sz="1200" b="0" i="0" kern="1200" dirty="0" err="1">
                <a:solidFill>
                  <a:schemeClr val="tx1"/>
                </a:solidFill>
                <a:effectLst/>
                <a:latin typeface="Arial" charset="0"/>
                <a:ea typeface="+mn-ea"/>
                <a:cs typeface="+mn-cs"/>
              </a:rPr>
              <a:t>being</a:t>
            </a:r>
            <a:r>
              <a:rPr lang="nl-NL" sz="1200" b="0" i="0" kern="1200" dirty="0">
                <a:solidFill>
                  <a:schemeClr val="tx1"/>
                </a:solidFill>
                <a:effectLst/>
                <a:latin typeface="Arial" charset="0"/>
                <a:ea typeface="+mn-ea"/>
                <a:cs typeface="+mn-cs"/>
              </a:rPr>
              <a:t> of health care </a:t>
            </a:r>
            <a:r>
              <a:rPr lang="nl-NL" sz="1200" b="0" i="0" kern="1200" dirty="0" err="1">
                <a:solidFill>
                  <a:schemeClr val="tx1"/>
                </a:solidFill>
                <a:effectLst/>
                <a:latin typeface="Arial" charset="0"/>
                <a:ea typeface="+mn-ea"/>
                <a:cs typeface="+mn-cs"/>
              </a:rPr>
              <a:t>clinicians</a:t>
            </a:r>
            <a:r>
              <a:rPr lang="nl-NL" sz="1200" b="0" i="0" kern="1200" dirty="0">
                <a:solidFill>
                  <a:schemeClr val="tx1"/>
                </a:solidFill>
                <a:effectLst/>
                <a:latin typeface="Arial" charset="0"/>
                <a:ea typeface="+mn-ea"/>
                <a:cs typeface="+mn-cs"/>
              </a:rPr>
              <a:t>. Samengevat wat is nodig voor een goed functionerend team: een h</a:t>
            </a:r>
            <a:r>
              <a:rPr lang="nl-NL" dirty="0"/>
              <a:t>oger doel durven stellen, moedig leiderschap, teamoverleg in een cyclus met coaching, regelruimte bieden om creativiteit te stimuleren, vertrouwen om kwetsbaar te kunnen opstellen, actief commitment.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Als het jouw team niet zo functioneert, hoe zou je willen dat het functioneert? En hoe zou je hier aan kunnen werken, welke stappen zou je kunnen zetten?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Volgende dia: rol / taken van de organisatie </a:t>
            </a: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31</a:t>
            </a:fld>
            <a:endParaRPr lang="nl-NL"/>
          </a:p>
        </p:txBody>
      </p:sp>
      <p:sp>
        <p:nvSpPr>
          <p:cNvPr id="6" name="Tijdelijke aanduiding voor datum 5">
            <a:extLst>
              <a:ext uri="{FF2B5EF4-FFF2-40B4-BE49-F238E27FC236}">
                <a16:creationId xmlns:a16="http://schemas.microsoft.com/office/drawing/2014/main" id="{0268900D-6638-4A8A-B09F-5546024DDEE6}"/>
              </a:ext>
            </a:extLst>
          </p:cNvPr>
          <p:cNvSpPr>
            <a:spLocks noGrp="1"/>
          </p:cNvSpPr>
          <p:nvPr>
            <p:ph type="dt" idx="1"/>
          </p:nvPr>
        </p:nvSpPr>
        <p:spPr/>
        <p:txBody>
          <a:bodyPr/>
          <a:lstStyle/>
          <a:p>
            <a:fld id="{E07C875E-F3DD-48A8-9C14-67E74D7A47E5}" type="datetime1">
              <a:rPr lang="nl-NL" smtClean="0"/>
              <a:t>28-9-2023</a:t>
            </a:fld>
            <a:endParaRPr lang="nl-NL"/>
          </a:p>
        </p:txBody>
      </p:sp>
    </p:spTree>
    <p:extLst>
      <p:ext uri="{BB962C8B-B14F-4D97-AF65-F5344CB8AC3E}">
        <p14:creationId xmlns:p14="http://schemas.microsoft.com/office/powerpoint/2010/main" val="1179163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 eerst in tweetallen vervolgens plenair</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 dia 6 geeft het </a:t>
            </a:r>
            <a:r>
              <a:rPr kumimoji="0" lang="nl-NL" sz="12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Wellness</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Wheel per domein opties, daar gekeken naar wat je als persoon kan doen, nu aandacht voor wat een organisatie kan doen. Welke vind je daarvan voor belang? En hoe kan je ze realiseren? Als individu of samen als team of vanuit je beroepsorganisatie (wetenschappelijke vereniging)? Eventueel per domein bekijken en bij wie er een taak / rol ligt.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afronding workshop</a:t>
            </a:r>
            <a:endParaRPr lang="nl-NL" sz="1200" b="0" i="0" u="none" strike="noStrike" kern="1200" cap="none" spc="0" baseline="0" noProof="0"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32</a:t>
            </a:fld>
            <a:endParaRPr lang="nl-NL"/>
          </a:p>
        </p:txBody>
      </p:sp>
      <p:sp>
        <p:nvSpPr>
          <p:cNvPr id="6" name="Tijdelijke aanduiding voor datum 5">
            <a:extLst>
              <a:ext uri="{FF2B5EF4-FFF2-40B4-BE49-F238E27FC236}">
                <a16:creationId xmlns:a16="http://schemas.microsoft.com/office/drawing/2014/main" id="{9A9457B4-1376-4657-9AF9-DEAEB14B377D}"/>
              </a:ext>
            </a:extLst>
          </p:cNvPr>
          <p:cNvSpPr>
            <a:spLocks noGrp="1"/>
          </p:cNvSpPr>
          <p:nvPr>
            <p:ph type="dt" idx="1"/>
          </p:nvPr>
        </p:nvSpPr>
        <p:spPr/>
        <p:txBody>
          <a:bodyPr/>
          <a:lstStyle/>
          <a:p>
            <a:fld id="{C54CB8F7-15DE-4F31-BB66-F4BDE761AA88}" type="datetime1">
              <a:rPr lang="nl-NL" smtClean="0"/>
              <a:t>28-9-2023</a:t>
            </a:fld>
            <a:endParaRPr lang="nl-NL"/>
          </a:p>
        </p:txBody>
      </p:sp>
    </p:spTree>
    <p:extLst>
      <p:ext uri="{BB962C8B-B14F-4D97-AF65-F5344CB8AC3E}">
        <p14:creationId xmlns:p14="http://schemas.microsoft.com/office/powerpoint/2010/main" val="2274340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groepsgesprek</a:t>
            </a: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ter afronding. Hoe staat nu jouw weegschaal? Is deze in balans?</a:t>
            </a:r>
          </a:p>
          <a:p>
            <a:pPr marL="0" marR="0" lvl="0" indent="0" algn="l" defTabSz="167765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167765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Volgende dia: evaluatie workshop indien er tijd voor is.</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33</a:t>
            </a:fld>
            <a:endParaRPr lang="nl-NL"/>
          </a:p>
        </p:txBody>
      </p:sp>
      <p:sp>
        <p:nvSpPr>
          <p:cNvPr id="6" name="Tijdelijke aanduiding voor datum 5">
            <a:extLst>
              <a:ext uri="{FF2B5EF4-FFF2-40B4-BE49-F238E27FC236}">
                <a16:creationId xmlns:a16="http://schemas.microsoft.com/office/drawing/2014/main" id="{B63D458D-1977-4249-A8BB-8FB93EA56108}"/>
              </a:ext>
            </a:extLst>
          </p:cNvPr>
          <p:cNvSpPr>
            <a:spLocks noGrp="1"/>
          </p:cNvSpPr>
          <p:nvPr>
            <p:ph type="dt" idx="1"/>
          </p:nvPr>
        </p:nvSpPr>
        <p:spPr/>
        <p:txBody>
          <a:bodyPr/>
          <a:lstStyle/>
          <a:p>
            <a:fld id="{A10C01EF-F878-4E15-9415-E6B18F25169F}" type="datetime1">
              <a:rPr lang="nl-NL" smtClean="0"/>
              <a:t>28-9-2023</a:t>
            </a:fld>
            <a:endParaRPr lang="nl-NL"/>
          </a:p>
        </p:txBody>
      </p:sp>
    </p:spTree>
    <p:extLst>
      <p:ext uri="{BB962C8B-B14F-4D97-AF65-F5344CB8AC3E}">
        <p14:creationId xmlns:p14="http://schemas.microsoft.com/office/powerpoint/2010/main" val="1813616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Indien de tijd dit toelaat, </a:t>
            </a:r>
            <a:r>
              <a:rPr kumimoji="0" lang="nl-NL" sz="1200" b="0" i="0" u="none" strike="noStrike" kern="1200" cap="none" spc="0" normalizeH="0" baseline="0" noProof="0">
                <a:ln>
                  <a:noFill/>
                </a:ln>
                <a:solidFill>
                  <a:srgbClr val="000000"/>
                </a:solidFill>
                <a:effectLst/>
                <a:uLnTx/>
                <a:uFillTx/>
                <a:latin typeface="Arial" charset="0"/>
                <a:ea typeface="+mn-ea"/>
                <a:cs typeface="+mn-cs"/>
              </a:rPr>
              <a:t>circa 5-10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minuten voor deze evaluatie met korte ronde. </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rondje deelnemers</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 de vraag kort laten reageren. </a:t>
            </a: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Afsluiten met: Hoe verder? </a:t>
            </a:r>
          </a:p>
          <a:p>
            <a:pPr marL="0" marR="0" lvl="0" indent="0" algn="l" defTabSz="1626626"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1626626"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bronvermelding van deze workshop</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34</a:t>
            </a:fld>
            <a:endParaRPr lang="nl-NL"/>
          </a:p>
        </p:txBody>
      </p:sp>
      <p:sp>
        <p:nvSpPr>
          <p:cNvPr id="4" name="Tijdelijke aanduiding voor datum 3">
            <a:extLst>
              <a:ext uri="{FF2B5EF4-FFF2-40B4-BE49-F238E27FC236}">
                <a16:creationId xmlns:a16="http://schemas.microsoft.com/office/drawing/2014/main" id="{804E446B-AAA8-4540-A720-BD1032E48D17}"/>
              </a:ext>
            </a:extLst>
          </p:cNvPr>
          <p:cNvSpPr>
            <a:spLocks noGrp="1"/>
          </p:cNvSpPr>
          <p:nvPr>
            <p:ph type="dt" idx="1"/>
          </p:nvPr>
        </p:nvSpPr>
        <p:spPr/>
        <p:txBody>
          <a:bodyPr/>
          <a:lstStyle/>
          <a:p>
            <a:fld id="{382668A4-18D8-4FB3-B976-D3C84839B4F2}" type="datetime1">
              <a:rPr lang="nl-NL" smtClean="0"/>
              <a:t>28-9-2023</a:t>
            </a:fld>
            <a:endParaRPr lang="nl-NL"/>
          </a:p>
        </p:txBody>
      </p:sp>
    </p:spTree>
    <p:extLst>
      <p:ext uri="{BB962C8B-B14F-4D97-AF65-F5344CB8AC3E}">
        <p14:creationId xmlns:p14="http://schemas.microsoft.com/office/powerpoint/2010/main" val="3781158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bronnen zijn gebruikt bij de totstandkoming van de workshop Evenwichtige zorgverlener, versie september 2019. In maart 2021 licentie toegevoegd. </a:t>
            </a:r>
          </a:p>
          <a:p>
            <a:r>
              <a:rPr lang="nl-NL" dirty="0"/>
              <a:t>Versie september 2023 is inhoudelijk niet gewijzigd.</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35</a:t>
            </a:fld>
            <a:endParaRPr lang="nl-NL"/>
          </a:p>
        </p:txBody>
      </p:sp>
      <p:sp>
        <p:nvSpPr>
          <p:cNvPr id="4" name="Tijdelijke aanduiding voor datum 3">
            <a:extLst>
              <a:ext uri="{FF2B5EF4-FFF2-40B4-BE49-F238E27FC236}">
                <a16:creationId xmlns:a16="http://schemas.microsoft.com/office/drawing/2014/main" id="{017A17A2-BFCA-41BD-B307-1743613701D7}"/>
              </a:ext>
            </a:extLst>
          </p:cNvPr>
          <p:cNvSpPr>
            <a:spLocks noGrp="1"/>
          </p:cNvSpPr>
          <p:nvPr>
            <p:ph type="dt" idx="1"/>
          </p:nvPr>
        </p:nvSpPr>
        <p:spPr/>
        <p:txBody>
          <a:bodyPr/>
          <a:lstStyle/>
          <a:p>
            <a:fld id="{416BDF7F-9838-4F88-8512-059EE2BCDF46}" type="datetime1">
              <a:rPr lang="nl-NL" smtClean="0"/>
              <a:t>28-9-2023</a:t>
            </a:fld>
            <a:endParaRPr lang="nl-NL"/>
          </a:p>
        </p:txBody>
      </p:sp>
    </p:spTree>
    <p:extLst>
      <p:ext uri="{BB962C8B-B14F-4D97-AF65-F5344CB8AC3E}">
        <p14:creationId xmlns:p14="http://schemas.microsoft.com/office/powerpoint/2010/main" val="37401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groepsgesprek</a:t>
            </a:r>
            <a:endParaRPr lang="nl-NL" sz="1200" baseline="0" dirty="0"/>
          </a:p>
          <a:p>
            <a:r>
              <a:rPr lang="nl-NL" sz="1200" u="sng" baseline="0" dirty="0"/>
              <a:t>Inhoud</a:t>
            </a:r>
            <a:r>
              <a:rPr lang="nl-NL" sz="1200" baseline="0" dirty="0"/>
              <a:t>: Een casus waarin een vrouw (man en twee kinderen in de puberleeftijd) met uitgezaaide borstkanker naar de lever binnen het jaar overlijdt. Als zorgverlener in de palliatieve zorg kom je deze situaties vast vaker tegen. Wat doet dit met jou? Welke impact hebben ze op je, persoonlijk of op je werk? Wanneer doet het je veel en wanneer minder of niet? Hoe komt het dat hier verschil in zit? </a:t>
            </a:r>
          </a:p>
          <a:p>
            <a:r>
              <a:rPr lang="nl-NL" sz="1200" baseline="0" dirty="0">
                <a:latin typeface="Arial"/>
                <a:cs typeface="Arial"/>
              </a:rPr>
              <a:t>Later in de workshop komen de uitkomsten van dit gesprek terug bij het onderdeel </a:t>
            </a:r>
            <a:r>
              <a:rPr lang="nl-NL" dirty="0">
                <a:latin typeface="Arial"/>
                <a:cs typeface="Arial"/>
              </a:rPr>
              <a:t>Burn-out</a:t>
            </a:r>
            <a:r>
              <a:rPr lang="nl-NL" sz="1200" baseline="0" dirty="0">
                <a:latin typeface="Arial"/>
                <a:cs typeface="Arial"/>
              </a:rPr>
              <a:t>, signalen en risicofactoren, in hoeverre ze een rol speelt bij het ontwikkelen van een </a:t>
            </a:r>
            <a:r>
              <a:rPr lang="nl-NL" dirty="0">
                <a:latin typeface="Arial"/>
                <a:cs typeface="Arial"/>
              </a:rPr>
              <a:t>burn-out</a:t>
            </a:r>
            <a:r>
              <a:rPr lang="nl-NL" sz="1200" baseline="0" dirty="0">
                <a:latin typeface="Arial"/>
                <a:cs typeface="Arial"/>
              </a:rPr>
              <a:t> of risicofactoren vormen daar toe. Nu ligt de klemtoon op werkbelasting. Andere factoren die van invloed zijn op je werk als administratielast, te weinig autonomie, morele last komen later aan de orde.</a:t>
            </a:r>
          </a:p>
          <a:p>
            <a:endParaRPr lang="nl-NL" sz="1200" baseline="0" dirty="0">
              <a:cs typeface="Arial"/>
            </a:endParaRPr>
          </a:p>
          <a:p>
            <a:r>
              <a:rPr lang="nl-NL" sz="1200" dirty="0">
                <a:cs typeface="Arial"/>
              </a:rPr>
              <a:t>Volgende dia: Introductie </a:t>
            </a:r>
            <a:r>
              <a:rPr lang="nl-NL" dirty="0"/>
              <a:t>evenwichtige zorgverlener</a:t>
            </a:r>
            <a:r>
              <a:rPr lang="nl-NL" sz="1200" dirty="0">
                <a:cs typeface="Arial"/>
              </a:rPr>
              <a:t>, werken in de zorg (2 van 2)</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4</a:t>
            </a:fld>
            <a:endParaRPr lang="nl-NL"/>
          </a:p>
        </p:txBody>
      </p:sp>
      <p:sp>
        <p:nvSpPr>
          <p:cNvPr id="6" name="Tijdelijke aanduiding voor datum 5">
            <a:extLst>
              <a:ext uri="{FF2B5EF4-FFF2-40B4-BE49-F238E27FC236}">
                <a16:creationId xmlns:a16="http://schemas.microsoft.com/office/drawing/2014/main" id="{B39A934B-0E9E-4A04-8660-082252227383}"/>
              </a:ext>
            </a:extLst>
          </p:cNvPr>
          <p:cNvSpPr>
            <a:spLocks noGrp="1"/>
          </p:cNvSpPr>
          <p:nvPr>
            <p:ph type="dt" idx="1"/>
          </p:nvPr>
        </p:nvSpPr>
        <p:spPr/>
        <p:txBody>
          <a:bodyPr/>
          <a:lstStyle/>
          <a:p>
            <a:fld id="{BCC02222-A64B-4C4A-AA2B-7B91225A048D}" type="datetime1">
              <a:rPr lang="nl-NL" smtClean="0"/>
              <a:t>28-9-2023</a:t>
            </a:fld>
            <a:endParaRPr lang="nl-NL"/>
          </a:p>
        </p:txBody>
      </p:sp>
    </p:spTree>
    <p:extLst>
      <p:ext uri="{BB962C8B-B14F-4D97-AF65-F5344CB8AC3E}">
        <p14:creationId xmlns:p14="http://schemas.microsoft.com/office/powerpoint/2010/main" val="301406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u="sng" dirty="0"/>
              <a:t>Werkvorm</a:t>
            </a:r>
            <a:r>
              <a:rPr lang="nl-NL" sz="1200" dirty="0"/>
              <a:t>: groepsgesprek</a:t>
            </a:r>
            <a:endParaRPr lang="nl-NL" sz="1200" dirty="0">
              <a:cs typeface="Arial"/>
            </a:endParaRPr>
          </a:p>
          <a:p>
            <a:r>
              <a:rPr lang="nl-NL" sz="1200" u="sng" dirty="0">
                <a:latin typeface="Arial"/>
                <a:cs typeface="Arial"/>
              </a:rPr>
              <a:t>Inhoud</a:t>
            </a:r>
            <a:r>
              <a:rPr lang="nl-NL" sz="1200" dirty="0">
                <a:latin typeface="Arial"/>
                <a:cs typeface="Arial"/>
              </a:rPr>
              <a:t>: </a:t>
            </a:r>
            <a:r>
              <a:rPr lang="nl-NL" sz="1200" baseline="0" dirty="0">
                <a:latin typeface="Arial"/>
                <a:cs typeface="Arial"/>
              </a:rPr>
              <a:t>Bij deze vragen gaat het om te zoeken bij de deelnemers hoe zij in hun werk (persoonlijk) staan, vanuit welke achterliggende ideeën, persoonlijke waarden werken ze nu of zijn ze destijds begonnen. Hebben of hadden ze bepaalde idealen waarom ze dit werk zijn gaan doen. Is dit in de loop van de tijd </a:t>
            </a:r>
            <a:r>
              <a:rPr lang="nl-NL" dirty="0">
                <a:latin typeface="Arial"/>
                <a:cs typeface="Arial"/>
              </a:rPr>
              <a:t>veranderd</a:t>
            </a:r>
            <a:r>
              <a:rPr lang="nl-NL" sz="1200" baseline="0" dirty="0">
                <a:latin typeface="Arial"/>
                <a:cs typeface="Arial"/>
              </a:rPr>
              <a:t>? Past het werk of de rol die ze nu hebben bij hun als persoon? Geeft het werk voldoende voldoening of drijfveren om verder te gaan. Welke aspecten dragen hier aan bij?</a:t>
            </a:r>
            <a:r>
              <a:rPr lang="nl-NL" dirty="0">
                <a:latin typeface="Arial"/>
                <a:cs typeface="Arial"/>
              </a:rPr>
              <a:t> </a:t>
            </a:r>
            <a:endParaRPr lang="nl-NL" sz="1200" baseline="0" dirty="0">
              <a:cs typeface="Arial"/>
            </a:endParaRPr>
          </a:p>
          <a:p>
            <a:pPr>
              <a:lnSpc>
                <a:spcPct val="100000"/>
              </a:lnSpc>
            </a:pPr>
            <a:r>
              <a:rPr lang="nl-NL" sz="1200" noProof="0" dirty="0">
                <a:cs typeface="Arial"/>
              </a:rPr>
              <a:t>Het kijken naar in hoeverre er sprake is van werkgeluk en het volgen van je kernwaarden (hoe je wilt omgaan met je patiënten, hoe wil je werken en leven, hoe je in de samenleving wilt staan).</a:t>
            </a:r>
            <a:r>
              <a:rPr lang="nl-NL" sz="1200" b="0" i="0" kern="1200" dirty="0">
                <a:solidFill>
                  <a:schemeClr val="tx1"/>
                </a:solidFill>
                <a:effectLst/>
                <a:latin typeface="Arial" charset="0"/>
                <a:ea typeface="+mn-ea"/>
                <a:cs typeface="+mn-cs"/>
              </a:rPr>
              <a:t> Regelmatig reflecteren, stilstaan hoe je in je werk staat, het herijken van je werk of is het (nog) in overeenstemming met je kernwaarden, in balans is tussen werk en privé, zorgt voor een gelukkig en tevreden gevoel. In het onderdeel Werken aan persoonlijke en teambalans komt dit terug.</a:t>
            </a:r>
          </a:p>
          <a:p>
            <a:pPr>
              <a:lnSpc>
                <a:spcPct val="100000"/>
              </a:lnSpc>
            </a:pPr>
            <a:r>
              <a:rPr lang="nl-NL" sz="1200" noProof="0" dirty="0">
                <a:cs typeface="Aria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cs typeface="Arial"/>
              </a:rPr>
              <a:t>Volgende dia: 7 domeinen van werk</a:t>
            </a:r>
            <a:r>
              <a:rPr lang="nl-NL" sz="1100" dirty="0">
                <a:cs typeface="Arial"/>
              </a:rPr>
              <a:t>geluk</a:t>
            </a:r>
          </a:p>
          <a:p>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5</a:t>
            </a:fld>
            <a:endParaRPr lang="nl-NL"/>
          </a:p>
        </p:txBody>
      </p:sp>
      <p:sp>
        <p:nvSpPr>
          <p:cNvPr id="6" name="Tijdelijke aanduiding voor datum 5">
            <a:extLst>
              <a:ext uri="{FF2B5EF4-FFF2-40B4-BE49-F238E27FC236}">
                <a16:creationId xmlns:a16="http://schemas.microsoft.com/office/drawing/2014/main" id="{3F11CADA-5911-4129-8C17-35B349CA173B}"/>
              </a:ext>
            </a:extLst>
          </p:cNvPr>
          <p:cNvSpPr>
            <a:spLocks noGrp="1"/>
          </p:cNvSpPr>
          <p:nvPr>
            <p:ph type="dt" idx="1"/>
          </p:nvPr>
        </p:nvSpPr>
        <p:spPr/>
        <p:txBody>
          <a:bodyPr/>
          <a:lstStyle/>
          <a:p>
            <a:fld id="{7B3CCF2F-F589-4D1C-ACC1-7A875DF95F9B}" type="datetime1">
              <a:rPr lang="nl-NL" smtClean="0"/>
              <a:t>28-9-2023</a:t>
            </a:fld>
            <a:endParaRPr lang="nl-NL"/>
          </a:p>
        </p:txBody>
      </p:sp>
    </p:spTree>
    <p:extLst>
      <p:ext uri="{BB962C8B-B14F-4D97-AF65-F5344CB8AC3E}">
        <p14:creationId xmlns:p14="http://schemas.microsoft.com/office/powerpoint/2010/main" val="14045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Werkvorm</a:t>
            </a:r>
            <a:r>
              <a:rPr lang="nl-NL" u="none" dirty="0"/>
              <a:t>: korte toelichting gevolgd door groepsgesprek</a:t>
            </a:r>
          </a:p>
          <a:p>
            <a:r>
              <a:rPr lang="nl-NL" u="sng" dirty="0">
                <a:latin typeface="Arial"/>
                <a:cs typeface="Arial"/>
              </a:rPr>
              <a:t>Inhoud</a:t>
            </a:r>
            <a:r>
              <a:rPr lang="nl-NL" u="none" dirty="0">
                <a:latin typeface="Arial"/>
                <a:cs typeface="Arial"/>
              </a:rPr>
              <a:t>:</a:t>
            </a:r>
            <a:r>
              <a:rPr lang="nl-NL" dirty="0">
                <a:latin typeface="Arial"/>
                <a:cs typeface="Arial"/>
              </a:rPr>
              <a:t> </a:t>
            </a:r>
            <a:r>
              <a:rPr lang="nl-NL" dirty="0" err="1">
                <a:latin typeface="Arial"/>
                <a:cs typeface="Arial"/>
              </a:rPr>
              <a:t>Ap</a:t>
            </a:r>
            <a:r>
              <a:rPr lang="nl-NL" dirty="0">
                <a:latin typeface="Arial"/>
                <a:cs typeface="Arial"/>
              </a:rPr>
              <a:t> </a:t>
            </a:r>
            <a:r>
              <a:rPr lang="nl-NL" sz="1200" b="0" i="0" kern="1200" dirty="0">
                <a:solidFill>
                  <a:schemeClr val="tx1"/>
                </a:solidFill>
                <a:effectLst/>
                <a:latin typeface="Arial"/>
                <a:cs typeface="Arial"/>
              </a:rPr>
              <a:t>Dijksterhuis, hoogleraar Sociale psychologie Radboud Universiteit </a:t>
            </a:r>
            <a:r>
              <a:rPr lang="nl-NL" dirty="0">
                <a:latin typeface="Arial"/>
                <a:cs typeface="Arial"/>
              </a:rPr>
              <a:t>Nijmegen</a:t>
            </a:r>
            <a:r>
              <a:rPr lang="nl-NL" sz="1200" b="0" i="0" kern="1200" dirty="0">
                <a:solidFill>
                  <a:schemeClr val="tx1"/>
                </a:solidFill>
                <a:effectLst/>
                <a:latin typeface="Arial"/>
                <a:cs typeface="Arial"/>
              </a:rPr>
              <a:t>, deed jarenlang onderzoek naar Geluk: “Werkgeluk leunt eigenlijk op twee verschillende pijlers: </a:t>
            </a:r>
            <a:r>
              <a:rPr lang="nl-NL" sz="1200" b="0" i="0" kern="1200" dirty="0" err="1">
                <a:solidFill>
                  <a:schemeClr val="tx1"/>
                </a:solidFill>
                <a:effectLst/>
                <a:latin typeface="Arial"/>
                <a:cs typeface="Arial"/>
              </a:rPr>
              <a:t>purpose</a:t>
            </a:r>
            <a:r>
              <a:rPr lang="nl-NL" sz="1200" b="0" i="0" kern="1200" dirty="0">
                <a:solidFill>
                  <a:schemeClr val="tx1"/>
                </a:solidFill>
                <a:effectLst/>
                <a:latin typeface="Arial"/>
                <a:cs typeface="Arial"/>
              </a:rPr>
              <a:t> (nut &amp; zingeving, dat betekent dat je met iets goeds bezig bent) en </a:t>
            </a:r>
            <a:r>
              <a:rPr lang="nl-NL" sz="1200" b="0" i="0" kern="1200" dirty="0" err="1">
                <a:solidFill>
                  <a:schemeClr val="tx1"/>
                </a:solidFill>
                <a:effectLst/>
                <a:latin typeface="Arial"/>
                <a:cs typeface="Arial"/>
              </a:rPr>
              <a:t>pleasure</a:t>
            </a:r>
            <a:r>
              <a:rPr lang="nl-NL" sz="1200" b="0" i="0" kern="1200" dirty="0">
                <a:solidFill>
                  <a:schemeClr val="tx1"/>
                </a:solidFill>
                <a:effectLst/>
                <a:latin typeface="Arial"/>
                <a:cs typeface="Arial"/>
              </a:rPr>
              <a:t> (plezier hebben in wat je doet). Als die twee in balans zijn, dan ben je in je werk meestal gelukkig. Dat leunt op een aantal zaken. Eén aspect dat heel belangrijk is, als je in je werk iets doet dat anderen blij maakt en je die blijdschap voelt en krijgt, dan ben je over het algemeen heel gelukkig. Het gaat hierbij om gelukkig maken én het resultaat ervan zien. Het tweede aspect is waargenomen autonomie, het gevoel dat je een beetje kunt doen waar je zin in hebt. Werken in een strakke hiërarchische organisatie, van 9 tot 5 uur, met teveel deadlines, regelgeving, (overbodige) bureaucratie en vergaderingen die niet nodig zijn, zorgt voor aantasting van onze waargenomen autonomie en daarmee ook ons geluk.”</a:t>
            </a:r>
            <a:r>
              <a:rPr lang="nl-NL" sz="1100" b="0" i="0" kern="1200" dirty="0">
                <a:solidFill>
                  <a:schemeClr val="tx1"/>
                </a:solidFill>
                <a:effectLst/>
                <a:latin typeface="Arial"/>
                <a:cs typeface="Arial"/>
              </a:rPr>
              <a:t> (interview uit PW Magazine online, 17 feb 2017). Binnen de palliatieve zorg heeft het ‘blij maken’ een wat andere betekenis meer een tevredenheid.</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100" b="0" i="0" kern="1200" dirty="0">
                <a:solidFill>
                  <a:schemeClr val="tx1"/>
                </a:solidFill>
                <a:effectLst/>
                <a:latin typeface="Arial" charset="0"/>
                <a:ea typeface="+mn-ea"/>
                <a:cs typeface="+mn-cs"/>
              </a:rPr>
              <a:t>In Amerika is het model The </a:t>
            </a:r>
            <a:r>
              <a:rPr lang="nl-NL" sz="1100" b="0" i="0" kern="1200" dirty="0" err="1">
                <a:solidFill>
                  <a:schemeClr val="tx1"/>
                </a:solidFill>
                <a:effectLst/>
                <a:latin typeface="Arial" charset="0"/>
                <a:ea typeface="+mn-ea"/>
                <a:cs typeface="+mn-cs"/>
              </a:rPr>
              <a:t>Wellness</a:t>
            </a:r>
            <a:r>
              <a:rPr lang="nl-NL" sz="1100" b="0" i="0" kern="1200" dirty="0">
                <a:solidFill>
                  <a:schemeClr val="tx1"/>
                </a:solidFill>
                <a:effectLst/>
                <a:latin typeface="Arial" charset="0"/>
                <a:ea typeface="+mn-ea"/>
                <a:cs typeface="+mn-cs"/>
              </a:rPr>
              <a:t> Wheel (op de dia) ontwikkeld voor artsen om te zorgen dat zij in het werk gelukkiger zijn / tevredenheid hebben. Deels kan je hier zelf voor zorgen en deels kan de organisatie voorwaarden scheppen of bijdragen om dit te kunnen realiseren. Zo kan in Domein zeven het hebben van een ‘niche’ ervoor zorgen dat je meer tevreden bent met je werk. </a:t>
            </a:r>
            <a:r>
              <a:rPr lang="nl-NL" dirty="0"/>
              <a:t>Uit het onderzoek van </a:t>
            </a:r>
            <a:r>
              <a:rPr lang="nl-NL" dirty="0" err="1"/>
              <a:t>Manfredi</a:t>
            </a:r>
            <a:r>
              <a:rPr lang="nl-NL" dirty="0"/>
              <a:t> (ACEP, 2018) blijkt onder Domein 7 m.b.t. ‘niche: “</a:t>
            </a:r>
            <a:r>
              <a:rPr lang="en-US" sz="1200" b="0" i="0" u="none" strike="noStrike" kern="1200" baseline="0" dirty="0">
                <a:solidFill>
                  <a:schemeClr val="tx1"/>
                </a:solidFill>
                <a:latin typeface="Arial" charset="0"/>
                <a:ea typeface="+mn-ea"/>
                <a:cs typeface="+mn-cs"/>
              </a:rPr>
              <a:t>Research has demonstrated that physicians who have developed a niche within emergency medicine have lower rates of burnout, better career longevity, and more career satisfaction.”</a:t>
            </a:r>
            <a:r>
              <a:rPr lang="nl-NL" dirty="0"/>
              <a:t> Het hoofddoel is bijvoorbeeld oncologie en dan kan een extra uitdaging zijn om met palliatieve zorg bezig te zijn. Dit is dan de ‘niche’. Of je kan als neven werk consulent zijn of als docent betrokken zijn bij een opleiding.</a:t>
            </a:r>
          </a:p>
          <a:p>
            <a:r>
              <a:rPr lang="nl-NL" dirty="0"/>
              <a:t>Discussiepunten bij deze dia: hoe sta je hierin. Welk cijfer geef jij aan jouw werkgeluk? Welk domein(en) vraagt/vragen bij jou aandacht? Of, waar zit een disbalans voor jou, bij welke domein(en)? Bekijk hoe dit ligt in de groep. Noem een belangrijk punt wat je zou kunnen doen/ondernemen om meer tevreden te zijn met je werk?  </a:t>
            </a:r>
          </a:p>
          <a:p>
            <a:r>
              <a:rPr lang="nl-NL" dirty="0"/>
              <a:t>(Eventueel het </a:t>
            </a:r>
            <a:r>
              <a:rPr lang="nl-NL" dirty="0" err="1"/>
              <a:t>Wellness</a:t>
            </a:r>
            <a:r>
              <a:rPr lang="nl-NL" dirty="0"/>
              <a:t> Wheel afdrukken en uitdelen in de groep)</a:t>
            </a:r>
          </a:p>
          <a:p>
            <a:endParaRPr lang="nl-NL" dirty="0"/>
          </a:p>
          <a:p>
            <a:r>
              <a:rPr lang="nl-NL" dirty="0"/>
              <a:t>Volgende dia: werkgeluk </a:t>
            </a: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6</a:t>
            </a:fld>
            <a:endParaRPr lang="nl-NL"/>
          </a:p>
        </p:txBody>
      </p:sp>
      <p:sp>
        <p:nvSpPr>
          <p:cNvPr id="6" name="Tijdelijke aanduiding voor datum 5">
            <a:extLst>
              <a:ext uri="{FF2B5EF4-FFF2-40B4-BE49-F238E27FC236}">
                <a16:creationId xmlns:a16="http://schemas.microsoft.com/office/drawing/2014/main" id="{31E53509-9AEF-4623-B912-F148706F842B}"/>
              </a:ext>
            </a:extLst>
          </p:cNvPr>
          <p:cNvSpPr>
            <a:spLocks noGrp="1"/>
          </p:cNvSpPr>
          <p:nvPr>
            <p:ph type="dt" idx="1"/>
          </p:nvPr>
        </p:nvSpPr>
        <p:spPr/>
        <p:txBody>
          <a:bodyPr/>
          <a:lstStyle/>
          <a:p>
            <a:fld id="{18EF7E74-7C46-47A0-8E21-EEF07F8CD86F}" type="datetime1">
              <a:rPr lang="nl-NL" smtClean="0"/>
              <a:t>28-9-2023</a:t>
            </a:fld>
            <a:endParaRPr lang="nl-NL"/>
          </a:p>
        </p:txBody>
      </p:sp>
    </p:spTree>
    <p:extLst>
      <p:ext uri="{BB962C8B-B14F-4D97-AF65-F5344CB8AC3E}">
        <p14:creationId xmlns:p14="http://schemas.microsoft.com/office/powerpoint/2010/main" val="140497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groepsgesprek</a:t>
            </a:r>
          </a:p>
          <a:p>
            <a:r>
              <a:rPr lang="nl-NL" dirty="0"/>
              <a:t>Inhoud: met </a:t>
            </a:r>
            <a:r>
              <a:rPr lang="nl-NL" dirty="0" err="1"/>
              <a:t>mentimeter</a:t>
            </a:r>
            <a:r>
              <a:rPr lang="nl-NL" dirty="0"/>
              <a:t> (</a:t>
            </a:r>
            <a:r>
              <a:rPr lang="nl-NL" sz="1200" u="none" strike="noStrike" kern="1200" dirty="0">
                <a:solidFill>
                  <a:schemeClr val="tx1"/>
                </a:solidFill>
                <a:effectLst/>
                <a:latin typeface="Arial" charset="0"/>
                <a:ea typeface="+mn-ea"/>
                <a:cs typeface="+mn-cs"/>
                <a:hlinkClick r:id="rId3"/>
              </a:rPr>
              <a:t>www.mentimeter.com</a:t>
            </a:r>
            <a:r>
              <a:rPr lang="nl-NL" sz="1200" u="none" strike="noStrike" kern="1200" dirty="0">
                <a:solidFill>
                  <a:schemeClr val="tx1"/>
                </a:solidFill>
                <a:effectLst/>
                <a:latin typeface="Arial" charset="0"/>
                <a:ea typeface="+mn-ea"/>
                <a:cs typeface="+mn-cs"/>
              </a:rPr>
              <a:t>) kunnen de deelnemers kernwoorden intypen. Als trainer is vooraf enige voorbereiding hiervoor nodig: online verbinding hebben, aanmelden bij </a:t>
            </a:r>
            <a:r>
              <a:rPr lang="nl-NL" sz="1200" u="none" strike="noStrike" kern="1200" dirty="0" err="1">
                <a:solidFill>
                  <a:schemeClr val="tx1"/>
                </a:solidFill>
                <a:effectLst/>
                <a:latin typeface="Arial" charset="0"/>
                <a:ea typeface="+mn-ea"/>
                <a:cs typeface="+mn-cs"/>
              </a:rPr>
              <a:t>mentimeter</a:t>
            </a:r>
            <a:r>
              <a:rPr lang="nl-NL" sz="1200" u="none" strike="noStrike" kern="1200" dirty="0">
                <a:solidFill>
                  <a:schemeClr val="tx1"/>
                </a:solidFill>
                <a:effectLst/>
                <a:latin typeface="Arial" charset="0"/>
                <a:ea typeface="+mn-ea"/>
                <a:cs typeface="+mn-cs"/>
              </a:rPr>
              <a:t>, de vraag stellen in </a:t>
            </a:r>
            <a:r>
              <a:rPr lang="nl-NL" sz="1200" u="none" strike="noStrike" kern="1200" dirty="0" err="1">
                <a:solidFill>
                  <a:schemeClr val="tx1"/>
                </a:solidFill>
                <a:effectLst/>
                <a:latin typeface="Arial" charset="0"/>
                <a:ea typeface="+mn-ea"/>
                <a:cs typeface="+mn-cs"/>
              </a:rPr>
              <a:t>mentimeter</a:t>
            </a:r>
            <a:r>
              <a:rPr lang="nl-NL" sz="1200" u="none" strike="noStrike" kern="1200" dirty="0">
                <a:solidFill>
                  <a:schemeClr val="tx1"/>
                </a:solidFill>
                <a:effectLst/>
                <a:latin typeface="Arial" charset="0"/>
                <a:ea typeface="+mn-ea"/>
                <a:cs typeface="+mn-cs"/>
              </a:rPr>
              <a:t> en de deelnemers dienen een mobiele telefoon paraat te hebben. Lukt dit dan kan je een nieuwe dia invoegen om het resultaat van deze groep te zien in plaats van dit voorbeeld. Er ontstaat dan een ‘overall beeld’ hoe de groep over geluk denkt. </a:t>
            </a:r>
          </a:p>
          <a:p>
            <a:r>
              <a:rPr lang="nl-NL" sz="1200" u="none" strike="noStrike" kern="1200" dirty="0">
                <a:solidFill>
                  <a:schemeClr val="tx1"/>
                </a:solidFill>
                <a:effectLst/>
                <a:latin typeface="Arial" charset="0"/>
                <a:ea typeface="+mn-ea"/>
                <a:cs typeface="+mn-cs"/>
              </a:rPr>
              <a:t>Dit voorbeeld (figuur 6) is afkomstig uit het onderzoek van </a:t>
            </a:r>
            <a:r>
              <a:rPr lang="nl-NL" sz="1200" u="none" strike="noStrike" kern="1200" dirty="0" err="1">
                <a:solidFill>
                  <a:schemeClr val="tx1"/>
                </a:solidFill>
                <a:effectLst/>
                <a:latin typeface="Arial" charset="0"/>
                <a:ea typeface="+mn-ea"/>
                <a:cs typeface="+mn-cs"/>
              </a:rPr>
              <a:t>Van</a:t>
            </a:r>
            <a:r>
              <a:rPr lang="nl-NL" sz="1200" u="none" strike="noStrike" kern="1200" dirty="0">
                <a:solidFill>
                  <a:schemeClr val="tx1"/>
                </a:solidFill>
                <a:effectLst/>
                <a:latin typeface="Arial" charset="0"/>
                <a:ea typeface="+mn-ea"/>
                <a:cs typeface="+mn-cs"/>
              </a:rPr>
              <a:t> Dongen (2012). Het zijn de waarden die deelnemers geven, hoe meer dezelfde reacties (waarden) hoe groter en dikker het woord. Het gesprek vervolgens voeren over de gekozen kernwoorden. </a:t>
            </a:r>
          </a:p>
          <a:p>
            <a:r>
              <a:rPr lang="nl-NL" sz="1200" u="none" strike="noStrike" kern="1200" dirty="0">
                <a:solidFill>
                  <a:schemeClr val="tx1"/>
                </a:solidFill>
                <a:effectLst/>
                <a:latin typeface="Arial" charset="0"/>
                <a:ea typeface="+mn-ea"/>
                <a:cs typeface="+mn-cs"/>
              </a:rPr>
              <a:t>Welke woorden steken er boven uit? Hoe komt het dat dit de gemene deler is? In het onderzoek van </a:t>
            </a:r>
            <a:r>
              <a:rPr lang="nl-NL" sz="1200" u="none" strike="noStrike" kern="1200" dirty="0" err="1">
                <a:solidFill>
                  <a:schemeClr val="tx1"/>
                </a:solidFill>
                <a:effectLst/>
                <a:latin typeface="Arial" charset="0"/>
                <a:ea typeface="+mn-ea"/>
                <a:cs typeface="+mn-cs"/>
              </a:rPr>
              <a:t>Van</a:t>
            </a:r>
            <a:r>
              <a:rPr lang="nl-NL" sz="1200" u="none" strike="noStrike" kern="1200" dirty="0">
                <a:solidFill>
                  <a:schemeClr val="tx1"/>
                </a:solidFill>
                <a:effectLst/>
                <a:latin typeface="Arial" charset="0"/>
                <a:ea typeface="+mn-ea"/>
                <a:cs typeface="+mn-cs"/>
              </a:rPr>
              <a:t> Dongen bijvoorbeeld blijkt dat a</a:t>
            </a:r>
            <a:r>
              <a:rPr lang="nl-NL" sz="1200" b="0" i="0" u="none" strike="noStrike" kern="1200" baseline="0" dirty="0">
                <a:solidFill>
                  <a:schemeClr val="tx1"/>
                </a:solidFill>
                <a:latin typeface="Arial" charset="0"/>
                <a:ea typeface="+mn-ea"/>
                <a:cs typeface="+mn-cs"/>
              </a:rPr>
              <a:t>rtsen die veel tijd (&gt; 70%) aan patiëntencontact besteden even gelukkig (7,6) zijn als hun collega’s die dat minder doen. Medici die in verhouding een groter deel (</a:t>
            </a:r>
            <a:r>
              <a:rPr lang="nl-NL" sz="1200" b="0" i="1" u="none" strike="noStrike" kern="1200" baseline="0" dirty="0">
                <a:solidFill>
                  <a:schemeClr val="tx1"/>
                </a:solidFill>
                <a:latin typeface="Arial" charset="0"/>
                <a:ea typeface="+mn-ea"/>
                <a:cs typeface="+mn-cs"/>
              </a:rPr>
              <a:t>&gt; </a:t>
            </a:r>
            <a:r>
              <a:rPr lang="nl-NL" sz="1200" b="0" i="0" u="none" strike="noStrike" kern="1200" baseline="0" dirty="0">
                <a:solidFill>
                  <a:schemeClr val="tx1"/>
                </a:solidFill>
                <a:latin typeface="Arial" charset="0"/>
                <a:ea typeface="+mn-ea"/>
                <a:cs typeface="+mn-cs"/>
              </a:rPr>
              <a:t>20%) van hun werktijd besteden aan onderzoek zijn gelukkiger (7,6) dan degenen die hier minder tijd (&lt; 20%) aan spenderen (7,0). Hetzelfde geldt voor artsen die </a:t>
            </a:r>
            <a:r>
              <a:rPr lang="nl-NL" sz="1200" b="0" i="1" u="none" strike="noStrike" kern="1200" baseline="0" dirty="0">
                <a:solidFill>
                  <a:schemeClr val="tx1"/>
                </a:solidFill>
                <a:latin typeface="Arial" charset="0"/>
                <a:ea typeface="+mn-ea"/>
                <a:cs typeface="+mn-cs"/>
              </a:rPr>
              <a:t>&gt; </a:t>
            </a:r>
            <a:r>
              <a:rPr lang="nl-NL" sz="1200" b="0" i="0" u="none" strike="noStrike" kern="1200" baseline="0" dirty="0">
                <a:solidFill>
                  <a:schemeClr val="tx1"/>
                </a:solidFill>
                <a:latin typeface="Arial" charset="0"/>
                <a:ea typeface="+mn-ea"/>
                <a:cs typeface="+mn-cs"/>
              </a:rPr>
              <a:t>20% van de werktijd besteden aan onderwijsactiviteiten (7,7 versus 7,4) en managementfuncties (7,7 versus 7,5). Ook de vorm van woon-werkverkeer zorgt voor verschillen in geluksgevoel. </a:t>
            </a:r>
            <a:endParaRPr lang="nl-NL" sz="1200" u="none" strike="noStrike" kern="1200" dirty="0">
              <a:solidFill>
                <a:schemeClr val="tx1"/>
              </a:solidFill>
              <a:effectLst/>
              <a:latin typeface="Arial" charset="0"/>
              <a:ea typeface="+mn-ea"/>
              <a:cs typeface="+mn-cs"/>
            </a:endParaRPr>
          </a:p>
          <a:p>
            <a:r>
              <a:rPr lang="nl-NL" sz="1200" u="none" strike="noStrike" kern="1200" noProof="0" dirty="0">
                <a:solidFill>
                  <a:schemeClr val="tx1"/>
                </a:solidFill>
                <a:effectLst/>
                <a:latin typeface="Arial" charset="0"/>
                <a:ea typeface="+mn-ea"/>
                <a:cs typeface="+mn-cs"/>
              </a:rPr>
              <a:t>NB. Door inspringen bij deze dia komen de uitkomsten in beeld </a:t>
            </a:r>
            <a:r>
              <a:rPr lang="nl-NL" sz="1200" u="none" strike="noStrike" kern="1200" dirty="0">
                <a:solidFill>
                  <a:schemeClr val="tx1"/>
                </a:solidFill>
                <a:effectLst/>
                <a:latin typeface="Arial" charset="0"/>
                <a:ea typeface="+mn-ea"/>
                <a:cs typeface="+mn-cs"/>
              </a:rPr>
              <a:t>van het onderzoek van </a:t>
            </a:r>
            <a:r>
              <a:rPr lang="nl-NL" sz="1200" u="none" strike="noStrike" kern="1200" dirty="0" err="1">
                <a:solidFill>
                  <a:schemeClr val="tx1"/>
                </a:solidFill>
                <a:effectLst/>
                <a:latin typeface="Arial" charset="0"/>
                <a:ea typeface="+mn-ea"/>
                <a:cs typeface="+mn-cs"/>
              </a:rPr>
              <a:t>Van</a:t>
            </a:r>
            <a:r>
              <a:rPr lang="nl-NL" sz="1200" u="none" strike="noStrike" kern="1200" dirty="0">
                <a:solidFill>
                  <a:schemeClr val="tx1"/>
                </a:solidFill>
                <a:effectLst/>
                <a:latin typeface="Arial" charset="0"/>
                <a:ea typeface="+mn-ea"/>
                <a:cs typeface="+mn-cs"/>
              </a:rPr>
              <a:t> Dongen onder artsen, wat zij verstaan onder werkgeluk (uit 2012). </a:t>
            </a:r>
            <a:endParaRPr lang="nl-NL" dirty="0"/>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dirty="0">
                <a:cs typeface="Arial"/>
              </a:rPr>
              <a:t>Volgende dia: </a:t>
            </a:r>
            <a:r>
              <a:rPr lang="nl-NL" sz="1200" dirty="0">
                <a:cs typeface="Arial"/>
              </a:rPr>
              <a:t>PERK model, model voor werkgeluk</a:t>
            </a:r>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7</a:t>
            </a:fld>
            <a:endParaRPr lang="nl-NL"/>
          </a:p>
        </p:txBody>
      </p:sp>
      <p:sp>
        <p:nvSpPr>
          <p:cNvPr id="6" name="Tijdelijke aanduiding voor datum 5">
            <a:extLst>
              <a:ext uri="{FF2B5EF4-FFF2-40B4-BE49-F238E27FC236}">
                <a16:creationId xmlns:a16="http://schemas.microsoft.com/office/drawing/2014/main" id="{0D12CB8E-DFB2-4C6C-8AC2-94491E7EE467}"/>
              </a:ext>
            </a:extLst>
          </p:cNvPr>
          <p:cNvSpPr>
            <a:spLocks noGrp="1"/>
          </p:cNvSpPr>
          <p:nvPr>
            <p:ph type="dt" idx="1"/>
          </p:nvPr>
        </p:nvSpPr>
        <p:spPr/>
        <p:txBody>
          <a:bodyPr/>
          <a:lstStyle/>
          <a:p>
            <a:fld id="{7139D42E-6A7A-43E1-8910-8CD66EB1E39D}" type="datetime1">
              <a:rPr lang="nl-NL" smtClean="0"/>
              <a:t>28-9-2023</a:t>
            </a:fld>
            <a:endParaRPr lang="nl-NL"/>
          </a:p>
        </p:txBody>
      </p:sp>
    </p:spTree>
    <p:extLst>
      <p:ext uri="{BB962C8B-B14F-4D97-AF65-F5344CB8AC3E}">
        <p14:creationId xmlns:p14="http://schemas.microsoft.com/office/powerpoint/2010/main" val="231570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a:t>
            </a:r>
            <a:endParaRPr lang="nl-NL" sz="1200" baseline="0" dirty="0"/>
          </a:p>
          <a:p>
            <a:r>
              <a:rPr lang="nl-NL" sz="1200" u="sng" baseline="0" dirty="0">
                <a:latin typeface="Arial"/>
                <a:cs typeface="Arial"/>
              </a:rPr>
              <a:t>Inhoud</a:t>
            </a:r>
            <a:r>
              <a:rPr lang="nl-NL" sz="1200" baseline="0" dirty="0">
                <a:latin typeface="Arial"/>
                <a:cs typeface="Arial"/>
              </a:rPr>
              <a:t>: </a:t>
            </a:r>
            <a:r>
              <a:rPr lang="nl-NL" sz="1200" b="0" i="0" kern="1200" dirty="0">
                <a:solidFill>
                  <a:schemeClr val="tx1"/>
                </a:solidFill>
                <a:effectLst/>
                <a:latin typeface="Arial"/>
                <a:cs typeface="Arial"/>
              </a:rPr>
              <a:t>werkgeluk is een belangrijke factor om de juiste mens op de juiste plek te krijgen én te houden. Er is veel wetenschappelijk onderzoek gedaan naar de factoren die het werkgeluk van werknemers bevorderen. Het onderzoek leidde tot een model voor werkgeluk het zogenaamde PERK model, ontwikkelt door de Universiteit van Berkeley. Het model bestaat uit vier pijlers en biedt handvatten om het werkgeluk te vergroten. W</a:t>
            </a:r>
            <a:r>
              <a:rPr lang="nl-NL" sz="1200" baseline="0" dirty="0">
                <a:latin typeface="Arial"/>
                <a:cs typeface="Arial"/>
              </a:rPr>
              <a:t>anneer een pijler minder aanwezig, kan je kijken wat je hier zelf aan kan doen om daar een andere wending aan te geven. Door regelmatig te reflecteren en te herijken op deze pijlers verhoog je het werkgeluk en blijf je buiten de </a:t>
            </a:r>
            <a:r>
              <a:rPr lang="nl-NL" dirty="0">
                <a:latin typeface="Arial"/>
                <a:cs typeface="Arial"/>
              </a:rPr>
              <a:t>burn-out</a:t>
            </a:r>
            <a:r>
              <a:rPr lang="nl-NL" sz="1200" baseline="0" dirty="0">
                <a:latin typeface="Arial"/>
                <a:cs typeface="Arial"/>
              </a:rPr>
              <a:t>. Ook de organisatie/instelling waar je werkt en het team waar je deel uit maakt, kunnen een bijdrage leveren. Werkgeluk volgens dit model hangt samen </a:t>
            </a:r>
            <a:r>
              <a:rPr lang="nl-NL" sz="1200" b="0" i="0" kern="1200" dirty="0">
                <a:solidFill>
                  <a:schemeClr val="tx1"/>
                </a:solidFill>
                <a:effectLst/>
                <a:latin typeface="Arial"/>
                <a:cs typeface="Arial"/>
              </a:rPr>
              <a:t>met de werkwijze, cultuur en visie van een organisatie.</a:t>
            </a:r>
            <a:r>
              <a:rPr lang="nl-NL" dirty="0">
                <a:latin typeface="Arial"/>
                <a:cs typeface="Arial"/>
              </a:rPr>
              <a:t> </a:t>
            </a:r>
            <a:endParaRPr lang="nl-NL" sz="1200" b="0" i="0" kern="1200" dirty="0">
              <a:solidFill>
                <a:schemeClr val="tx1"/>
              </a:solidFill>
              <a:effectLst/>
              <a:latin typeface="Arial" charset="0"/>
              <a:cs typeface="Arial"/>
            </a:endParaRPr>
          </a:p>
          <a:p>
            <a:r>
              <a:rPr lang="nl-NL" sz="1200" b="0" i="0" kern="1200" dirty="0">
                <a:solidFill>
                  <a:schemeClr val="tx1"/>
                </a:solidFill>
                <a:effectLst/>
                <a:latin typeface="Arial" charset="0"/>
                <a:ea typeface="+mn-ea"/>
                <a:cs typeface="+mn-cs"/>
              </a:rPr>
              <a:t>Wat je er zelf kan doen, of de organisatie komen later ter sprake in deze workshop bij het onderdeel Werken aan persoonlijke en teambalans. </a:t>
            </a:r>
          </a:p>
          <a:p>
            <a:endParaRPr lang="nl-NL" sz="1200" b="0" i="0" kern="1200" baseline="0" dirty="0">
              <a:solidFill>
                <a:schemeClr val="tx1"/>
              </a:solidFill>
              <a:effectLst/>
              <a:latin typeface="Arial" charset="0"/>
              <a:ea typeface="+mn-ea"/>
              <a:cs typeface="+mn-cs"/>
            </a:endParaRPr>
          </a:p>
          <a:p>
            <a:r>
              <a:rPr lang="nl-NL" dirty="0"/>
              <a:t>Volgende dia: </a:t>
            </a:r>
            <a:r>
              <a:rPr lang="nl-NL" sz="1200" dirty="0">
                <a:cs typeface="Arial"/>
              </a:rPr>
              <a:t>link met het Kwaliteitskader Palliatieve zorg Nederland (1 van 3)</a:t>
            </a:r>
            <a:endParaRPr lang="nl-NL" dirty="0"/>
          </a:p>
        </p:txBody>
      </p:sp>
      <p:sp>
        <p:nvSpPr>
          <p:cNvPr id="4" name="Tijdelijke aanduiding voor voettekst 3"/>
          <p:cNvSpPr>
            <a:spLocks noGrp="1"/>
          </p:cNvSpPr>
          <p:nvPr>
            <p:ph type="ftr" sz="quarter" idx="4"/>
          </p:nvPr>
        </p:nvSpPr>
        <p:spPr/>
        <p:txBody>
          <a:bodyPr/>
          <a:lstStyle/>
          <a:p>
            <a:r>
              <a:rPr lang="nl-NL"/>
              <a:t>Workshop Evenwichtige zorgverlener -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8</a:t>
            </a:fld>
            <a:endParaRPr lang="nl-NL"/>
          </a:p>
        </p:txBody>
      </p:sp>
      <p:sp>
        <p:nvSpPr>
          <p:cNvPr id="6" name="Tijdelijke aanduiding voor datum 5">
            <a:extLst>
              <a:ext uri="{FF2B5EF4-FFF2-40B4-BE49-F238E27FC236}">
                <a16:creationId xmlns:a16="http://schemas.microsoft.com/office/drawing/2014/main" id="{4BF7C6D2-F56F-4D88-8B06-013E5D4B9527}"/>
              </a:ext>
            </a:extLst>
          </p:cNvPr>
          <p:cNvSpPr>
            <a:spLocks noGrp="1"/>
          </p:cNvSpPr>
          <p:nvPr>
            <p:ph type="dt" idx="1"/>
          </p:nvPr>
        </p:nvSpPr>
        <p:spPr/>
        <p:txBody>
          <a:bodyPr/>
          <a:lstStyle/>
          <a:p>
            <a:fld id="{530FD301-20EA-469A-BC14-AC2A248EAA51}" type="datetime1">
              <a:rPr lang="nl-NL" smtClean="0"/>
              <a:t>28-9-2023</a:t>
            </a:fld>
            <a:endParaRPr lang="nl-NL"/>
          </a:p>
        </p:txBody>
      </p:sp>
    </p:spTree>
    <p:extLst>
      <p:ext uri="{BB962C8B-B14F-4D97-AF65-F5344CB8AC3E}">
        <p14:creationId xmlns:p14="http://schemas.microsoft.com/office/powerpoint/2010/main" val="408476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kort toelichten </a:t>
            </a:r>
            <a:endParaRPr lang="en-US" sz="1200" dirty="0">
              <a:cs typeface="Arial"/>
            </a:endParaRPr>
          </a:p>
          <a:p>
            <a:r>
              <a:rPr lang="nl-NL" sz="1200" u="sng" dirty="0"/>
              <a:t>Inhoud</a:t>
            </a:r>
            <a:r>
              <a:rPr lang="nl-NL" sz="1200" dirty="0"/>
              <a:t>: het Kwaliteitskader palliatieve zorg Nederland (2017) geeft het volgende aan over impact van het werken in de palliatieve zorg. Bij domein 2.9 gaat het om het hebben van zelfreflectie en effectieve copingvaardigheden deze kunnen bijdragen aan een evenwichtige zorgverlener. </a:t>
            </a:r>
          </a:p>
          <a:p>
            <a:endParaRPr lang="nl-NL" sz="1200" dirty="0">
              <a:cs typeface="Arial"/>
            </a:endParaRPr>
          </a:p>
          <a:p>
            <a:r>
              <a:rPr lang="nl-NL" sz="1200" dirty="0">
                <a:cs typeface="Arial"/>
              </a:rPr>
              <a:t>Volgende dia: link met het Kwaliteitskader Palliatieve zorg Nederland (2 van 3)</a:t>
            </a:r>
          </a:p>
        </p:txBody>
      </p:sp>
      <p:sp>
        <p:nvSpPr>
          <p:cNvPr id="5" name="Tijdelijke aanduiding voor voettekst 4"/>
          <p:cNvSpPr>
            <a:spLocks noGrp="1"/>
          </p:cNvSpPr>
          <p:nvPr>
            <p:ph type="ftr" sz="quarter" idx="11"/>
          </p:nvPr>
        </p:nvSpPr>
        <p:spPr/>
        <p:txBody>
          <a:bodyPr/>
          <a:lstStyle/>
          <a:p>
            <a:r>
              <a:rPr lang="nl-NL"/>
              <a:t>Workshop Evenwichtige zorgverlener -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a:pPr/>
              <a:t>9</a:t>
            </a:fld>
            <a:endParaRPr lang="nl-NL"/>
          </a:p>
        </p:txBody>
      </p:sp>
      <p:sp>
        <p:nvSpPr>
          <p:cNvPr id="4" name="Tijdelijke aanduiding voor datum 3">
            <a:extLst>
              <a:ext uri="{FF2B5EF4-FFF2-40B4-BE49-F238E27FC236}">
                <a16:creationId xmlns:a16="http://schemas.microsoft.com/office/drawing/2014/main" id="{AEED8501-2259-464D-97BC-94DDC2C9EB5E}"/>
              </a:ext>
            </a:extLst>
          </p:cNvPr>
          <p:cNvSpPr>
            <a:spLocks noGrp="1"/>
          </p:cNvSpPr>
          <p:nvPr>
            <p:ph type="dt" idx="1"/>
          </p:nvPr>
        </p:nvSpPr>
        <p:spPr/>
        <p:txBody>
          <a:bodyPr/>
          <a:lstStyle/>
          <a:p>
            <a:fld id="{5A3B4D3A-5D23-447E-90D3-7AA4A426BEA4}" type="datetime1">
              <a:rPr lang="nl-NL" smtClean="0"/>
              <a:t>28-9-2023</a:t>
            </a:fld>
            <a:endParaRPr lang="nl-NL"/>
          </a:p>
        </p:txBody>
      </p:sp>
    </p:spTree>
    <p:extLst>
      <p:ext uri="{BB962C8B-B14F-4D97-AF65-F5344CB8AC3E}">
        <p14:creationId xmlns:p14="http://schemas.microsoft.com/office/powerpoint/2010/main" val="261669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ursing.nl/magazine-artikelen/morele-stress-als-je-niet-de-zorg-kunt-bieden-die-je-wil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burnoutassessmenttool.be/project_nl/"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cnvjongeren.nl/nieuws/cnv-jongeren-1-op-8-jonge-zorgmedewerkers-valt-uit-door-burn-out/" TargetMode="External"/><Relationship Id="rId3" Type="http://schemas.openxmlformats.org/officeDocument/2006/relationships/hyperlink" Target="http://www.pallialine.nl/" TargetMode="External"/><Relationship Id="rId7" Type="http://schemas.openxmlformats.org/officeDocument/2006/relationships/hyperlink" Target="https://www.nursing.nl/magazine-artikelen/morele-stress-als-je-niet-de-zorg-kunt-bieden-die-je-wil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greatergood.berkeley.edu/article/item/the_four_keys_to_happiness_at_work" TargetMode="External"/><Relationship Id="rId5" Type="http://schemas.openxmlformats.org/officeDocument/2006/relationships/hyperlink" Target="https://burnoutassessmenttool.be/project_nl/" TargetMode="External"/><Relationship Id="rId4" Type="http://schemas.openxmlformats.org/officeDocument/2006/relationships/hyperlink" Target="http://www.olgaphoeni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4884F-C9EF-4316-AC5A-B9B494758F18}"/>
              </a:ext>
            </a:extLst>
          </p:cNvPr>
          <p:cNvSpPr>
            <a:spLocks noGrp="1"/>
          </p:cNvSpPr>
          <p:nvPr>
            <p:ph type="ctrTitle"/>
          </p:nvPr>
        </p:nvSpPr>
        <p:spPr>
          <a:xfrm>
            <a:off x="466724" y="1434389"/>
            <a:ext cx="7524000" cy="806535"/>
          </a:xfrm>
        </p:spPr>
        <p:txBody>
          <a:bodyPr/>
          <a:lstStyle/>
          <a:p>
            <a:r>
              <a:rPr lang="nl-NL" dirty="0">
                <a:cs typeface="Arial"/>
              </a:rPr>
              <a:t>Disclaimer</a:t>
            </a:r>
            <a:endParaRPr lang="nl-NL" dirty="0"/>
          </a:p>
        </p:txBody>
      </p:sp>
      <p:sp>
        <p:nvSpPr>
          <p:cNvPr id="3" name="Ondertitel 2">
            <a:extLst>
              <a:ext uri="{FF2B5EF4-FFF2-40B4-BE49-F238E27FC236}">
                <a16:creationId xmlns:a16="http://schemas.microsoft.com/office/drawing/2014/main" id="{ED72F5A5-DA0E-4C6D-9FA8-975E165E12FD}"/>
              </a:ext>
            </a:extLst>
          </p:cNvPr>
          <p:cNvSpPr>
            <a:spLocks noGrp="1"/>
          </p:cNvSpPr>
          <p:nvPr>
            <p:ph type="subTitle" idx="1"/>
          </p:nvPr>
        </p:nvSpPr>
        <p:spPr>
          <a:xfrm>
            <a:off x="466629" y="2331076"/>
            <a:ext cx="7761910" cy="3262201"/>
          </a:xfrm>
        </p:spPr>
        <p:txBody>
          <a:bodyPr/>
          <a:lstStyle/>
          <a:p>
            <a:r>
              <a:rPr lang="nl-NL" dirty="0"/>
              <a:t>IKNL is eigenaar van alle intellectuele eigendomsrechten op de PowerPointpresentaties als onderdeel van de</a:t>
            </a:r>
            <a:r>
              <a:rPr lang="nl-NL" dirty="0">
                <a:solidFill>
                  <a:srgbClr val="FFFFFF"/>
                </a:solidFill>
                <a:latin typeface="Arial"/>
                <a:cs typeface="Arial"/>
              </a:rPr>
              <a:t> b-learning </a:t>
            </a:r>
            <a:r>
              <a:rPr lang="nl-NL" dirty="0"/>
              <a:t>palliatieve zorg, inclusief het daarop vermelde logo van IKNL. IKNL en MSD aanvaarden geen aansprakelijkheid voor eventuele onjuistheden en/of onvolledigheden in de inhoud van het lesmateriaal. </a:t>
            </a:r>
            <a:endParaRPr lang="nl-NL" dirty="0">
              <a:cs typeface="Arial"/>
            </a:endParaRPr>
          </a:p>
          <a:p>
            <a:endParaRPr lang="nl-NL" sz="2400" dirty="0">
              <a:cs typeface="Arial"/>
            </a:endParaRPr>
          </a:p>
          <a:p>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 Commons: BY-NC-SA</a:t>
            </a:r>
            <a:r>
              <a:rPr lang="nl-NL" dirty="0">
                <a:solidFill>
                  <a:srgbClr val="FFFFFF"/>
                </a:solidFill>
                <a:cs typeface="Arial"/>
              </a:rPr>
              <a:t> </a:t>
            </a:r>
          </a:p>
          <a:p>
            <a:endParaRPr lang="nl-NL" dirty="0"/>
          </a:p>
          <a:p>
            <a:endParaRPr lang="nl-NL" dirty="0"/>
          </a:p>
        </p:txBody>
      </p:sp>
      <p:sp>
        <p:nvSpPr>
          <p:cNvPr id="4" name="Tijdelijke aanduiding voor tekst 3">
            <a:extLst>
              <a:ext uri="{FF2B5EF4-FFF2-40B4-BE49-F238E27FC236}">
                <a16:creationId xmlns:a16="http://schemas.microsoft.com/office/drawing/2014/main" id="{1815ABCE-BBBC-4B8B-936F-440D407974FB}"/>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5A1C724B-A226-4D4B-9849-EB4A414D3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619" y="5138456"/>
            <a:ext cx="838200" cy="285156"/>
          </a:xfrm>
          <a:prstGeom prst="rect">
            <a:avLst/>
          </a:prstGeom>
        </p:spPr>
      </p:pic>
    </p:spTree>
    <p:extLst>
      <p:ext uri="{BB962C8B-B14F-4D97-AF65-F5344CB8AC3E}">
        <p14:creationId xmlns:p14="http://schemas.microsoft.com/office/powerpoint/2010/main" val="252677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45823" y="1662546"/>
            <a:ext cx="7906199" cy="4287040"/>
          </a:xfrm>
        </p:spPr>
        <p:txBody>
          <a:bodyPr/>
          <a:lstStyle/>
          <a:p>
            <a:pPr marL="0" indent="0">
              <a:lnSpc>
                <a:spcPts val="3000"/>
              </a:lnSpc>
              <a:buNone/>
            </a:pPr>
            <a:r>
              <a:rPr lang="nl-NL" dirty="0">
                <a:cs typeface="Arial"/>
              </a:rPr>
              <a:t>Domein 2.10 Kwaliteit en onderzoek onder Standaard:</a:t>
            </a:r>
          </a:p>
          <a:p>
            <a:pPr marL="180000">
              <a:lnSpc>
                <a:spcPts val="3000"/>
              </a:lnSpc>
            </a:pPr>
            <a:r>
              <a:rPr lang="nl-NL" sz="2000" dirty="0">
                <a:cs typeface="Arial"/>
              </a:rPr>
              <a:t>Aanbieders van palliatieve zorg streven naar de beste kwaliteit van palliatieve zorg. Zowel in ervaren kwaliteit van zorg en </a:t>
            </a:r>
            <a:r>
              <a:rPr lang="nl-NL" sz="2000" dirty="0">
                <a:solidFill>
                  <a:schemeClr val="bg2"/>
                </a:solidFill>
                <a:cs typeface="Arial"/>
              </a:rPr>
              <a:t>geboden</a:t>
            </a:r>
            <a:r>
              <a:rPr lang="nl-NL" sz="2000" dirty="0">
                <a:cs typeface="Arial"/>
              </a:rPr>
              <a:t> </a:t>
            </a:r>
            <a:r>
              <a:rPr lang="nl-NL" sz="2000" dirty="0">
                <a:solidFill>
                  <a:schemeClr val="bg2"/>
                </a:solidFill>
                <a:cs typeface="Arial"/>
              </a:rPr>
              <a:t>ondersteuning voor </a:t>
            </a:r>
            <a:r>
              <a:rPr lang="nl-NL" sz="2000" dirty="0">
                <a:cs typeface="Arial"/>
              </a:rPr>
              <a:t>alle patiënten, diens naasten, </a:t>
            </a:r>
            <a:r>
              <a:rPr lang="nl-NL" sz="2000" dirty="0">
                <a:solidFill>
                  <a:schemeClr val="bg2"/>
                </a:solidFill>
                <a:cs typeface="Arial"/>
              </a:rPr>
              <a:t>zorgverleners en vrijwilligers, als in organisatie van zorg.</a:t>
            </a:r>
          </a:p>
          <a:p>
            <a:pPr marL="0" indent="0">
              <a:lnSpc>
                <a:spcPts val="3000"/>
              </a:lnSpc>
              <a:spcBef>
                <a:spcPts val="600"/>
              </a:spcBef>
              <a:buNone/>
            </a:pPr>
            <a:r>
              <a:rPr lang="nl-NL" dirty="0">
                <a:cs typeface="Arial"/>
              </a:rPr>
              <a:t>Onder Criteria:</a:t>
            </a:r>
          </a:p>
          <a:p>
            <a:pPr indent="-144000">
              <a:lnSpc>
                <a:spcPts val="3000"/>
              </a:lnSpc>
            </a:pPr>
            <a:r>
              <a:rPr lang="nl-NL" sz="2000" dirty="0">
                <a:cs typeface="Arial"/>
              </a:rPr>
              <a:t>Een gespecialiseerd team palliatieve zorg organiseert </a:t>
            </a:r>
            <a:r>
              <a:rPr lang="nl-NL" sz="2000" dirty="0">
                <a:solidFill>
                  <a:schemeClr val="bg2"/>
                </a:solidFill>
                <a:cs typeface="Arial"/>
              </a:rPr>
              <a:t>supervisie en intervisie voor de betrokken teamleden</a:t>
            </a:r>
            <a:r>
              <a:rPr lang="nl-NL" sz="2000" dirty="0">
                <a:cs typeface="Arial"/>
              </a:rPr>
              <a:t> en heeft minimaal één keer per jaar gezamenlijk </a:t>
            </a:r>
            <a:r>
              <a:rPr lang="nl-NL" sz="2000" dirty="0">
                <a:solidFill>
                  <a:schemeClr val="bg2"/>
                </a:solidFill>
                <a:cs typeface="Arial"/>
              </a:rPr>
              <a:t>overleg over </a:t>
            </a:r>
            <a:r>
              <a:rPr lang="nl-NL" sz="2000" dirty="0">
                <a:cs typeface="Arial"/>
              </a:rPr>
              <a:t>de kwaliteit van de geleverde zorg, inclusief kwaliteitsmeting en -verbetering, beleid en </a:t>
            </a:r>
            <a:r>
              <a:rPr lang="nl-NL" sz="2000" dirty="0">
                <a:solidFill>
                  <a:schemeClr val="bg2"/>
                </a:solidFill>
                <a:cs typeface="Arial"/>
              </a:rPr>
              <a:t>personeelsbezetting</a:t>
            </a:r>
            <a:r>
              <a:rPr lang="nl-NL" sz="2000" dirty="0">
                <a:cs typeface="Arial"/>
              </a:rPr>
              <a:t>.</a:t>
            </a:r>
          </a:p>
          <a:p>
            <a:pPr marL="0" indent="0">
              <a:lnSpc>
                <a:spcPts val="3000"/>
              </a:lnSpc>
              <a:spcBef>
                <a:spcPts val="0"/>
              </a:spcBef>
              <a:buNone/>
            </a:pPr>
            <a:r>
              <a:rPr lang="nl-NL" sz="900" dirty="0">
                <a:cs typeface="Arial"/>
              </a:rPr>
              <a:t>bron: Kwaliteitskader palliatieve zorg Nederland. IKNL/Palliactief 2017</a:t>
            </a:r>
          </a:p>
        </p:txBody>
      </p:sp>
      <p:sp>
        <p:nvSpPr>
          <p:cNvPr id="2" name="Titel 1"/>
          <p:cNvSpPr>
            <a:spLocks noGrp="1"/>
          </p:cNvSpPr>
          <p:nvPr>
            <p:ph type="title"/>
          </p:nvPr>
        </p:nvSpPr>
        <p:spPr>
          <a:xfrm>
            <a:off x="356260" y="234231"/>
            <a:ext cx="6353297" cy="755650"/>
          </a:xfrm>
        </p:spPr>
        <p:txBody>
          <a:bodyPr/>
          <a:lstStyle/>
          <a:p>
            <a:r>
              <a:rPr lang="nl-NL" dirty="0"/>
              <a:t>Evenwichtige zorgverlener in Kwaliteitskader Palliatieve zorg Nederland </a:t>
            </a:r>
            <a:r>
              <a:rPr lang="nl-NL" sz="1800" dirty="0"/>
              <a:t>(2 van 3)</a:t>
            </a:r>
          </a:p>
        </p:txBody>
      </p:sp>
      <p:pic>
        <p:nvPicPr>
          <p:cNvPr id="4" name="Afbeelding 3">
            <a:extLst>
              <a:ext uri="{FF2B5EF4-FFF2-40B4-BE49-F238E27FC236}">
                <a16:creationId xmlns:a16="http://schemas.microsoft.com/office/drawing/2014/main" id="{A2AA095E-EC0E-4B68-8968-9853408728C9}"/>
              </a:ext>
            </a:extLst>
          </p:cNvPr>
          <p:cNvPicPr>
            <a:picLocks noChangeAspect="1"/>
          </p:cNvPicPr>
          <p:nvPr/>
        </p:nvPicPr>
        <p:blipFill>
          <a:blip r:embed="rId3"/>
          <a:stretch>
            <a:fillRect/>
          </a:stretch>
        </p:blipFill>
        <p:spPr>
          <a:xfrm>
            <a:off x="7327558" y="5195453"/>
            <a:ext cx="1270620" cy="1315599"/>
          </a:xfrm>
          <a:prstGeom prst="rect">
            <a:avLst/>
          </a:prstGeom>
        </p:spPr>
      </p:pic>
    </p:spTree>
    <p:extLst>
      <p:ext uri="{BB962C8B-B14F-4D97-AF65-F5344CB8AC3E}">
        <p14:creationId xmlns:p14="http://schemas.microsoft.com/office/powerpoint/2010/main" val="186534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2509" y="261940"/>
            <a:ext cx="6400800" cy="755650"/>
          </a:xfrm>
        </p:spPr>
        <p:txBody>
          <a:bodyPr/>
          <a:lstStyle/>
          <a:p>
            <a:r>
              <a:rPr lang="nl-NL" dirty="0"/>
              <a:t>Evenwichtige zorgverlener in Kwaliteitskader Palliatieve zorg Nederland </a:t>
            </a:r>
            <a:r>
              <a:rPr lang="nl-NL" sz="1800" dirty="0"/>
              <a:t>(3 van 3)</a:t>
            </a:r>
            <a:endParaRPr lang="nl-NL" dirty="0"/>
          </a:p>
        </p:txBody>
      </p:sp>
      <p:sp>
        <p:nvSpPr>
          <p:cNvPr id="3" name="Tijdelijke aanduiding voor inhoud 2"/>
          <p:cNvSpPr>
            <a:spLocks noGrp="1"/>
          </p:cNvSpPr>
          <p:nvPr>
            <p:ph idx="1"/>
          </p:nvPr>
        </p:nvSpPr>
        <p:spPr>
          <a:xfrm>
            <a:off x="460736" y="1625879"/>
            <a:ext cx="8018246" cy="4565371"/>
          </a:xfrm>
        </p:spPr>
        <p:txBody>
          <a:bodyPr/>
          <a:lstStyle/>
          <a:p>
            <a:pPr marL="0" indent="0">
              <a:buNone/>
            </a:pPr>
            <a:r>
              <a:rPr lang="nl-NL" dirty="0">
                <a:cs typeface="Arial"/>
              </a:rPr>
              <a:t>Domein 8 Verlies en rouw onder Inleiding:</a:t>
            </a:r>
          </a:p>
          <a:p>
            <a:pPr marL="179705" indent="-179705">
              <a:lnSpc>
                <a:spcPts val="3000"/>
              </a:lnSpc>
            </a:pPr>
            <a:r>
              <a:rPr lang="nl-NL" sz="2000" dirty="0"/>
              <a:t>De laatste jaren is ook meer aandacht ontstaan voor verlies en rouw </a:t>
            </a:r>
            <a:r>
              <a:rPr lang="nl-NL" sz="2000" dirty="0">
                <a:solidFill>
                  <a:schemeClr val="bg2"/>
                </a:solidFill>
              </a:rPr>
              <a:t>bij zorgverleners </a:t>
            </a:r>
            <a:r>
              <a:rPr lang="nl-NL" sz="2000" dirty="0"/>
              <a:t>na het overlijden van een patiënt. </a:t>
            </a:r>
            <a:r>
              <a:rPr lang="nl-NL" sz="2000" dirty="0">
                <a:solidFill>
                  <a:schemeClr val="bg2"/>
                </a:solidFill>
              </a:rPr>
              <a:t>Rouw van zorgverleners manifesteert zich anders </a:t>
            </a:r>
            <a:r>
              <a:rPr lang="nl-NL" sz="2000" dirty="0"/>
              <a:t>dan die van familieleden en wordt </a:t>
            </a:r>
            <a:r>
              <a:rPr lang="nl-NL" sz="2000" dirty="0">
                <a:solidFill>
                  <a:schemeClr val="bg2"/>
                </a:solidFill>
              </a:rPr>
              <a:t>maatschappelijk minder herkend en erkend</a:t>
            </a:r>
            <a:r>
              <a:rPr lang="nl-NL" sz="2000" dirty="0"/>
              <a:t>. </a:t>
            </a:r>
            <a:endParaRPr lang="nl-NL" sz="2000">
              <a:cs typeface="Arial"/>
            </a:endParaRPr>
          </a:p>
          <a:p>
            <a:pPr marL="179705" indent="-179705">
              <a:lnSpc>
                <a:spcPts val="3000"/>
              </a:lnSpc>
              <a:buNone/>
            </a:pPr>
            <a:r>
              <a:rPr lang="nl-NL" sz="2000" dirty="0"/>
              <a:t>	Toch kan </a:t>
            </a:r>
            <a:r>
              <a:rPr lang="nl-NL" sz="2000" dirty="0">
                <a:solidFill>
                  <a:schemeClr val="tx2"/>
                </a:solidFill>
              </a:rPr>
              <a:t>herhaald verlies van patiënten </a:t>
            </a:r>
            <a:r>
              <a:rPr lang="nl-NL" sz="2000" dirty="0">
                <a:solidFill>
                  <a:schemeClr val="bg2"/>
                </a:solidFill>
              </a:rPr>
              <a:t>een factor zijn in de ontwikkeling van </a:t>
            </a:r>
            <a:r>
              <a:rPr lang="nl-NL" sz="2000" dirty="0">
                <a:solidFill>
                  <a:schemeClr val="tx2"/>
                </a:solidFill>
              </a:rPr>
              <a:t>bijvoorbeeld </a:t>
            </a:r>
            <a:r>
              <a:rPr lang="nl-NL" sz="2000" dirty="0">
                <a:solidFill>
                  <a:schemeClr val="bg2"/>
                </a:solidFill>
              </a:rPr>
              <a:t>overbelasting, empathie-vermoeidheid en burn-out bij de zorgverlener</a:t>
            </a:r>
            <a:r>
              <a:rPr lang="nl-NL" sz="2000" dirty="0"/>
              <a:t> en vraagt om die reden om structurele aandacht, onder meer middels </a:t>
            </a:r>
            <a:r>
              <a:rPr lang="nl-NL" sz="2000" dirty="0">
                <a:solidFill>
                  <a:schemeClr val="bg2"/>
                </a:solidFill>
              </a:rPr>
              <a:t>intervisie of supervisie</a:t>
            </a:r>
            <a:r>
              <a:rPr lang="nl-NL" sz="2000" dirty="0"/>
              <a:t>.</a:t>
            </a:r>
            <a:endParaRPr lang="nl-NL" sz="2000">
              <a:cs typeface="Arial"/>
            </a:endParaRPr>
          </a:p>
          <a:p>
            <a:pPr marL="179705" indent="-179705">
              <a:lnSpc>
                <a:spcPts val="2700"/>
              </a:lnSpc>
              <a:buNone/>
            </a:pPr>
            <a:endParaRPr lang="nl-NL" sz="2000" dirty="0">
              <a:cs typeface="Arial"/>
            </a:endParaRPr>
          </a:p>
          <a:p>
            <a:pPr marL="0" indent="0">
              <a:lnSpc>
                <a:spcPts val="2700"/>
              </a:lnSpc>
              <a:buNone/>
            </a:pPr>
            <a:endParaRPr lang="nl-NL" sz="2000" dirty="0">
              <a:cs typeface="Arial"/>
            </a:endParaRPr>
          </a:p>
        </p:txBody>
      </p:sp>
      <p:pic>
        <p:nvPicPr>
          <p:cNvPr id="4" name="Afbeelding 4" descr="Afbeelding met buiten, boom, lucht&#10;&#10;Beschrijving is gegenereerd met zeer hoge betrouwbaarheid">
            <a:extLst>
              <a:ext uri="{FF2B5EF4-FFF2-40B4-BE49-F238E27FC236}">
                <a16:creationId xmlns:a16="http://schemas.microsoft.com/office/drawing/2014/main" id="{6F29C050-B36D-4871-832F-FD1ECBEDCB63}"/>
              </a:ext>
            </a:extLst>
          </p:cNvPr>
          <p:cNvPicPr>
            <a:picLocks noChangeAspect="1"/>
          </p:cNvPicPr>
          <p:nvPr/>
        </p:nvPicPr>
        <p:blipFill>
          <a:blip r:embed="rId3"/>
          <a:stretch>
            <a:fillRect/>
          </a:stretch>
        </p:blipFill>
        <p:spPr>
          <a:xfrm>
            <a:off x="7211097" y="5121250"/>
            <a:ext cx="1526677" cy="1511375"/>
          </a:xfrm>
          <a:prstGeom prst="rect">
            <a:avLst/>
          </a:prstGeom>
        </p:spPr>
      </p:pic>
      <p:sp>
        <p:nvSpPr>
          <p:cNvPr id="7" name="Tekstvak 6">
            <a:extLst>
              <a:ext uri="{FF2B5EF4-FFF2-40B4-BE49-F238E27FC236}">
                <a16:creationId xmlns:a16="http://schemas.microsoft.com/office/drawing/2014/main" id="{203D2896-7705-4359-99DB-227D0182571D}"/>
              </a:ext>
            </a:extLst>
          </p:cNvPr>
          <p:cNvSpPr txBox="1"/>
          <p:nvPr/>
        </p:nvSpPr>
        <p:spPr>
          <a:xfrm>
            <a:off x="543863" y="6084373"/>
            <a:ext cx="3943350" cy="407099"/>
          </a:xfrm>
          <a:prstGeom prst="rect">
            <a:avLst/>
          </a:prstGeom>
          <a:noFill/>
        </p:spPr>
        <p:txBody>
          <a:bodyPr wrap="square" rtlCol="0" anchor="t">
            <a:spAutoFit/>
          </a:bodyPr>
          <a:lstStyle/>
          <a:p>
            <a:pPr lvl="0">
              <a:lnSpc>
                <a:spcPts val="3000"/>
              </a:lnSpc>
              <a:spcBef>
                <a:spcPts val="0"/>
              </a:spcBef>
            </a:pPr>
            <a:r>
              <a:rPr lang="nl-NL" sz="900" kern="0" dirty="0">
                <a:solidFill>
                  <a:srgbClr val="000000"/>
                </a:solidFill>
                <a:latin typeface="Arial"/>
                <a:cs typeface="Arial"/>
              </a:rPr>
              <a:t>bron: Kwaliteitskader palliatieve zorg Nederland. IKNL/</a:t>
            </a:r>
            <a:r>
              <a:rPr lang="nl-NL" sz="900" kern="0" dirty="0" err="1">
                <a:solidFill>
                  <a:srgbClr val="000000"/>
                </a:solidFill>
                <a:latin typeface="Arial"/>
                <a:cs typeface="Arial"/>
              </a:rPr>
              <a:t>Palliactief</a:t>
            </a:r>
            <a:r>
              <a:rPr lang="nl-NL" sz="900" kern="0" dirty="0">
                <a:solidFill>
                  <a:srgbClr val="000000"/>
                </a:solidFill>
                <a:latin typeface="Arial"/>
                <a:cs typeface="Arial"/>
              </a:rPr>
              <a:t> 2017</a:t>
            </a:r>
          </a:p>
        </p:txBody>
      </p:sp>
    </p:spTree>
    <p:extLst>
      <p:ext uri="{BB962C8B-B14F-4D97-AF65-F5344CB8AC3E}">
        <p14:creationId xmlns:p14="http://schemas.microsoft.com/office/powerpoint/2010/main" val="44153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F4BAC-0FCB-42D1-91DA-5406C993B807}"/>
              </a:ext>
            </a:extLst>
          </p:cNvPr>
          <p:cNvSpPr>
            <a:spLocks noGrp="1"/>
          </p:cNvSpPr>
          <p:nvPr>
            <p:ph type="ctrTitle"/>
          </p:nvPr>
        </p:nvSpPr>
        <p:spPr/>
        <p:txBody>
          <a:bodyPr/>
          <a:lstStyle/>
          <a:p>
            <a:r>
              <a:rPr lang="nl-NL" dirty="0"/>
              <a:t>Burn-out, signalen en risicofactoren</a:t>
            </a:r>
          </a:p>
        </p:txBody>
      </p:sp>
      <p:sp>
        <p:nvSpPr>
          <p:cNvPr id="6" name="Ondertitel 5">
            <a:extLst>
              <a:ext uri="{FF2B5EF4-FFF2-40B4-BE49-F238E27FC236}">
                <a16:creationId xmlns:a16="http://schemas.microsoft.com/office/drawing/2014/main" id="{303BC9A5-46CD-40B1-914B-3B60EF8D802A}"/>
              </a:ext>
            </a:extLst>
          </p:cNvPr>
          <p:cNvSpPr>
            <a:spLocks noGrp="1"/>
          </p:cNvSpPr>
          <p:nvPr>
            <p:ph type="subTitle" idx="1"/>
          </p:nvPr>
        </p:nvSpPr>
        <p:spPr>
          <a:xfrm>
            <a:off x="445942" y="3122431"/>
            <a:ext cx="7282617" cy="1562303"/>
          </a:xfrm>
        </p:spPr>
        <p:txBody>
          <a:bodyPr/>
          <a:lstStyle/>
          <a:p>
            <a:r>
              <a:rPr lang="nl-NL" dirty="0"/>
              <a:t>Onderdeel van de workshop Evenwichtige zorgverlener </a:t>
            </a:r>
          </a:p>
          <a:p>
            <a:endParaRPr lang="nl-NL" dirty="0"/>
          </a:p>
        </p:txBody>
      </p:sp>
      <p:sp>
        <p:nvSpPr>
          <p:cNvPr id="7" name="Tijdelijke aanduiding voor tekst 6">
            <a:extLst>
              <a:ext uri="{FF2B5EF4-FFF2-40B4-BE49-F238E27FC236}">
                <a16:creationId xmlns:a16="http://schemas.microsoft.com/office/drawing/2014/main" id="{3617E5C1-C5D9-488E-AB95-ADBF44F96C18}"/>
              </a:ext>
            </a:extLst>
          </p:cNvPr>
          <p:cNvSpPr>
            <a:spLocks noGrp="1"/>
          </p:cNvSpPr>
          <p:nvPr>
            <p:ph type="body" sz="quarter" idx="10"/>
          </p:nvPr>
        </p:nvSpPr>
        <p:spPr/>
        <p:txBody>
          <a:bodyPr/>
          <a:lstStyle/>
          <a:p>
            <a:endParaRPr lang="nl-NL"/>
          </a:p>
        </p:txBody>
      </p:sp>
      <p:pic>
        <p:nvPicPr>
          <p:cNvPr id="4" name="Afbeelding 3">
            <a:extLst>
              <a:ext uri="{FF2B5EF4-FFF2-40B4-BE49-F238E27FC236}">
                <a16:creationId xmlns:a16="http://schemas.microsoft.com/office/drawing/2014/main" id="{7F240CF1-70AF-4F3F-9653-601803697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39" y="3537547"/>
            <a:ext cx="3402869" cy="2553690"/>
          </a:xfrm>
          <a:prstGeom prst="rect">
            <a:avLst/>
          </a:prstGeom>
        </p:spPr>
      </p:pic>
      <p:pic>
        <p:nvPicPr>
          <p:cNvPr id="8" name="Afbeelding 7">
            <a:extLst>
              <a:ext uri="{FF2B5EF4-FFF2-40B4-BE49-F238E27FC236}">
                <a16:creationId xmlns:a16="http://schemas.microsoft.com/office/drawing/2014/main" id="{59288217-3CB8-4524-8E16-79A15D6A7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3525648"/>
            <a:ext cx="3418724" cy="2565589"/>
          </a:xfrm>
          <a:prstGeom prst="rect">
            <a:avLst/>
          </a:prstGeom>
        </p:spPr>
      </p:pic>
    </p:spTree>
    <p:extLst>
      <p:ext uri="{BB962C8B-B14F-4D97-AF65-F5344CB8AC3E}">
        <p14:creationId xmlns:p14="http://schemas.microsoft.com/office/powerpoint/2010/main" val="374588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342" y="261940"/>
            <a:ext cx="6380719" cy="755650"/>
          </a:xfrm>
        </p:spPr>
        <p:txBody>
          <a:bodyPr/>
          <a:lstStyle/>
          <a:p>
            <a:r>
              <a:rPr lang="nl-NL" dirty="0"/>
              <a:t>Programma Burn-out, signalen en risicofactoren </a:t>
            </a:r>
          </a:p>
        </p:txBody>
      </p:sp>
      <p:sp>
        <p:nvSpPr>
          <p:cNvPr id="3" name="Tijdelijke aanduiding voor inhoud 2"/>
          <p:cNvSpPr>
            <a:spLocks noGrp="1"/>
          </p:cNvSpPr>
          <p:nvPr>
            <p:ph idx="1"/>
          </p:nvPr>
        </p:nvSpPr>
        <p:spPr>
          <a:xfrm>
            <a:off x="292821" y="1625879"/>
            <a:ext cx="8019905" cy="4462463"/>
          </a:xfrm>
        </p:spPr>
        <p:txBody>
          <a:bodyPr/>
          <a:lstStyle/>
          <a:p>
            <a:pPr marL="143510" indent="-179705"/>
            <a:r>
              <a:rPr lang="nl-NL" dirty="0"/>
              <a:t>Uitspraken voorloper risicofactoren</a:t>
            </a:r>
          </a:p>
          <a:p>
            <a:pPr marL="143510" indent="-179705"/>
            <a:r>
              <a:rPr lang="nl-NL" dirty="0"/>
              <a:t>Definitie en kernsymptomen</a:t>
            </a:r>
          </a:p>
          <a:p>
            <a:pPr marL="143510" indent="-179705"/>
            <a:r>
              <a:rPr lang="nl-NL" dirty="0"/>
              <a:t>12 fasen model / burn-out cyclus (</a:t>
            </a:r>
            <a:r>
              <a:rPr lang="nl-NL" dirty="0" err="1"/>
              <a:t>Freundenberger&amp;North</a:t>
            </a:r>
            <a:r>
              <a:rPr lang="nl-NL" dirty="0"/>
              <a:t>) </a:t>
            </a:r>
          </a:p>
          <a:p>
            <a:pPr marL="143510" indent="-179705"/>
            <a:r>
              <a:rPr lang="nl-NL" dirty="0"/>
              <a:t>Risicofactoren en stressoren </a:t>
            </a:r>
          </a:p>
          <a:p>
            <a:pPr marL="143510" indent="-179705"/>
            <a:r>
              <a:rPr lang="nl-NL" dirty="0"/>
              <a:t>Meetinstrumenten</a:t>
            </a:r>
          </a:p>
          <a:p>
            <a:pPr marL="422910" lvl="1" indent="-179705"/>
            <a:r>
              <a:rPr lang="nl-NL" dirty="0"/>
              <a:t>Well-</a:t>
            </a:r>
            <a:r>
              <a:rPr lang="nl-NL" dirty="0" err="1"/>
              <a:t>Being</a:t>
            </a:r>
            <a:r>
              <a:rPr lang="nl-NL" dirty="0"/>
              <a:t> Index (VS – Mayo </a:t>
            </a:r>
            <a:r>
              <a:rPr lang="nl-NL" dirty="0" err="1"/>
              <a:t>clinic</a:t>
            </a:r>
            <a:r>
              <a:rPr lang="nl-NL" dirty="0"/>
              <a:t>)</a:t>
            </a:r>
            <a:endParaRPr lang="nl-NL" dirty="0">
              <a:cs typeface="Arial"/>
            </a:endParaRPr>
          </a:p>
          <a:p>
            <a:pPr marL="422910" lvl="1" indent="-179705"/>
            <a:r>
              <a:rPr lang="nl-NL" dirty="0"/>
              <a:t>MBI (</a:t>
            </a:r>
            <a:r>
              <a:rPr lang="nl-NL" dirty="0">
                <a:cs typeface="Arial"/>
              </a:rPr>
              <a:t>(</a:t>
            </a:r>
            <a:r>
              <a:rPr lang="nl-NL" dirty="0" err="1">
                <a:cs typeface="Arial"/>
              </a:rPr>
              <a:t>Maslach</a:t>
            </a:r>
            <a:r>
              <a:rPr lang="nl-NL" dirty="0">
                <a:cs typeface="Arial"/>
              </a:rPr>
              <a:t> Burn-out Inventory) </a:t>
            </a:r>
          </a:p>
          <a:p>
            <a:pPr marL="422910" lvl="1" indent="-179705"/>
            <a:r>
              <a:rPr lang="nl-NL" dirty="0"/>
              <a:t>BAT (Burn-out Assessment Tool)</a:t>
            </a:r>
            <a:endParaRPr lang="nl-NL" dirty="0">
              <a:highlight>
                <a:srgbClr val="FFFF00"/>
              </a:highlight>
              <a:cs typeface="Arial"/>
            </a:endParaRPr>
          </a:p>
          <a:p>
            <a:pPr marL="143510" indent="-179705">
              <a:lnSpc>
                <a:spcPts val="3000"/>
              </a:lnSpc>
            </a:pPr>
            <a:endParaRPr lang="nl-NL" dirty="0"/>
          </a:p>
          <a:p>
            <a:pPr marL="171450" lvl="1" indent="0">
              <a:buNone/>
            </a:pPr>
            <a:endParaRPr lang="nl-NL" dirty="0">
              <a:cs typeface="Arial"/>
            </a:endParaRPr>
          </a:p>
          <a:p>
            <a:pPr marL="143510" indent="-179705"/>
            <a:endParaRPr lang="nl-NL" dirty="0">
              <a:cs typeface="Arial"/>
            </a:endParaRPr>
          </a:p>
          <a:p>
            <a:pPr marL="423545" lvl="1" indent="-251460"/>
            <a:endParaRPr lang="nl-NL" dirty="0">
              <a:cs typeface="Arial"/>
            </a:endParaRPr>
          </a:p>
        </p:txBody>
      </p:sp>
    </p:spTree>
    <p:extLst>
      <p:ext uri="{BB962C8B-B14F-4D97-AF65-F5344CB8AC3E}">
        <p14:creationId xmlns:p14="http://schemas.microsoft.com/office/powerpoint/2010/main" val="67467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22512-7871-4281-AB83-8FD27108928B}"/>
              </a:ext>
            </a:extLst>
          </p:cNvPr>
          <p:cNvSpPr>
            <a:spLocks noGrp="1"/>
          </p:cNvSpPr>
          <p:nvPr>
            <p:ph type="title"/>
          </p:nvPr>
        </p:nvSpPr>
        <p:spPr>
          <a:xfrm>
            <a:off x="471342" y="261940"/>
            <a:ext cx="6439920" cy="755650"/>
          </a:xfrm>
        </p:spPr>
        <p:txBody>
          <a:bodyPr/>
          <a:lstStyle/>
          <a:p>
            <a:r>
              <a:rPr lang="en-US" dirty="0"/>
              <a:t>Burn-out </a:t>
            </a:r>
            <a:r>
              <a:rPr lang="nl-NL" dirty="0"/>
              <a:t>uitspraken </a:t>
            </a:r>
            <a:br>
              <a:rPr lang="nl-NL" dirty="0"/>
            </a:br>
            <a:r>
              <a:rPr lang="nl-NL" dirty="0"/>
              <a:t>- voorloper versus risico op burn-out</a:t>
            </a:r>
          </a:p>
        </p:txBody>
      </p:sp>
      <p:sp>
        <p:nvSpPr>
          <p:cNvPr id="3" name="Tijdelijke aanduiding voor inhoud 2">
            <a:extLst>
              <a:ext uri="{FF2B5EF4-FFF2-40B4-BE49-F238E27FC236}">
                <a16:creationId xmlns:a16="http://schemas.microsoft.com/office/drawing/2014/main" id="{49FE2F21-D369-4EF7-8071-C3754CC19D21}"/>
              </a:ext>
            </a:extLst>
          </p:cNvPr>
          <p:cNvSpPr>
            <a:spLocks noGrp="1"/>
          </p:cNvSpPr>
          <p:nvPr>
            <p:ph idx="1"/>
          </p:nvPr>
        </p:nvSpPr>
        <p:spPr>
          <a:xfrm>
            <a:off x="471343" y="1685255"/>
            <a:ext cx="8031781" cy="4703669"/>
          </a:xfrm>
        </p:spPr>
        <p:txBody>
          <a:bodyPr/>
          <a:lstStyle/>
          <a:p>
            <a:pPr marL="0" indent="0">
              <a:lnSpc>
                <a:spcPts val="2700"/>
              </a:lnSpc>
              <a:buNone/>
            </a:pPr>
            <a:r>
              <a:rPr lang="nl-NL" sz="2000" dirty="0">
                <a:solidFill>
                  <a:schemeClr val="bg2"/>
                </a:solidFill>
              </a:rPr>
              <a:t>Verpleegkundigen: </a:t>
            </a:r>
          </a:p>
          <a:p>
            <a:pPr marL="180000">
              <a:lnSpc>
                <a:spcPts val="2400"/>
              </a:lnSpc>
            </a:pPr>
            <a:r>
              <a:rPr lang="nl-NL" sz="1800" dirty="0">
                <a:solidFill>
                  <a:schemeClr val="bg2"/>
                </a:solidFill>
              </a:rPr>
              <a:t>Negen op de tien verpleegkundigen </a:t>
            </a:r>
            <a:r>
              <a:rPr lang="nl-NL" sz="1800" i="1" dirty="0">
                <a:solidFill>
                  <a:schemeClr val="bg2"/>
                </a:solidFill>
              </a:rPr>
              <a:t>ervaart stress </a:t>
            </a:r>
            <a:r>
              <a:rPr lang="nl-NL" sz="1800" dirty="0">
                <a:solidFill>
                  <a:schemeClr val="bg2"/>
                </a:solidFill>
              </a:rPr>
              <a:t>in hun werk door te hoge werkdruk. Acht op de tien zegt ook in het </a:t>
            </a:r>
            <a:r>
              <a:rPr lang="nl-NL" sz="1800" i="1" dirty="0">
                <a:solidFill>
                  <a:schemeClr val="bg2"/>
                </a:solidFill>
              </a:rPr>
              <a:t>privéleven last </a:t>
            </a:r>
            <a:r>
              <a:rPr lang="nl-NL" sz="1800" dirty="0">
                <a:solidFill>
                  <a:schemeClr val="bg2"/>
                </a:solidFill>
              </a:rPr>
              <a:t>te hebben van stress door de werkdruk.  </a:t>
            </a:r>
            <a:endParaRPr lang="nl-NL" sz="1800" b="1" dirty="0">
              <a:solidFill>
                <a:schemeClr val="bg2"/>
              </a:solidFill>
              <a:hlinkClick r:id="rId3">
                <a:extLst>
                  <a:ext uri="{A12FA001-AC4F-418D-AE19-62706E023703}">
                    <ahyp:hlinkClr xmlns:ahyp="http://schemas.microsoft.com/office/drawing/2018/hyperlinkcolor" val="tx"/>
                  </a:ext>
                </a:extLst>
              </a:hlinkClick>
            </a:endParaRPr>
          </a:p>
          <a:p>
            <a:pPr>
              <a:lnSpc>
                <a:spcPts val="2400"/>
              </a:lnSpc>
            </a:pPr>
            <a:r>
              <a:rPr lang="nl-NL" sz="1800" dirty="0">
                <a:solidFill>
                  <a:schemeClr val="bg2"/>
                </a:solidFill>
              </a:rPr>
              <a:t>De </a:t>
            </a:r>
            <a:r>
              <a:rPr lang="nl-NL" sz="1800" i="1" dirty="0">
                <a:solidFill>
                  <a:schemeClr val="bg2"/>
                </a:solidFill>
              </a:rPr>
              <a:t>werkdruk</a:t>
            </a:r>
            <a:r>
              <a:rPr lang="nl-NL" sz="1800" dirty="0">
                <a:solidFill>
                  <a:schemeClr val="bg2"/>
                </a:solidFill>
              </a:rPr>
              <a:t> wordt veroorzaakt door structurele personeelstekorten. </a:t>
            </a:r>
          </a:p>
          <a:p>
            <a:pPr>
              <a:lnSpc>
                <a:spcPts val="2400"/>
              </a:lnSpc>
            </a:pPr>
            <a:r>
              <a:rPr lang="nl-NL" sz="1800" i="1" dirty="0">
                <a:solidFill>
                  <a:schemeClr val="bg2"/>
                </a:solidFill>
              </a:rPr>
              <a:t>Morele stress</a:t>
            </a:r>
            <a:r>
              <a:rPr lang="nl-NL" sz="1800" dirty="0">
                <a:solidFill>
                  <a:schemeClr val="bg2"/>
                </a:solidFill>
              </a:rPr>
              <a:t>: ‘Niet de zorg kunnen bieden die je wilt, dat knaagt aan je’</a:t>
            </a:r>
            <a:endPar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endParaRPr>
          </a:p>
          <a:p>
            <a:pPr marL="0" indent="0">
              <a:lnSpc>
                <a:spcPts val="2400"/>
              </a:lnSpc>
              <a:spcBef>
                <a:spcPts val="600"/>
              </a:spcBef>
              <a:spcAft>
                <a:spcPts val="600"/>
              </a:spcAft>
              <a:buNone/>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Medisch specialisten: </a:t>
            </a:r>
          </a:p>
          <a:p>
            <a:pPr>
              <a:lnSpc>
                <a:spcPts val="2400"/>
              </a:lnSpc>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‘De patiëntenzorg is voor velen juist de reden om het wel vol te houden. Geen ander vak biedt zoveel satisfactie als het onze.’</a:t>
            </a:r>
          </a:p>
          <a:p>
            <a:pPr>
              <a:lnSpc>
                <a:spcPts val="2400"/>
              </a:lnSpc>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Groeiend aantal ‘niet-medische taken’: </a:t>
            </a: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administratielast</a:t>
            </a: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 (registratiecultuur) </a:t>
            </a:r>
            <a:endPar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endParaRPr>
          </a:p>
          <a:p>
            <a:pPr lvl="1">
              <a:lnSpc>
                <a:spcPts val="2400"/>
              </a:lnSpc>
            </a:pP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niet-efficiënte regelgeving, vergaderingen</a:t>
            </a:r>
          </a:p>
          <a:p>
            <a:pPr>
              <a:lnSpc>
                <a:spcPts val="2400"/>
              </a:lnSpc>
            </a:pP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De arbeidscultuur speelt een rol: een </a:t>
            </a: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cultuur van doorwerken </a:t>
            </a:r>
          </a:p>
          <a:p>
            <a:pPr>
              <a:lnSpc>
                <a:spcPts val="2400"/>
              </a:lnSpc>
            </a:pPr>
            <a:r>
              <a:rPr lang="nl-NL" sz="1800" i="1" dirty="0">
                <a:solidFill>
                  <a:srgbClr val="0070C0"/>
                </a:solidFill>
                <a:latin typeface="Arial" panose="020B0604020202020204" pitchFamily="34" charset="0"/>
                <a:ea typeface="Times New Roman" panose="02020603050405020304" pitchFamily="18" charset="0"/>
                <a:cs typeface="Maiandra GD" panose="020E0502030308020204" pitchFamily="34" charset="0"/>
              </a:rPr>
              <a:t>Minder zeggenschap en autonomie</a:t>
            </a:r>
            <a:r>
              <a:rPr lang="nl-NL" sz="1800" dirty="0">
                <a:solidFill>
                  <a:srgbClr val="0070C0"/>
                </a:solidFill>
                <a:latin typeface="Arial" panose="020B0604020202020204" pitchFamily="34" charset="0"/>
                <a:ea typeface="Times New Roman" panose="02020603050405020304" pitchFamily="18" charset="0"/>
                <a:cs typeface="Maiandra GD" panose="020E0502030308020204" pitchFamily="34" charset="0"/>
              </a:rPr>
              <a:t>: wel verantwoordelijkheid en geen invloed. </a:t>
            </a:r>
          </a:p>
          <a:p>
            <a:pPr>
              <a:lnSpc>
                <a:spcPts val="2400"/>
              </a:lnSpc>
            </a:pPr>
            <a:r>
              <a:rPr lang="nl-NL" sz="1800" dirty="0">
                <a:solidFill>
                  <a:srgbClr val="0070C0"/>
                </a:solidFill>
                <a:latin typeface="Arial" panose="020B0604020202020204" pitchFamily="34" charset="0"/>
              </a:rPr>
              <a:t>Moeizame </a:t>
            </a:r>
            <a:r>
              <a:rPr lang="nl-NL" sz="1800" i="1" dirty="0">
                <a:solidFill>
                  <a:srgbClr val="0070C0"/>
                </a:solidFill>
                <a:latin typeface="Arial" panose="020B0604020202020204" pitchFamily="34" charset="0"/>
              </a:rPr>
              <a:t>combinatie van werk en privé</a:t>
            </a:r>
            <a:endParaRPr lang="nl-NL" sz="1800" i="1" dirty="0"/>
          </a:p>
        </p:txBody>
      </p:sp>
    </p:spTree>
    <p:extLst>
      <p:ext uri="{BB962C8B-B14F-4D97-AF65-F5344CB8AC3E}">
        <p14:creationId xmlns:p14="http://schemas.microsoft.com/office/powerpoint/2010/main" val="21055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E1694-1AD7-4ADF-9031-D285DE1B2C0D}"/>
              </a:ext>
            </a:extLst>
          </p:cNvPr>
          <p:cNvSpPr>
            <a:spLocks noGrp="1"/>
          </p:cNvSpPr>
          <p:nvPr>
            <p:ph type="title"/>
          </p:nvPr>
        </p:nvSpPr>
        <p:spPr/>
        <p:txBody>
          <a:bodyPr/>
          <a:lstStyle/>
          <a:p>
            <a:r>
              <a:rPr lang="nl-NL" dirty="0"/>
              <a:t>Burn-out</a:t>
            </a:r>
            <a:br>
              <a:rPr lang="nl-NL" dirty="0"/>
            </a:br>
            <a:r>
              <a:rPr lang="nl-NL" dirty="0"/>
              <a:t> - definitie</a:t>
            </a:r>
          </a:p>
        </p:txBody>
      </p:sp>
      <p:pic>
        <p:nvPicPr>
          <p:cNvPr id="5" name="Tijdelijke aanduiding voor inhoud 4">
            <a:extLst>
              <a:ext uri="{FF2B5EF4-FFF2-40B4-BE49-F238E27FC236}">
                <a16:creationId xmlns:a16="http://schemas.microsoft.com/office/drawing/2014/main" id="{B688456E-4C9F-4DA6-A391-796B827A6A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8275" y="1520476"/>
            <a:ext cx="3016331" cy="2422818"/>
          </a:xfrm>
        </p:spPr>
      </p:pic>
      <p:sp>
        <p:nvSpPr>
          <p:cNvPr id="3" name="Rechthoek 2">
            <a:extLst>
              <a:ext uri="{FF2B5EF4-FFF2-40B4-BE49-F238E27FC236}">
                <a16:creationId xmlns:a16="http://schemas.microsoft.com/office/drawing/2014/main" id="{C5DF764A-AF05-4359-A612-E15BA514C2D6}"/>
              </a:ext>
            </a:extLst>
          </p:cNvPr>
          <p:cNvSpPr/>
          <p:nvPr/>
        </p:nvSpPr>
        <p:spPr>
          <a:xfrm>
            <a:off x="471342" y="1638795"/>
            <a:ext cx="5169438" cy="2496324"/>
          </a:xfrm>
          <a:prstGeom prst="rect">
            <a:avLst/>
          </a:prstGeom>
        </p:spPr>
        <p:txBody>
          <a:bodyPr wrap="square" anchor="t">
            <a:spAutoFit/>
          </a:bodyPr>
          <a:lstStyle/>
          <a:p>
            <a:pPr>
              <a:lnSpc>
                <a:spcPts val="3000"/>
              </a:lnSpc>
            </a:pPr>
            <a:r>
              <a:rPr lang="nl-NL" sz="2400" dirty="0">
                <a:solidFill>
                  <a:schemeClr val="tx2"/>
                </a:solidFill>
                <a:latin typeface="Arial"/>
                <a:ea typeface="Times New Roman" panose="02020603050405020304" pitchFamily="18" charset="0"/>
                <a:cs typeface="Maiandra GD" panose="020E0502030308020204" pitchFamily="34" charset="0"/>
              </a:rPr>
              <a:t>Burn-out is een syndroom van </a:t>
            </a:r>
            <a:endPar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endParaRPr>
          </a:p>
          <a:p>
            <a:pPr marL="143510" indent="-179705">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extreme vermoeidheid (uitputting),</a:t>
            </a:r>
          </a:p>
          <a:p>
            <a:pPr marL="143510" indent="-179705">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afstand nemen van het werk (distantie) en </a:t>
            </a:r>
          </a:p>
          <a:p>
            <a:pPr marL="143510" indent="-179705">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weinig vertrouwen in het eigen kunnen (verminderde competentie) </a:t>
            </a:r>
          </a:p>
        </p:txBody>
      </p:sp>
      <p:sp>
        <p:nvSpPr>
          <p:cNvPr id="4" name="Tekstvak 3">
            <a:extLst>
              <a:ext uri="{FF2B5EF4-FFF2-40B4-BE49-F238E27FC236}">
                <a16:creationId xmlns:a16="http://schemas.microsoft.com/office/drawing/2014/main" id="{A2641AC6-4397-4ADF-8579-0C3B75A27C3D}"/>
              </a:ext>
            </a:extLst>
          </p:cNvPr>
          <p:cNvSpPr txBox="1"/>
          <p:nvPr/>
        </p:nvSpPr>
        <p:spPr>
          <a:xfrm>
            <a:off x="471341" y="4078248"/>
            <a:ext cx="8043265" cy="2346733"/>
          </a:xfrm>
          <a:prstGeom prst="rect">
            <a:avLst/>
          </a:prstGeom>
          <a:noFill/>
        </p:spPr>
        <p:txBody>
          <a:bodyPr wrap="square" rtlCol="0">
            <a:spAutoFit/>
          </a:bodyPr>
          <a:lstStyle/>
          <a:p>
            <a:pPr>
              <a:lnSpc>
                <a:spcPts val="3200"/>
              </a:lnSpc>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waarbij de </a:t>
            </a:r>
            <a:r>
              <a:rPr lang="nl-NL" sz="2400" dirty="0">
                <a:solidFill>
                  <a:schemeClr val="bg2"/>
                </a:solidFill>
                <a:latin typeface="Arial" panose="020B0604020202020204" pitchFamily="34" charset="0"/>
                <a:ea typeface="Times New Roman" panose="02020603050405020304" pitchFamily="18" charset="0"/>
                <a:cs typeface="Maiandra GD" panose="020E0502030308020204" pitchFamily="34" charset="0"/>
              </a:rPr>
              <a:t>oorzaken</a:t>
            </a: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voor deze aspecten gelegen zijn in:</a:t>
            </a:r>
          </a:p>
          <a:p>
            <a:pPr marL="144000" indent="-180000">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de werksfeer, hetzij </a:t>
            </a:r>
          </a:p>
          <a:p>
            <a:pPr marL="144000" indent="-180000">
              <a:lnSpc>
                <a:spcPts val="3200"/>
              </a:lnSpc>
              <a:buFont typeface="Arial" panose="020B0604020202020204" pitchFamily="34" charset="0"/>
              <a:buChar char="•"/>
            </a:pPr>
            <a:r>
              <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de manier waarop werknemers omgaan met stresserende aspecten in hun werk. </a:t>
            </a:r>
          </a:p>
          <a:p>
            <a:pPr>
              <a:lnSpc>
                <a:spcPts val="3000"/>
              </a:lnSpc>
            </a:pPr>
            <a:endParaRPr lang="nl-NL" sz="2400" dirty="0">
              <a:solidFill>
                <a:schemeClr val="tx2"/>
              </a:solidFill>
              <a:latin typeface="Arial" panose="020B0604020202020204" pitchFamily="34" charset="0"/>
              <a:ea typeface="Times New Roman" panose="02020603050405020304" pitchFamily="18" charset="0"/>
              <a:cs typeface="Maiandra GD" panose="020E0502030308020204" pitchFamily="34" charset="0"/>
            </a:endParaRPr>
          </a:p>
          <a:p>
            <a:pPr lvl="0">
              <a:lnSpc>
                <a:spcPts val="1300"/>
              </a:lnSpc>
              <a:spcBef>
                <a:spcPts val="600"/>
              </a:spcBef>
              <a:spcAft>
                <a:spcPts val="0"/>
              </a:spcAft>
            </a:pPr>
            <a:r>
              <a:rPr lang="nl-NL" sz="9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bron: </a:t>
            </a:r>
            <a:r>
              <a:rPr lang="nl-NL" sz="900" dirty="0" err="1">
                <a:solidFill>
                  <a:schemeClr val="tx2"/>
                </a:solidFill>
                <a:latin typeface="Arial" panose="020B0604020202020204" pitchFamily="34" charset="0"/>
                <a:ea typeface="Times New Roman" panose="02020603050405020304" pitchFamily="18" charset="0"/>
                <a:cs typeface="Maiandra GD" panose="020E0502030308020204" pitchFamily="34" charset="0"/>
              </a:rPr>
              <a:t>Taris</a:t>
            </a:r>
            <a:r>
              <a:rPr lang="nl-NL" sz="9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T, </a:t>
            </a:r>
            <a:r>
              <a:rPr lang="nl-NL" sz="900" dirty="0" err="1">
                <a:solidFill>
                  <a:schemeClr val="tx2"/>
                </a:solidFill>
                <a:latin typeface="Arial" panose="020B0604020202020204" pitchFamily="34" charset="0"/>
                <a:ea typeface="Times New Roman" panose="02020603050405020304" pitchFamily="18" charset="0"/>
                <a:cs typeface="Maiandra GD" panose="020E0502030308020204" pitchFamily="34" charset="0"/>
              </a:rPr>
              <a:t>Schaufeli</a:t>
            </a:r>
            <a:r>
              <a:rPr lang="nl-NL" sz="90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W. et al. ‘Burnout: de stand van zaken’ Tijdschrift voor Arbeidsvraagstukken 2013</a:t>
            </a:r>
          </a:p>
        </p:txBody>
      </p:sp>
    </p:spTree>
    <p:extLst>
      <p:ext uri="{BB962C8B-B14F-4D97-AF65-F5344CB8AC3E}">
        <p14:creationId xmlns:p14="http://schemas.microsoft.com/office/powerpoint/2010/main" val="6750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E2885-4F0C-40DA-B903-7E69C94E23E9}"/>
              </a:ext>
            </a:extLst>
          </p:cNvPr>
          <p:cNvSpPr>
            <a:spLocks noGrp="1"/>
          </p:cNvSpPr>
          <p:nvPr>
            <p:ph type="title"/>
          </p:nvPr>
        </p:nvSpPr>
        <p:spPr/>
        <p:txBody>
          <a:bodyPr/>
          <a:lstStyle/>
          <a:p>
            <a:r>
              <a:rPr lang="nl-NL" dirty="0"/>
              <a:t>Burn-out – kernsymptomen</a:t>
            </a:r>
          </a:p>
        </p:txBody>
      </p:sp>
      <p:pic>
        <p:nvPicPr>
          <p:cNvPr id="4" name="Tijdelijke aanduiding voor inhoud 3">
            <a:extLst>
              <a:ext uri="{FF2B5EF4-FFF2-40B4-BE49-F238E27FC236}">
                <a16:creationId xmlns:a16="http://schemas.microsoft.com/office/drawing/2014/main" id="{096E42B8-439A-4DD0-B7A4-2F2BED926F63}"/>
              </a:ext>
            </a:extLst>
          </p:cNvPr>
          <p:cNvPicPr>
            <a:picLocks noGrp="1"/>
          </p:cNvPicPr>
          <p:nvPr>
            <p:ph idx="1"/>
          </p:nvPr>
        </p:nvPicPr>
        <p:blipFill>
          <a:blip r:embed="rId3"/>
          <a:stretch>
            <a:fillRect/>
          </a:stretch>
        </p:blipFill>
        <p:spPr>
          <a:xfrm>
            <a:off x="525338" y="1888178"/>
            <a:ext cx="8013020" cy="3467594"/>
          </a:xfrm>
          <a:prstGeom prst="rect">
            <a:avLst/>
          </a:prstGeom>
        </p:spPr>
      </p:pic>
      <p:sp>
        <p:nvSpPr>
          <p:cNvPr id="5" name="Tekstvak 4">
            <a:extLst>
              <a:ext uri="{FF2B5EF4-FFF2-40B4-BE49-F238E27FC236}">
                <a16:creationId xmlns:a16="http://schemas.microsoft.com/office/drawing/2014/main" id="{E7AA2A83-A4E8-4B4F-9DB9-724226CCDC94}"/>
              </a:ext>
            </a:extLst>
          </p:cNvPr>
          <p:cNvSpPr txBox="1"/>
          <p:nvPr/>
        </p:nvSpPr>
        <p:spPr>
          <a:xfrm>
            <a:off x="525338" y="6163293"/>
            <a:ext cx="7507336" cy="230832"/>
          </a:xfrm>
          <a:prstGeom prst="rect">
            <a:avLst/>
          </a:prstGeom>
          <a:noFill/>
        </p:spPr>
        <p:txBody>
          <a:bodyPr wrap="square" rtlCol="0">
            <a:spAutoFit/>
          </a:bodyPr>
          <a:lstStyle/>
          <a:p>
            <a:r>
              <a:rPr lang="nl-NL" sz="900" dirty="0">
                <a:solidFill>
                  <a:srgbClr val="000000"/>
                </a:solidFill>
              </a:rPr>
              <a:t>bron: </a:t>
            </a:r>
            <a:r>
              <a:rPr lang="nl-NL" sz="900" dirty="0" err="1">
                <a:solidFill>
                  <a:srgbClr val="000000"/>
                </a:solidFill>
              </a:rPr>
              <a:t>Desart</a:t>
            </a:r>
            <a:r>
              <a:rPr lang="nl-NL" sz="900" dirty="0">
                <a:solidFill>
                  <a:srgbClr val="000000"/>
                </a:solidFill>
              </a:rPr>
              <a:t>, S., </a:t>
            </a:r>
            <a:r>
              <a:rPr lang="nl-NL" sz="900" dirty="0" err="1">
                <a:solidFill>
                  <a:srgbClr val="000000"/>
                </a:solidFill>
              </a:rPr>
              <a:t>Schaufeli</a:t>
            </a:r>
            <a:r>
              <a:rPr lang="nl-NL" sz="900" dirty="0">
                <a:solidFill>
                  <a:srgbClr val="000000"/>
                </a:solidFill>
              </a:rPr>
              <a:t>, W.B. &amp; De Witte, H. (2017). Op zoek naar een nieuwe definitie van burnout. Tijdschrift Steunpunt Werk</a:t>
            </a:r>
          </a:p>
        </p:txBody>
      </p:sp>
      <p:sp>
        <p:nvSpPr>
          <p:cNvPr id="6" name="Tekstvak 5">
            <a:extLst>
              <a:ext uri="{FF2B5EF4-FFF2-40B4-BE49-F238E27FC236}">
                <a16:creationId xmlns:a16="http://schemas.microsoft.com/office/drawing/2014/main" id="{D01195B8-F693-4B5A-AF13-4542278A8C00}"/>
              </a:ext>
            </a:extLst>
          </p:cNvPr>
          <p:cNvSpPr txBox="1"/>
          <p:nvPr/>
        </p:nvSpPr>
        <p:spPr>
          <a:xfrm rot="-1860000">
            <a:off x="1587274" y="2548650"/>
            <a:ext cx="1856684" cy="307777"/>
          </a:xfrm>
          <a:prstGeom prst="rect">
            <a:avLst/>
          </a:prstGeom>
          <a:solidFill>
            <a:schemeClr val="accent1">
              <a:lumMod val="20000"/>
              <a:lumOff val="80000"/>
            </a:schemeClr>
          </a:solidFill>
        </p:spPr>
        <p:txBody>
          <a:bodyPr wrap="square" rtlCol="0">
            <a:spAutoFit/>
          </a:bodyPr>
          <a:lstStyle/>
          <a:p>
            <a:r>
              <a:rPr lang="nl-NL" sz="1400" dirty="0">
                <a:solidFill>
                  <a:srgbClr val="FF0000"/>
                </a:solidFill>
              </a:rPr>
              <a:t>Emotionele uitputting</a:t>
            </a:r>
          </a:p>
        </p:txBody>
      </p:sp>
      <p:sp>
        <p:nvSpPr>
          <p:cNvPr id="7" name="Tekstvak 6">
            <a:extLst>
              <a:ext uri="{FF2B5EF4-FFF2-40B4-BE49-F238E27FC236}">
                <a16:creationId xmlns:a16="http://schemas.microsoft.com/office/drawing/2014/main" id="{3339CF5C-2466-429C-ABB8-14AC979729B6}"/>
              </a:ext>
            </a:extLst>
          </p:cNvPr>
          <p:cNvSpPr txBox="1"/>
          <p:nvPr/>
        </p:nvSpPr>
        <p:spPr>
          <a:xfrm rot="19680000">
            <a:off x="1879736" y="3209392"/>
            <a:ext cx="1546857" cy="307777"/>
          </a:xfrm>
          <a:prstGeom prst="rect">
            <a:avLst/>
          </a:prstGeom>
          <a:solidFill>
            <a:srgbClr val="41AEBD">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Depersonalisatie</a:t>
            </a:r>
          </a:p>
        </p:txBody>
      </p:sp>
      <p:sp>
        <p:nvSpPr>
          <p:cNvPr id="8" name="Tekstvak 7">
            <a:extLst>
              <a:ext uri="{FF2B5EF4-FFF2-40B4-BE49-F238E27FC236}">
                <a16:creationId xmlns:a16="http://schemas.microsoft.com/office/drawing/2014/main" id="{1635DF90-2FDF-4040-8CBE-8CC07D42235F}"/>
              </a:ext>
            </a:extLst>
          </p:cNvPr>
          <p:cNvSpPr txBox="1"/>
          <p:nvPr/>
        </p:nvSpPr>
        <p:spPr>
          <a:xfrm rot="-1920000">
            <a:off x="1966004" y="4106013"/>
            <a:ext cx="1099222" cy="307777"/>
          </a:xfrm>
          <a:prstGeom prst="rect">
            <a:avLst/>
          </a:prstGeom>
          <a:solidFill>
            <a:srgbClr val="94D7E4">
              <a:lumMod val="20000"/>
              <a:lumOff val="80000"/>
            </a:srgb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Inefficiëntie</a:t>
            </a:r>
          </a:p>
        </p:txBody>
      </p:sp>
    </p:spTree>
    <p:extLst>
      <p:ext uri="{BB962C8B-B14F-4D97-AF65-F5344CB8AC3E}">
        <p14:creationId xmlns:p14="http://schemas.microsoft.com/office/powerpoint/2010/main" val="16032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1B293-121D-4394-B88C-E225971B5E69}"/>
              </a:ext>
            </a:extLst>
          </p:cNvPr>
          <p:cNvSpPr>
            <a:spLocks noGrp="1"/>
          </p:cNvSpPr>
          <p:nvPr>
            <p:ph type="title"/>
          </p:nvPr>
        </p:nvSpPr>
        <p:spPr/>
        <p:txBody>
          <a:bodyPr/>
          <a:lstStyle/>
          <a:p>
            <a:r>
              <a:rPr lang="nl-NL" dirty="0"/>
              <a:t>12 fasen model van een burn-out</a:t>
            </a:r>
            <a:br>
              <a:rPr lang="nl-NL" dirty="0"/>
            </a:br>
            <a:r>
              <a:rPr lang="nl-NL" dirty="0"/>
              <a:t>volgens </a:t>
            </a:r>
            <a:r>
              <a:rPr lang="nl-NL" dirty="0" err="1"/>
              <a:t>Freudenberger</a:t>
            </a:r>
            <a:r>
              <a:rPr lang="nl-NL" dirty="0"/>
              <a:t> &amp; North</a:t>
            </a:r>
          </a:p>
        </p:txBody>
      </p:sp>
      <p:graphicFrame>
        <p:nvGraphicFramePr>
          <p:cNvPr id="4" name="Tijdelijke aanduiding voor inhoud 3">
            <a:extLst>
              <a:ext uri="{FF2B5EF4-FFF2-40B4-BE49-F238E27FC236}">
                <a16:creationId xmlns:a16="http://schemas.microsoft.com/office/drawing/2014/main" id="{60572208-6D84-40E7-A520-869DB38A2556}"/>
              </a:ext>
            </a:extLst>
          </p:cNvPr>
          <p:cNvGraphicFramePr>
            <a:graphicFrameLocks noGrp="1"/>
          </p:cNvGraphicFramePr>
          <p:nvPr>
            <p:ph idx="1"/>
            <p:extLst>
              <p:ext uri="{D42A27DB-BD31-4B8C-83A1-F6EECF244321}">
                <p14:modId xmlns:p14="http://schemas.microsoft.com/office/powerpoint/2010/main" val="248360608"/>
              </p:ext>
            </p:extLst>
          </p:nvPr>
        </p:nvGraphicFramePr>
        <p:xfrm>
          <a:off x="252351" y="1451389"/>
          <a:ext cx="7885214" cy="5218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a:extLst>
              <a:ext uri="{FF2B5EF4-FFF2-40B4-BE49-F238E27FC236}">
                <a16:creationId xmlns:a16="http://schemas.microsoft.com/office/drawing/2014/main" id="{F39E3F98-AF79-41CB-AD29-58DC29AA44D0}"/>
              </a:ext>
            </a:extLst>
          </p:cNvPr>
          <p:cNvSpPr txBox="1"/>
          <p:nvPr/>
        </p:nvSpPr>
        <p:spPr>
          <a:xfrm>
            <a:off x="252351" y="6282047"/>
            <a:ext cx="2051461" cy="387863"/>
          </a:xfrm>
          <a:prstGeom prst="rect">
            <a:avLst/>
          </a:prstGeom>
          <a:noFill/>
        </p:spPr>
        <p:txBody>
          <a:bodyPr wrap="square" rtlCol="0">
            <a:spAutoFit/>
          </a:bodyPr>
          <a:lstStyle/>
          <a:p>
            <a:pPr lvl="0">
              <a:lnSpc>
                <a:spcPts val="1200"/>
              </a:lnSpc>
            </a:pPr>
            <a:r>
              <a:rPr lang="nl-NL" sz="900" kern="0" dirty="0">
                <a:solidFill>
                  <a:srgbClr val="000000"/>
                </a:solidFill>
                <a:latin typeface="Arial"/>
              </a:rPr>
              <a:t>bron: </a:t>
            </a:r>
            <a:r>
              <a:rPr lang="nl-NL" sz="900" kern="0" dirty="0" err="1">
                <a:solidFill>
                  <a:srgbClr val="000000"/>
                </a:solidFill>
                <a:latin typeface="Arial"/>
              </a:rPr>
              <a:t>Freudenberger</a:t>
            </a:r>
            <a:r>
              <a:rPr lang="nl-NL" sz="900" kern="0" dirty="0">
                <a:solidFill>
                  <a:srgbClr val="000000"/>
                </a:solidFill>
                <a:latin typeface="Arial"/>
              </a:rPr>
              <a:t> H.J. &amp; North G. (1992)</a:t>
            </a:r>
          </a:p>
        </p:txBody>
      </p:sp>
    </p:spTree>
    <p:extLst>
      <p:ext uri="{BB962C8B-B14F-4D97-AF65-F5344CB8AC3E}">
        <p14:creationId xmlns:p14="http://schemas.microsoft.com/office/powerpoint/2010/main" val="72901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D31CE-F259-4517-BD70-2C49A6FD143A}"/>
              </a:ext>
            </a:extLst>
          </p:cNvPr>
          <p:cNvSpPr>
            <a:spLocks noGrp="1"/>
          </p:cNvSpPr>
          <p:nvPr>
            <p:ph type="title"/>
          </p:nvPr>
        </p:nvSpPr>
        <p:spPr/>
        <p:txBody>
          <a:bodyPr/>
          <a:lstStyle/>
          <a:p>
            <a:r>
              <a:rPr lang="nl-NL" dirty="0"/>
              <a:t>Burn-out </a:t>
            </a:r>
            <a:br>
              <a:rPr lang="nl-NL" dirty="0"/>
            </a:br>
            <a:r>
              <a:rPr lang="nl-NL" dirty="0"/>
              <a:t>- Risicofactoren en stressoren</a:t>
            </a:r>
          </a:p>
        </p:txBody>
      </p:sp>
      <p:sp>
        <p:nvSpPr>
          <p:cNvPr id="3" name="Tijdelijke aanduiding voor inhoud 2">
            <a:extLst>
              <a:ext uri="{FF2B5EF4-FFF2-40B4-BE49-F238E27FC236}">
                <a16:creationId xmlns:a16="http://schemas.microsoft.com/office/drawing/2014/main" id="{75BBF81F-D776-4738-8512-E3B842E6FB7D}"/>
              </a:ext>
            </a:extLst>
          </p:cNvPr>
          <p:cNvSpPr>
            <a:spLocks noGrp="1"/>
          </p:cNvSpPr>
          <p:nvPr>
            <p:ph idx="1"/>
          </p:nvPr>
        </p:nvSpPr>
        <p:spPr>
          <a:xfrm>
            <a:off x="292821" y="1625879"/>
            <a:ext cx="8055531" cy="4462463"/>
          </a:xfrm>
        </p:spPr>
        <p:txBody>
          <a:bodyPr/>
          <a:lstStyle/>
          <a:p>
            <a:pPr marL="0" indent="0">
              <a:buNone/>
            </a:pPr>
            <a:r>
              <a:rPr lang="nl-NL" dirty="0"/>
              <a:t>Ontwikkelen van burn-out zijn deels </a:t>
            </a:r>
            <a:r>
              <a:rPr lang="nl-NL" dirty="0">
                <a:solidFill>
                  <a:schemeClr val="bg2"/>
                </a:solidFill>
              </a:rPr>
              <a:t>individueel van aard</a:t>
            </a:r>
            <a:r>
              <a:rPr lang="nl-NL" dirty="0"/>
              <a:t>, deels </a:t>
            </a:r>
            <a:r>
              <a:rPr lang="nl-NL" dirty="0">
                <a:solidFill>
                  <a:schemeClr val="bg2"/>
                </a:solidFill>
              </a:rPr>
              <a:t>gerelateerd aan werk </a:t>
            </a:r>
            <a:r>
              <a:rPr lang="nl-NL" dirty="0"/>
              <a:t>(organisatie en zorgsysteem) en </a:t>
            </a:r>
            <a:r>
              <a:rPr lang="nl-NL" dirty="0">
                <a:solidFill>
                  <a:schemeClr val="bg2"/>
                </a:solidFill>
              </a:rPr>
              <a:t>privéleven</a:t>
            </a:r>
            <a:r>
              <a:rPr lang="nl-NL" dirty="0"/>
              <a:t> en </a:t>
            </a:r>
            <a:r>
              <a:rPr lang="nl-NL" dirty="0">
                <a:solidFill>
                  <a:schemeClr val="bg2"/>
                </a:solidFill>
              </a:rPr>
              <a:t>andere omgevingsfactoren</a:t>
            </a:r>
            <a:r>
              <a:rPr lang="nl-NL" dirty="0"/>
              <a:t>.</a:t>
            </a:r>
          </a:p>
          <a:p>
            <a:pPr marL="0" indent="0">
              <a:buNone/>
            </a:pPr>
            <a:r>
              <a:rPr lang="nl-NL" dirty="0"/>
              <a:t> </a:t>
            </a:r>
          </a:p>
          <a:p>
            <a:pPr marL="143510" indent="-179705"/>
            <a:r>
              <a:rPr lang="nl-NL" dirty="0"/>
              <a:t>Waar liggen jouw risicofactoren en stressoren? </a:t>
            </a:r>
            <a:endParaRPr lang="nl-NL" dirty="0">
              <a:cs typeface="Arial"/>
            </a:endParaRPr>
          </a:p>
          <a:p>
            <a:pPr marL="143510" indent="-179705"/>
            <a:endParaRPr lang="nl-NL" dirty="0">
              <a:cs typeface="Arial"/>
            </a:endParaRPr>
          </a:p>
          <a:p>
            <a:pPr marL="143510" indent="-179705"/>
            <a:r>
              <a:rPr lang="nl-NL" dirty="0"/>
              <a:t>Wat doe je of kan je er zelf doen om ze te verminderen? </a:t>
            </a:r>
            <a:endParaRPr lang="nl-NL" dirty="0">
              <a:cs typeface="Arial"/>
            </a:endParaRPr>
          </a:p>
        </p:txBody>
      </p:sp>
    </p:spTree>
    <p:extLst>
      <p:ext uri="{BB962C8B-B14F-4D97-AF65-F5344CB8AC3E}">
        <p14:creationId xmlns:p14="http://schemas.microsoft.com/office/powerpoint/2010/main" val="83650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A9FA3-E4FD-4D46-BEF3-3C5DD8FAE5E2}"/>
              </a:ext>
            </a:extLst>
          </p:cNvPr>
          <p:cNvSpPr>
            <a:spLocks noGrp="1"/>
          </p:cNvSpPr>
          <p:nvPr>
            <p:ph type="title"/>
          </p:nvPr>
        </p:nvSpPr>
        <p:spPr/>
        <p:txBody>
          <a:bodyPr/>
          <a:lstStyle/>
          <a:p>
            <a:r>
              <a:rPr lang="nl-NL" dirty="0"/>
              <a:t>Burn-out meetinstrumenten</a:t>
            </a:r>
            <a:br>
              <a:rPr lang="nl-NL" dirty="0"/>
            </a:br>
            <a:r>
              <a:rPr lang="nl-NL" dirty="0"/>
              <a:t>– Well-</a:t>
            </a:r>
            <a:r>
              <a:rPr lang="nl-NL" dirty="0" err="1"/>
              <a:t>Being</a:t>
            </a:r>
            <a:r>
              <a:rPr lang="nl-NL" dirty="0"/>
              <a:t> Index </a:t>
            </a:r>
            <a:r>
              <a:rPr lang="nl-NL" sz="1800" dirty="0"/>
              <a:t>(1 van 3)</a:t>
            </a:r>
          </a:p>
        </p:txBody>
      </p:sp>
      <p:sp>
        <p:nvSpPr>
          <p:cNvPr id="3" name="Tijdelijke aanduiding voor inhoud 2">
            <a:extLst>
              <a:ext uri="{FF2B5EF4-FFF2-40B4-BE49-F238E27FC236}">
                <a16:creationId xmlns:a16="http://schemas.microsoft.com/office/drawing/2014/main" id="{6AD25CAA-CB70-4C4C-97D3-287FBC181A24}"/>
              </a:ext>
            </a:extLst>
          </p:cNvPr>
          <p:cNvSpPr>
            <a:spLocks noGrp="1"/>
          </p:cNvSpPr>
          <p:nvPr>
            <p:ph idx="1"/>
          </p:nvPr>
        </p:nvSpPr>
        <p:spPr>
          <a:xfrm>
            <a:off x="292821" y="1625879"/>
            <a:ext cx="8304914" cy="4608720"/>
          </a:xfrm>
        </p:spPr>
        <p:txBody>
          <a:bodyPr/>
          <a:lstStyle/>
          <a:p>
            <a:pPr marL="143510" indent="-179705"/>
            <a:r>
              <a:rPr lang="nl-NL" dirty="0"/>
              <a:t>Voor zorgverleners vragen over hoe stond je de afgelopen maand in je werk, met als antwoordkeuze </a:t>
            </a:r>
            <a:r>
              <a:rPr lang="nl-NL" dirty="0">
                <a:solidFill>
                  <a:schemeClr val="bg2"/>
                </a:solidFill>
              </a:rPr>
              <a:t>Yes / No</a:t>
            </a:r>
            <a:r>
              <a:rPr lang="nl-NL" dirty="0"/>
              <a:t>.</a:t>
            </a:r>
            <a:endParaRPr lang="nl-NL"/>
          </a:p>
          <a:p>
            <a:pPr marL="143510" indent="-179705"/>
            <a:r>
              <a:rPr lang="nl-NL" dirty="0"/>
              <a:t>de </a:t>
            </a:r>
            <a:r>
              <a:rPr lang="nl-NL" dirty="0" err="1">
                <a:solidFill>
                  <a:schemeClr val="tx2"/>
                </a:solidFill>
              </a:rPr>
              <a:t>Physician</a:t>
            </a:r>
            <a:r>
              <a:rPr lang="nl-NL" dirty="0">
                <a:solidFill>
                  <a:schemeClr val="tx2"/>
                </a:solidFill>
              </a:rPr>
              <a:t> Well-</a:t>
            </a:r>
            <a:r>
              <a:rPr lang="nl-NL" dirty="0" err="1">
                <a:solidFill>
                  <a:schemeClr val="tx2"/>
                </a:solidFill>
              </a:rPr>
              <a:t>Being</a:t>
            </a:r>
            <a:r>
              <a:rPr lang="nl-NL" dirty="0">
                <a:solidFill>
                  <a:schemeClr val="tx2"/>
                </a:solidFill>
              </a:rPr>
              <a:t> Index (PWBI) is gericht op artsen.</a:t>
            </a:r>
            <a:endParaRPr lang="nl-NL" dirty="0">
              <a:solidFill>
                <a:schemeClr val="tx2"/>
              </a:solidFill>
              <a:cs typeface="Arial"/>
            </a:endParaRPr>
          </a:p>
          <a:p>
            <a:pPr marL="0" indent="0">
              <a:buNone/>
            </a:pPr>
            <a:endParaRPr lang="nl-NL" dirty="0">
              <a:solidFill>
                <a:schemeClr val="tx2"/>
              </a:solidFill>
            </a:endParaRPr>
          </a:p>
        </p:txBody>
      </p:sp>
      <p:sp>
        <p:nvSpPr>
          <p:cNvPr id="5" name="Tekstvak 4">
            <a:extLst>
              <a:ext uri="{FF2B5EF4-FFF2-40B4-BE49-F238E27FC236}">
                <a16:creationId xmlns:a16="http://schemas.microsoft.com/office/drawing/2014/main" id="{BB827BA4-C0AD-4FB3-B369-5C8FCAE33AAF}"/>
              </a:ext>
            </a:extLst>
          </p:cNvPr>
          <p:cNvSpPr txBox="1"/>
          <p:nvPr/>
        </p:nvSpPr>
        <p:spPr>
          <a:xfrm>
            <a:off x="471343" y="6245536"/>
            <a:ext cx="5237018" cy="230832"/>
          </a:xfrm>
          <a:prstGeom prst="rect">
            <a:avLst/>
          </a:prstGeom>
          <a:noFill/>
        </p:spPr>
        <p:txBody>
          <a:bodyPr wrap="square" rtlCol="0">
            <a:spAutoFit/>
          </a:bodyPr>
          <a:lstStyle/>
          <a:p>
            <a:r>
              <a:rPr lang="da-DK" sz="900" dirty="0">
                <a:solidFill>
                  <a:schemeClr val="tx2"/>
                </a:solidFill>
              </a:rPr>
              <a:t>bron: Dyrbye LN et al., JOEM 2016</a:t>
            </a:r>
          </a:p>
        </p:txBody>
      </p:sp>
      <p:sp>
        <p:nvSpPr>
          <p:cNvPr id="6" name="Tekstvak 5">
            <a:extLst>
              <a:ext uri="{FF2B5EF4-FFF2-40B4-BE49-F238E27FC236}">
                <a16:creationId xmlns:a16="http://schemas.microsoft.com/office/drawing/2014/main" id="{FF950178-D356-4E7A-AC2B-42DE6EE83540}"/>
              </a:ext>
            </a:extLst>
          </p:cNvPr>
          <p:cNvSpPr txBox="1"/>
          <p:nvPr/>
        </p:nvSpPr>
        <p:spPr>
          <a:xfrm>
            <a:off x="292821" y="2974769"/>
            <a:ext cx="8126784" cy="3270767"/>
          </a:xfrm>
          <a:prstGeom prst="rect">
            <a:avLst/>
          </a:prstGeom>
          <a:noFill/>
        </p:spPr>
        <p:txBody>
          <a:bodyPr wrap="square" rtlCol="0">
            <a:spAutoFit/>
          </a:bodyPr>
          <a:lstStyle/>
          <a:p>
            <a:pPr marL="540000" lvl="1" indent="-360000">
              <a:lnSpc>
                <a:spcPts val="2500"/>
              </a:lnSpc>
              <a:buSzPct val="100000"/>
              <a:buFont typeface="+mj-lt"/>
              <a:buAutoNum type="arabicPeriod"/>
            </a:pPr>
            <a:r>
              <a:rPr lang="en-US" kern="0" dirty="0">
                <a:solidFill>
                  <a:schemeClr val="bg2"/>
                </a:solidFill>
                <a:latin typeface="Arial"/>
              </a:rPr>
              <a:t>Have you felt burned out from your work?</a:t>
            </a:r>
          </a:p>
          <a:p>
            <a:pPr marL="540000" lvl="1" indent="-360000">
              <a:lnSpc>
                <a:spcPts val="2500"/>
              </a:lnSpc>
              <a:buSzPct val="100000"/>
              <a:buFont typeface="+mj-lt"/>
              <a:buAutoNum type="arabicPeriod"/>
            </a:pPr>
            <a:r>
              <a:rPr lang="en-US" kern="0" dirty="0">
                <a:solidFill>
                  <a:schemeClr val="bg2"/>
                </a:solidFill>
                <a:latin typeface="Arial"/>
              </a:rPr>
              <a:t>Have you worried that work is </a:t>
            </a:r>
            <a:r>
              <a:rPr lang="en-US" kern="0" dirty="0" err="1">
                <a:solidFill>
                  <a:schemeClr val="bg2"/>
                </a:solidFill>
                <a:latin typeface="Arial"/>
              </a:rPr>
              <a:t>harding</a:t>
            </a:r>
            <a:r>
              <a:rPr lang="en-US" kern="0" dirty="0">
                <a:solidFill>
                  <a:schemeClr val="bg2"/>
                </a:solidFill>
                <a:latin typeface="Arial"/>
              </a:rPr>
              <a:t> you emotionally?	</a:t>
            </a:r>
          </a:p>
          <a:p>
            <a:pPr marL="540000" lvl="1" indent="-360000">
              <a:lnSpc>
                <a:spcPts val="2500"/>
              </a:lnSpc>
              <a:buSzPct val="100000"/>
              <a:buFont typeface="+mj-lt"/>
              <a:buAutoNum type="arabicPeriod"/>
            </a:pPr>
            <a:r>
              <a:rPr lang="en-US" kern="0" dirty="0">
                <a:solidFill>
                  <a:schemeClr val="bg2"/>
                </a:solidFill>
                <a:latin typeface="Arial"/>
              </a:rPr>
              <a:t>Have you often been bothered by feeling down, depressed or hopeless?</a:t>
            </a:r>
          </a:p>
          <a:p>
            <a:pPr marL="540000" lvl="1" indent="-360000">
              <a:lnSpc>
                <a:spcPts val="2500"/>
              </a:lnSpc>
              <a:buSzPct val="100000"/>
              <a:buFont typeface="+mj-lt"/>
              <a:buAutoNum type="arabicPeriod"/>
            </a:pPr>
            <a:r>
              <a:rPr lang="en-US" kern="0" dirty="0">
                <a:solidFill>
                  <a:schemeClr val="bg2"/>
                </a:solidFill>
                <a:latin typeface="Arial"/>
              </a:rPr>
              <a:t>Have you fallen asleep while stopped in traffic or driving?</a:t>
            </a:r>
          </a:p>
          <a:p>
            <a:pPr marL="540000" lvl="1" indent="-360000">
              <a:lnSpc>
                <a:spcPts val="2500"/>
              </a:lnSpc>
              <a:buSzPct val="100000"/>
              <a:buFont typeface="+mj-lt"/>
              <a:buAutoNum type="arabicPeriod"/>
            </a:pPr>
            <a:r>
              <a:rPr lang="en-US" kern="0" dirty="0">
                <a:solidFill>
                  <a:schemeClr val="bg2"/>
                </a:solidFill>
                <a:latin typeface="Arial"/>
              </a:rPr>
              <a:t>Have you felt that all the things you had to do were pilling up so high that you could not overcome them?</a:t>
            </a:r>
          </a:p>
          <a:p>
            <a:pPr marL="540000" lvl="1" indent="-360000">
              <a:lnSpc>
                <a:spcPts val="2500"/>
              </a:lnSpc>
              <a:buSzPct val="100000"/>
              <a:buFont typeface="+mj-lt"/>
              <a:buAutoNum type="arabicPeriod"/>
            </a:pPr>
            <a:r>
              <a:rPr lang="en-US" kern="0" dirty="0">
                <a:solidFill>
                  <a:schemeClr val="bg2"/>
                </a:solidFill>
                <a:latin typeface="Arial"/>
              </a:rPr>
              <a:t>Have you been bothered by emotional problems (such as feeling anxious, depressed, or irritable)?</a:t>
            </a:r>
          </a:p>
          <a:p>
            <a:pPr marL="540000" lvl="1" indent="-360000">
              <a:lnSpc>
                <a:spcPts val="2500"/>
              </a:lnSpc>
              <a:buSzPct val="100000"/>
              <a:buFont typeface="+mj-lt"/>
              <a:buAutoNum type="arabicPeriod"/>
            </a:pPr>
            <a:r>
              <a:rPr lang="en-US" kern="0" dirty="0">
                <a:solidFill>
                  <a:schemeClr val="bg2"/>
                </a:solidFill>
                <a:latin typeface="Arial"/>
              </a:rPr>
              <a:t>Has your physical health interfered with your ability to do your daily work at home and/or away from home?</a:t>
            </a:r>
          </a:p>
        </p:txBody>
      </p:sp>
    </p:spTree>
    <p:extLst>
      <p:ext uri="{BB962C8B-B14F-4D97-AF65-F5344CB8AC3E}">
        <p14:creationId xmlns:p14="http://schemas.microsoft.com/office/powerpoint/2010/main" val="92006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77067" y="1434389"/>
            <a:ext cx="7513657" cy="1603964"/>
          </a:xfrm>
        </p:spPr>
        <p:txBody>
          <a:bodyPr/>
          <a:lstStyle/>
          <a:p>
            <a:pPr>
              <a:lnSpc>
                <a:spcPts val="3500"/>
              </a:lnSpc>
            </a:pPr>
            <a:r>
              <a:rPr lang="nl-NL" dirty="0"/>
              <a:t>Workshop</a:t>
            </a:r>
            <a:br>
              <a:rPr lang="nl-NL" dirty="0">
                <a:cs typeface="Arial"/>
              </a:rPr>
            </a:br>
            <a:br>
              <a:rPr lang="nl-NL" dirty="0"/>
            </a:br>
            <a:r>
              <a:rPr lang="nl-NL" b="1" dirty="0"/>
              <a:t>Evenwichtige zorgverlener</a:t>
            </a:r>
            <a:endParaRPr lang="nl-NL" b="1" dirty="0">
              <a:cs typeface="Arial"/>
            </a:endParaRPr>
          </a:p>
        </p:txBody>
      </p:sp>
      <p:sp>
        <p:nvSpPr>
          <p:cNvPr id="8" name="Ondertitel 7"/>
          <p:cNvSpPr>
            <a:spLocks noGrp="1"/>
          </p:cNvSpPr>
          <p:nvPr>
            <p:ph type="subTitle" idx="1"/>
          </p:nvPr>
        </p:nvSpPr>
        <p:spPr>
          <a:xfrm>
            <a:off x="476974" y="3122431"/>
            <a:ext cx="7492968" cy="1740514"/>
          </a:xfrm>
        </p:spPr>
        <p:txBody>
          <a:bodyPr/>
          <a:lstStyle/>
          <a:p>
            <a:endParaRPr lang="nl-NL" dirty="0"/>
          </a:p>
        </p:txBody>
      </p:sp>
      <p:sp>
        <p:nvSpPr>
          <p:cNvPr id="9" name="Tijdelijke aanduiding voor tekst 8"/>
          <p:cNvSpPr>
            <a:spLocks noGrp="1"/>
          </p:cNvSpPr>
          <p:nvPr>
            <p:ph type="body" sz="quarter" idx="10"/>
          </p:nvPr>
        </p:nvSpPr>
        <p:spPr>
          <a:xfrm>
            <a:off x="473795" y="6286500"/>
            <a:ext cx="5746461" cy="409721"/>
          </a:xfrm>
        </p:spPr>
        <p:txBody>
          <a:bodyPr/>
          <a:lstStyle/>
          <a:p>
            <a:endParaRPr lang="nl-NL"/>
          </a:p>
        </p:txBody>
      </p:sp>
      <p:pic>
        <p:nvPicPr>
          <p:cNvPr id="2" name="Afbeelding 2">
            <a:extLst>
              <a:ext uri="{FF2B5EF4-FFF2-40B4-BE49-F238E27FC236}">
                <a16:creationId xmlns:a16="http://schemas.microsoft.com/office/drawing/2014/main" id="{18A30914-972A-4A29-A6F7-934EBDACA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37" y="3621202"/>
            <a:ext cx="3417302" cy="2564521"/>
          </a:xfrm>
          <a:prstGeom prst="rect">
            <a:avLst/>
          </a:prstGeom>
        </p:spPr>
      </p:pic>
      <p:pic>
        <p:nvPicPr>
          <p:cNvPr id="3" name="Afbeelding 2">
            <a:extLst>
              <a:ext uri="{FF2B5EF4-FFF2-40B4-BE49-F238E27FC236}">
                <a16:creationId xmlns:a16="http://schemas.microsoft.com/office/drawing/2014/main" id="{05A0EBE2-58DA-4E51-ADD6-52AB6C665EC3}"/>
              </a:ext>
            </a:extLst>
          </p:cNvPr>
          <p:cNvPicPr>
            <a:picLocks noChangeAspect="1"/>
          </p:cNvPicPr>
          <p:nvPr/>
        </p:nvPicPr>
        <p:blipFill>
          <a:blip r:embed="rId4"/>
          <a:stretch>
            <a:fillRect/>
          </a:stretch>
        </p:blipFill>
        <p:spPr>
          <a:xfrm>
            <a:off x="4991664" y="3621202"/>
            <a:ext cx="3448899" cy="2564520"/>
          </a:xfrm>
          <a:prstGeom prst="rect">
            <a:avLst/>
          </a:prstGeom>
        </p:spPr>
      </p:pic>
      <p:sp>
        <p:nvSpPr>
          <p:cNvPr id="5" name="Pijl: rechts 4">
            <a:extLst>
              <a:ext uri="{FF2B5EF4-FFF2-40B4-BE49-F238E27FC236}">
                <a16:creationId xmlns:a16="http://schemas.microsoft.com/office/drawing/2014/main" id="{1C102CD6-398D-4682-8DB8-6325D05E2A0D}"/>
              </a:ext>
            </a:extLst>
          </p:cNvPr>
          <p:cNvSpPr/>
          <p:nvPr/>
        </p:nvSpPr>
        <p:spPr>
          <a:xfrm>
            <a:off x="4152337" y="4620629"/>
            <a:ext cx="800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D44E0918-B1E5-446C-BE9A-F5327106178B}"/>
              </a:ext>
            </a:extLst>
          </p:cNvPr>
          <p:cNvCxnSpPr>
            <a:stCxn id="11" idx="1"/>
            <a:endCxn id="12" idx="3"/>
          </p:cNvCxnSpPr>
          <p:nvPr/>
        </p:nvCxnSpPr>
        <p:spPr>
          <a:xfrm>
            <a:off x="611217" y="3319342"/>
            <a:ext cx="7355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D646C17-5470-44A8-A0FE-BF7E21560D35}"/>
              </a:ext>
            </a:extLst>
          </p:cNvPr>
          <p:cNvSpPr>
            <a:spLocks noGrp="1"/>
          </p:cNvSpPr>
          <p:nvPr>
            <p:ph type="title"/>
          </p:nvPr>
        </p:nvSpPr>
        <p:spPr>
          <a:xfrm>
            <a:off x="448515" y="292550"/>
            <a:ext cx="6074930" cy="755650"/>
          </a:xfrm>
        </p:spPr>
        <p:txBody>
          <a:bodyPr/>
          <a:lstStyle/>
          <a:p>
            <a:r>
              <a:rPr lang="nl-NL" dirty="0"/>
              <a:t>Burn-out meetinstrumenten</a:t>
            </a:r>
            <a:br>
              <a:rPr lang="nl-NL" dirty="0"/>
            </a:br>
            <a:r>
              <a:rPr lang="nl-NL" dirty="0"/>
              <a:t>– Well-</a:t>
            </a:r>
            <a:r>
              <a:rPr lang="nl-NL" dirty="0" err="1"/>
              <a:t>Being</a:t>
            </a:r>
            <a:r>
              <a:rPr lang="nl-NL" dirty="0"/>
              <a:t> Index </a:t>
            </a:r>
            <a:r>
              <a:rPr lang="nl-NL" sz="1800" dirty="0"/>
              <a:t>(2 van 3)</a:t>
            </a:r>
            <a:endParaRPr lang="nl-NL" dirty="0"/>
          </a:p>
        </p:txBody>
      </p:sp>
      <p:sp>
        <p:nvSpPr>
          <p:cNvPr id="3" name="Tijdelijke aanduiding voor inhoud 2">
            <a:extLst>
              <a:ext uri="{FF2B5EF4-FFF2-40B4-BE49-F238E27FC236}">
                <a16:creationId xmlns:a16="http://schemas.microsoft.com/office/drawing/2014/main" id="{A292E5F0-E0A9-4345-8732-EA108594A9C6}"/>
              </a:ext>
            </a:extLst>
          </p:cNvPr>
          <p:cNvSpPr>
            <a:spLocks noGrp="1"/>
          </p:cNvSpPr>
          <p:nvPr>
            <p:ph idx="1"/>
          </p:nvPr>
        </p:nvSpPr>
        <p:spPr>
          <a:xfrm>
            <a:off x="292822" y="1625879"/>
            <a:ext cx="8245536" cy="2174225"/>
          </a:xfrm>
        </p:spPr>
        <p:txBody>
          <a:bodyPr/>
          <a:lstStyle/>
          <a:p>
            <a:pPr marL="0" indent="0">
              <a:spcAft>
                <a:spcPts val="600"/>
              </a:spcAft>
              <a:buNone/>
            </a:pPr>
            <a:r>
              <a:rPr lang="nl-NL" dirty="0"/>
              <a:t>Vervolg PWBI</a:t>
            </a:r>
          </a:p>
          <a:p>
            <a:pPr marL="0" indent="0" algn="ctr">
              <a:spcAft>
                <a:spcPts val="600"/>
              </a:spcAft>
              <a:buNone/>
            </a:pPr>
            <a:r>
              <a:rPr lang="en-US" dirty="0">
                <a:solidFill>
                  <a:schemeClr val="bg2"/>
                </a:solidFill>
              </a:rPr>
              <a:t>The work I do is meaningful to me</a:t>
            </a:r>
          </a:p>
          <a:p>
            <a:pPr marL="0" indent="0">
              <a:lnSpc>
                <a:spcPts val="3000"/>
              </a:lnSpc>
              <a:buNone/>
            </a:pPr>
            <a:r>
              <a:rPr lang="en-US" sz="2000" dirty="0">
                <a:solidFill>
                  <a:schemeClr val="bg2"/>
                </a:solidFill>
              </a:rPr>
              <a:t>   Very strongly</a:t>
            </a:r>
            <a:r>
              <a:rPr lang="en-US" dirty="0">
                <a:solidFill>
                  <a:schemeClr val="bg2"/>
                </a:solidFill>
              </a:rPr>
              <a:t>					</a:t>
            </a:r>
            <a:r>
              <a:rPr lang="en-US" sz="2000" dirty="0">
                <a:solidFill>
                  <a:schemeClr val="bg2"/>
                </a:solidFill>
              </a:rPr>
              <a:t>Very strongly agree</a:t>
            </a:r>
          </a:p>
        </p:txBody>
      </p:sp>
      <p:cxnSp>
        <p:nvCxnSpPr>
          <p:cNvPr id="6" name="Rechte verbindingslijn 5">
            <a:extLst>
              <a:ext uri="{FF2B5EF4-FFF2-40B4-BE49-F238E27FC236}">
                <a16:creationId xmlns:a16="http://schemas.microsoft.com/office/drawing/2014/main" id="{FBF6C4AB-855E-49F6-A597-53CD326E8096}"/>
              </a:ext>
            </a:extLst>
          </p:cNvPr>
          <p:cNvCxnSpPr>
            <a:cxnSpLocks/>
          </p:cNvCxnSpPr>
          <p:nvPr/>
        </p:nvCxnSpPr>
        <p:spPr>
          <a:xfrm flipV="1">
            <a:off x="746330" y="5232121"/>
            <a:ext cx="7134906" cy="594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0F839821-2AFA-4562-A955-5648435DBC61}"/>
              </a:ext>
            </a:extLst>
          </p:cNvPr>
          <p:cNvPicPr>
            <a:picLocks noChangeAspect="1"/>
          </p:cNvPicPr>
          <p:nvPr/>
        </p:nvPicPr>
        <p:blipFill>
          <a:blip r:embed="rId3"/>
          <a:stretch>
            <a:fillRect/>
          </a:stretch>
        </p:blipFill>
        <p:spPr>
          <a:xfrm>
            <a:off x="1762920" y="3212653"/>
            <a:ext cx="207282" cy="213378"/>
          </a:xfrm>
          <a:prstGeom prst="rect">
            <a:avLst/>
          </a:prstGeom>
        </p:spPr>
      </p:pic>
      <p:pic>
        <p:nvPicPr>
          <p:cNvPr id="11" name="Afbeelding 10">
            <a:extLst>
              <a:ext uri="{FF2B5EF4-FFF2-40B4-BE49-F238E27FC236}">
                <a16:creationId xmlns:a16="http://schemas.microsoft.com/office/drawing/2014/main" id="{6F0F1180-3765-4DF7-902E-3EF445661DAF}"/>
              </a:ext>
            </a:extLst>
          </p:cNvPr>
          <p:cNvPicPr>
            <a:picLocks noChangeAspect="1"/>
          </p:cNvPicPr>
          <p:nvPr/>
        </p:nvPicPr>
        <p:blipFill>
          <a:blip r:embed="rId3"/>
          <a:stretch>
            <a:fillRect/>
          </a:stretch>
        </p:blipFill>
        <p:spPr>
          <a:xfrm>
            <a:off x="611217" y="3212653"/>
            <a:ext cx="207282" cy="213378"/>
          </a:xfrm>
          <a:prstGeom prst="rect">
            <a:avLst/>
          </a:prstGeom>
        </p:spPr>
      </p:pic>
      <p:pic>
        <p:nvPicPr>
          <p:cNvPr id="12" name="Afbeelding 11">
            <a:extLst>
              <a:ext uri="{FF2B5EF4-FFF2-40B4-BE49-F238E27FC236}">
                <a16:creationId xmlns:a16="http://schemas.microsoft.com/office/drawing/2014/main" id="{1C1AE3BA-70BA-4D97-999B-F93D24B2F2AE}"/>
              </a:ext>
            </a:extLst>
          </p:cNvPr>
          <p:cNvPicPr>
            <a:picLocks noChangeAspect="1"/>
          </p:cNvPicPr>
          <p:nvPr/>
        </p:nvPicPr>
        <p:blipFill>
          <a:blip r:embed="rId3"/>
          <a:stretch>
            <a:fillRect/>
          </a:stretch>
        </p:blipFill>
        <p:spPr>
          <a:xfrm>
            <a:off x="7759931" y="3212653"/>
            <a:ext cx="207282" cy="213378"/>
          </a:xfrm>
          <a:prstGeom prst="rect">
            <a:avLst/>
          </a:prstGeom>
        </p:spPr>
      </p:pic>
      <p:pic>
        <p:nvPicPr>
          <p:cNvPr id="13" name="Afbeelding 12">
            <a:extLst>
              <a:ext uri="{FF2B5EF4-FFF2-40B4-BE49-F238E27FC236}">
                <a16:creationId xmlns:a16="http://schemas.microsoft.com/office/drawing/2014/main" id="{F29C93D5-0C54-44D8-AB63-B79A6A407F0E}"/>
              </a:ext>
            </a:extLst>
          </p:cNvPr>
          <p:cNvPicPr>
            <a:picLocks noChangeAspect="1"/>
          </p:cNvPicPr>
          <p:nvPr/>
        </p:nvPicPr>
        <p:blipFill>
          <a:blip r:embed="rId3"/>
          <a:stretch>
            <a:fillRect/>
          </a:stretch>
        </p:blipFill>
        <p:spPr>
          <a:xfrm>
            <a:off x="3029121" y="3230465"/>
            <a:ext cx="207282" cy="213378"/>
          </a:xfrm>
          <a:prstGeom prst="rect">
            <a:avLst/>
          </a:prstGeom>
        </p:spPr>
      </p:pic>
      <p:pic>
        <p:nvPicPr>
          <p:cNvPr id="14" name="Afbeelding 13">
            <a:extLst>
              <a:ext uri="{FF2B5EF4-FFF2-40B4-BE49-F238E27FC236}">
                <a16:creationId xmlns:a16="http://schemas.microsoft.com/office/drawing/2014/main" id="{17271FE4-E356-4868-B12C-DE4D4D2717AC}"/>
              </a:ext>
            </a:extLst>
          </p:cNvPr>
          <p:cNvPicPr>
            <a:picLocks noChangeAspect="1"/>
          </p:cNvPicPr>
          <p:nvPr/>
        </p:nvPicPr>
        <p:blipFill>
          <a:blip r:embed="rId3"/>
          <a:stretch>
            <a:fillRect/>
          </a:stretch>
        </p:blipFill>
        <p:spPr>
          <a:xfrm>
            <a:off x="4218963" y="3212653"/>
            <a:ext cx="207282" cy="213378"/>
          </a:xfrm>
          <a:prstGeom prst="rect">
            <a:avLst/>
          </a:prstGeom>
        </p:spPr>
      </p:pic>
      <p:pic>
        <p:nvPicPr>
          <p:cNvPr id="15" name="Afbeelding 14">
            <a:extLst>
              <a:ext uri="{FF2B5EF4-FFF2-40B4-BE49-F238E27FC236}">
                <a16:creationId xmlns:a16="http://schemas.microsoft.com/office/drawing/2014/main" id="{E7E7A7EC-15A1-4A26-8B7B-366C80A9CDA6}"/>
              </a:ext>
            </a:extLst>
          </p:cNvPr>
          <p:cNvPicPr>
            <a:picLocks noChangeAspect="1"/>
          </p:cNvPicPr>
          <p:nvPr/>
        </p:nvPicPr>
        <p:blipFill>
          <a:blip r:embed="rId3"/>
          <a:stretch>
            <a:fillRect/>
          </a:stretch>
        </p:blipFill>
        <p:spPr>
          <a:xfrm>
            <a:off x="6701012" y="3212653"/>
            <a:ext cx="207282" cy="213378"/>
          </a:xfrm>
          <a:prstGeom prst="rect">
            <a:avLst/>
          </a:prstGeom>
        </p:spPr>
      </p:pic>
      <p:pic>
        <p:nvPicPr>
          <p:cNvPr id="16" name="Afbeelding 15">
            <a:extLst>
              <a:ext uri="{FF2B5EF4-FFF2-40B4-BE49-F238E27FC236}">
                <a16:creationId xmlns:a16="http://schemas.microsoft.com/office/drawing/2014/main" id="{D7EC2294-3D17-4E49-A87D-35BD44B05F4A}"/>
              </a:ext>
            </a:extLst>
          </p:cNvPr>
          <p:cNvPicPr>
            <a:picLocks noChangeAspect="1"/>
          </p:cNvPicPr>
          <p:nvPr/>
        </p:nvPicPr>
        <p:blipFill>
          <a:blip r:embed="rId3"/>
          <a:stretch>
            <a:fillRect/>
          </a:stretch>
        </p:blipFill>
        <p:spPr>
          <a:xfrm>
            <a:off x="5485164" y="3230466"/>
            <a:ext cx="207282" cy="213378"/>
          </a:xfrm>
          <a:prstGeom prst="rect">
            <a:avLst/>
          </a:prstGeom>
        </p:spPr>
      </p:pic>
      <p:sp>
        <p:nvSpPr>
          <p:cNvPr id="18" name="Tekstvak 17">
            <a:extLst>
              <a:ext uri="{FF2B5EF4-FFF2-40B4-BE49-F238E27FC236}">
                <a16:creationId xmlns:a16="http://schemas.microsoft.com/office/drawing/2014/main" id="{22BC941F-D3EE-4AA1-A51A-81EA15A6D1F6}"/>
              </a:ext>
            </a:extLst>
          </p:cNvPr>
          <p:cNvSpPr txBox="1"/>
          <p:nvPr/>
        </p:nvSpPr>
        <p:spPr>
          <a:xfrm>
            <a:off x="489928" y="3970073"/>
            <a:ext cx="7907742" cy="1523494"/>
          </a:xfrm>
          <a:prstGeom prst="rect">
            <a:avLst/>
          </a:prstGeom>
          <a:noFill/>
        </p:spPr>
        <p:txBody>
          <a:bodyPr wrap="square" rtlCol="0">
            <a:spAutoFit/>
          </a:bodyPr>
          <a:lstStyle/>
          <a:p>
            <a:pPr algn="ctr"/>
            <a:r>
              <a:rPr lang="en-US" sz="2400" dirty="0">
                <a:solidFill>
                  <a:schemeClr val="bg2"/>
                </a:solidFill>
              </a:rPr>
              <a:t>My work schedule leaves me enough time for my personal / family life</a:t>
            </a:r>
          </a:p>
          <a:p>
            <a:pPr>
              <a:spcBef>
                <a:spcPts val="600"/>
              </a:spcBef>
            </a:pPr>
            <a:r>
              <a:rPr lang="en-US" sz="2000" dirty="0">
                <a:solidFill>
                  <a:schemeClr val="bg2"/>
                </a:solidFill>
              </a:rPr>
              <a:t>Strongly disagree				     Strongly agree</a:t>
            </a:r>
          </a:p>
          <a:p>
            <a:endParaRPr lang="nl-NL" sz="2000" dirty="0">
              <a:solidFill>
                <a:schemeClr val="bg2"/>
              </a:solidFill>
            </a:endParaRPr>
          </a:p>
        </p:txBody>
      </p:sp>
      <p:pic>
        <p:nvPicPr>
          <p:cNvPr id="28" name="Afbeelding 27">
            <a:extLst>
              <a:ext uri="{FF2B5EF4-FFF2-40B4-BE49-F238E27FC236}">
                <a16:creationId xmlns:a16="http://schemas.microsoft.com/office/drawing/2014/main" id="{A4A83C7E-F4D5-4707-BD2A-D4B9C8985D2B}"/>
              </a:ext>
            </a:extLst>
          </p:cNvPr>
          <p:cNvPicPr>
            <a:picLocks noChangeAspect="1"/>
          </p:cNvPicPr>
          <p:nvPr/>
        </p:nvPicPr>
        <p:blipFill>
          <a:blip r:embed="rId3"/>
          <a:stretch>
            <a:fillRect/>
          </a:stretch>
        </p:blipFill>
        <p:spPr>
          <a:xfrm>
            <a:off x="611217" y="5138209"/>
            <a:ext cx="207282" cy="213378"/>
          </a:xfrm>
          <a:prstGeom prst="rect">
            <a:avLst/>
          </a:prstGeom>
        </p:spPr>
      </p:pic>
      <p:pic>
        <p:nvPicPr>
          <p:cNvPr id="29" name="Afbeelding 28">
            <a:extLst>
              <a:ext uri="{FF2B5EF4-FFF2-40B4-BE49-F238E27FC236}">
                <a16:creationId xmlns:a16="http://schemas.microsoft.com/office/drawing/2014/main" id="{55985ADE-F1AD-47C6-9A0A-E7372E000572}"/>
              </a:ext>
            </a:extLst>
          </p:cNvPr>
          <p:cNvPicPr>
            <a:picLocks noChangeAspect="1"/>
          </p:cNvPicPr>
          <p:nvPr/>
        </p:nvPicPr>
        <p:blipFill>
          <a:blip r:embed="rId3"/>
          <a:stretch>
            <a:fillRect/>
          </a:stretch>
        </p:blipFill>
        <p:spPr>
          <a:xfrm>
            <a:off x="1753301" y="5125432"/>
            <a:ext cx="207282" cy="213378"/>
          </a:xfrm>
          <a:prstGeom prst="rect">
            <a:avLst/>
          </a:prstGeom>
        </p:spPr>
      </p:pic>
      <p:pic>
        <p:nvPicPr>
          <p:cNvPr id="30" name="Afbeelding 29">
            <a:extLst>
              <a:ext uri="{FF2B5EF4-FFF2-40B4-BE49-F238E27FC236}">
                <a16:creationId xmlns:a16="http://schemas.microsoft.com/office/drawing/2014/main" id="{A23C8F91-9251-4E22-9D36-6DE65BBA3D96}"/>
              </a:ext>
            </a:extLst>
          </p:cNvPr>
          <p:cNvPicPr>
            <a:picLocks noChangeAspect="1"/>
          </p:cNvPicPr>
          <p:nvPr/>
        </p:nvPicPr>
        <p:blipFill>
          <a:blip r:embed="rId3"/>
          <a:stretch>
            <a:fillRect/>
          </a:stretch>
        </p:blipFill>
        <p:spPr>
          <a:xfrm>
            <a:off x="2925480" y="5134897"/>
            <a:ext cx="207282" cy="213378"/>
          </a:xfrm>
          <a:prstGeom prst="rect">
            <a:avLst/>
          </a:prstGeom>
        </p:spPr>
      </p:pic>
      <p:pic>
        <p:nvPicPr>
          <p:cNvPr id="31" name="Afbeelding 30">
            <a:extLst>
              <a:ext uri="{FF2B5EF4-FFF2-40B4-BE49-F238E27FC236}">
                <a16:creationId xmlns:a16="http://schemas.microsoft.com/office/drawing/2014/main" id="{4D46AF3E-1C86-45F1-A368-3A573F148474}"/>
              </a:ext>
            </a:extLst>
          </p:cNvPr>
          <p:cNvPicPr>
            <a:picLocks noChangeAspect="1"/>
          </p:cNvPicPr>
          <p:nvPr/>
        </p:nvPicPr>
        <p:blipFill>
          <a:blip r:embed="rId3"/>
          <a:stretch>
            <a:fillRect/>
          </a:stretch>
        </p:blipFill>
        <p:spPr>
          <a:xfrm>
            <a:off x="4185574" y="5125432"/>
            <a:ext cx="207282" cy="213378"/>
          </a:xfrm>
          <a:prstGeom prst="rect">
            <a:avLst/>
          </a:prstGeom>
        </p:spPr>
      </p:pic>
      <p:pic>
        <p:nvPicPr>
          <p:cNvPr id="32" name="Afbeelding 31">
            <a:extLst>
              <a:ext uri="{FF2B5EF4-FFF2-40B4-BE49-F238E27FC236}">
                <a16:creationId xmlns:a16="http://schemas.microsoft.com/office/drawing/2014/main" id="{F5DFC14B-7740-40D6-8C92-394E2F6A71B2}"/>
              </a:ext>
            </a:extLst>
          </p:cNvPr>
          <p:cNvPicPr>
            <a:picLocks noChangeAspect="1"/>
          </p:cNvPicPr>
          <p:nvPr/>
        </p:nvPicPr>
        <p:blipFill>
          <a:blip r:embed="rId3"/>
          <a:stretch>
            <a:fillRect/>
          </a:stretch>
        </p:blipFill>
        <p:spPr>
          <a:xfrm>
            <a:off x="5466144" y="5134269"/>
            <a:ext cx="207282" cy="213378"/>
          </a:xfrm>
          <a:prstGeom prst="rect">
            <a:avLst/>
          </a:prstGeom>
        </p:spPr>
      </p:pic>
      <p:pic>
        <p:nvPicPr>
          <p:cNvPr id="33" name="Afbeelding 32">
            <a:extLst>
              <a:ext uri="{FF2B5EF4-FFF2-40B4-BE49-F238E27FC236}">
                <a16:creationId xmlns:a16="http://schemas.microsoft.com/office/drawing/2014/main" id="{0988FE8C-08FB-45CB-BDAF-9AB30AC1F979}"/>
              </a:ext>
            </a:extLst>
          </p:cNvPr>
          <p:cNvPicPr>
            <a:picLocks noChangeAspect="1"/>
          </p:cNvPicPr>
          <p:nvPr/>
        </p:nvPicPr>
        <p:blipFill>
          <a:blip r:embed="rId3"/>
          <a:stretch>
            <a:fillRect/>
          </a:stretch>
        </p:blipFill>
        <p:spPr>
          <a:xfrm>
            <a:off x="6608228" y="5140580"/>
            <a:ext cx="207282" cy="213378"/>
          </a:xfrm>
          <a:prstGeom prst="rect">
            <a:avLst/>
          </a:prstGeom>
        </p:spPr>
      </p:pic>
      <p:pic>
        <p:nvPicPr>
          <p:cNvPr id="34" name="Afbeelding 33">
            <a:extLst>
              <a:ext uri="{FF2B5EF4-FFF2-40B4-BE49-F238E27FC236}">
                <a16:creationId xmlns:a16="http://schemas.microsoft.com/office/drawing/2014/main" id="{BE1CD47F-2743-4D00-8C15-F0DEDDF22754}"/>
              </a:ext>
            </a:extLst>
          </p:cNvPr>
          <p:cNvPicPr>
            <a:picLocks noChangeAspect="1"/>
          </p:cNvPicPr>
          <p:nvPr/>
        </p:nvPicPr>
        <p:blipFill>
          <a:blip r:embed="rId3"/>
          <a:stretch>
            <a:fillRect/>
          </a:stretch>
        </p:blipFill>
        <p:spPr>
          <a:xfrm>
            <a:off x="7777595" y="5125432"/>
            <a:ext cx="207282" cy="213378"/>
          </a:xfrm>
          <a:prstGeom prst="rect">
            <a:avLst/>
          </a:prstGeom>
        </p:spPr>
      </p:pic>
      <p:sp>
        <p:nvSpPr>
          <p:cNvPr id="38" name="Tekstvak 37">
            <a:extLst>
              <a:ext uri="{FF2B5EF4-FFF2-40B4-BE49-F238E27FC236}">
                <a16:creationId xmlns:a16="http://schemas.microsoft.com/office/drawing/2014/main" id="{06FEF5BE-9220-49BC-A7B3-79DF03EEE2AD}"/>
              </a:ext>
            </a:extLst>
          </p:cNvPr>
          <p:cNvSpPr txBox="1"/>
          <p:nvPr/>
        </p:nvSpPr>
        <p:spPr>
          <a:xfrm>
            <a:off x="489928" y="6175169"/>
            <a:ext cx="1965728" cy="230832"/>
          </a:xfrm>
          <a:prstGeom prst="rect">
            <a:avLst/>
          </a:prstGeom>
          <a:noFill/>
        </p:spPr>
        <p:txBody>
          <a:bodyPr wrap="square" rtlCol="0">
            <a:spAutoFit/>
          </a:bodyPr>
          <a:lstStyle/>
          <a:p>
            <a:r>
              <a:rPr lang="da-DK" sz="900" dirty="0">
                <a:solidFill>
                  <a:schemeClr val="tx2"/>
                </a:solidFill>
              </a:rPr>
              <a:t>bron: Dyrbye LN et al., JOEM 2016</a:t>
            </a:r>
          </a:p>
        </p:txBody>
      </p:sp>
    </p:spTree>
    <p:extLst>
      <p:ext uri="{BB962C8B-B14F-4D97-AF65-F5344CB8AC3E}">
        <p14:creationId xmlns:p14="http://schemas.microsoft.com/office/powerpoint/2010/main" val="192717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31548-DA2C-4C83-9EDF-80042DB91FD9}"/>
              </a:ext>
            </a:extLst>
          </p:cNvPr>
          <p:cNvSpPr>
            <a:spLocks noGrp="1"/>
          </p:cNvSpPr>
          <p:nvPr>
            <p:ph type="title"/>
          </p:nvPr>
        </p:nvSpPr>
        <p:spPr>
          <a:xfrm>
            <a:off x="471343" y="200156"/>
            <a:ext cx="6074930" cy="755650"/>
          </a:xfrm>
        </p:spPr>
        <p:txBody>
          <a:bodyPr/>
          <a:lstStyle/>
          <a:p>
            <a:r>
              <a:rPr lang="nl-NL" dirty="0"/>
              <a:t>Burn-out meetinstrumenten</a:t>
            </a:r>
            <a:br>
              <a:rPr lang="nl-NL" dirty="0"/>
            </a:br>
            <a:r>
              <a:rPr lang="nl-NL" dirty="0"/>
              <a:t>– Well-</a:t>
            </a:r>
            <a:r>
              <a:rPr lang="nl-NL" dirty="0" err="1"/>
              <a:t>Being</a:t>
            </a:r>
            <a:r>
              <a:rPr lang="nl-NL" dirty="0"/>
              <a:t> Index </a:t>
            </a:r>
            <a:r>
              <a:rPr lang="nl-NL" sz="1800" dirty="0"/>
              <a:t>(3 van 3)</a:t>
            </a:r>
            <a:endParaRPr lang="nl-NL" dirty="0"/>
          </a:p>
        </p:txBody>
      </p:sp>
      <p:pic>
        <p:nvPicPr>
          <p:cNvPr id="4" name="Tijdelijke aanduiding voor inhoud 3">
            <a:extLst>
              <a:ext uri="{FF2B5EF4-FFF2-40B4-BE49-F238E27FC236}">
                <a16:creationId xmlns:a16="http://schemas.microsoft.com/office/drawing/2014/main" id="{6D08A1D0-1CCC-4955-9B33-C167836A6B13}"/>
              </a:ext>
            </a:extLst>
          </p:cNvPr>
          <p:cNvPicPr>
            <a:picLocks noGrp="1" noChangeAspect="1"/>
          </p:cNvPicPr>
          <p:nvPr>
            <p:ph idx="1"/>
          </p:nvPr>
        </p:nvPicPr>
        <p:blipFill>
          <a:blip r:embed="rId3"/>
          <a:stretch>
            <a:fillRect/>
          </a:stretch>
        </p:blipFill>
        <p:spPr>
          <a:xfrm>
            <a:off x="1104405" y="1437574"/>
            <a:ext cx="7184572" cy="4700494"/>
          </a:xfrm>
          <a:prstGeom prst="rect">
            <a:avLst/>
          </a:prstGeom>
        </p:spPr>
      </p:pic>
      <p:sp>
        <p:nvSpPr>
          <p:cNvPr id="3" name="Tekstvak 2">
            <a:extLst>
              <a:ext uri="{FF2B5EF4-FFF2-40B4-BE49-F238E27FC236}">
                <a16:creationId xmlns:a16="http://schemas.microsoft.com/office/drawing/2014/main" id="{78F1C117-553F-4C88-99C3-A78FB347CB78}"/>
              </a:ext>
            </a:extLst>
          </p:cNvPr>
          <p:cNvSpPr txBox="1"/>
          <p:nvPr/>
        </p:nvSpPr>
        <p:spPr>
          <a:xfrm>
            <a:off x="771896" y="6138068"/>
            <a:ext cx="1971304" cy="230832"/>
          </a:xfrm>
          <a:prstGeom prst="rect">
            <a:avLst/>
          </a:prstGeom>
          <a:noFill/>
        </p:spPr>
        <p:txBody>
          <a:bodyPr wrap="square" rtlCol="0">
            <a:spAutoFit/>
          </a:bodyPr>
          <a:lstStyle/>
          <a:p>
            <a:pPr lvl="0"/>
            <a:r>
              <a:rPr lang="da-DK" sz="900" dirty="0">
                <a:solidFill>
                  <a:srgbClr val="000000"/>
                </a:solidFill>
              </a:rPr>
              <a:t>bron: Dyrbye LN et al., JOEM 2016</a:t>
            </a:r>
          </a:p>
        </p:txBody>
      </p:sp>
    </p:spTree>
    <p:extLst>
      <p:ext uri="{BB962C8B-B14F-4D97-AF65-F5344CB8AC3E}">
        <p14:creationId xmlns:p14="http://schemas.microsoft.com/office/powerpoint/2010/main" val="15021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4C6E6-D4EA-44F7-97BA-39C3F8F7461D}"/>
              </a:ext>
            </a:extLst>
          </p:cNvPr>
          <p:cNvSpPr>
            <a:spLocks noGrp="1"/>
          </p:cNvSpPr>
          <p:nvPr>
            <p:ph type="title"/>
          </p:nvPr>
        </p:nvSpPr>
        <p:spPr/>
        <p:txBody>
          <a:bodyPr/>
          <a:lstStyle/>
          <a:p>
            <a:r>
              <a:rPr lang="nl-NL" dirty="0"/>
              <a:t>Burn-out meetinstrumenten</a:t>
            </a:r>
            <a:br>
              <a:rPr lang="nl-NL" dirty="0"/>
            </a:br>
            <a:r>
              <a:rPr lang="nl-NL" dirty="0"/>
              <a:t>- MBI (</a:t>
            </a:r>
            <a:r>
              <a:rPr lang="nl-NL" sz="2800" dirty="0" err="1">
                <a:cs typeface="Arial"/>
              </a:rPr>
              <a:t>Maslach</a:t>
            </a:r>
            <a:r>
              <a:rPr lang="nl-NL" sz="2800" dirty="0">
                <a:cs typeface="Arial"/>
              </a:rPr>
              <a:t> </a:t>
            </a:r>
            <a:r>
              <a:rPr lang="nl-NL" sz="2800" dirty="0" err="1">
                <a:cs typeface="Arial"/>
              </a:rPr>
              <a:t>Burnout</a:t>
            </a:r>
            <a:r>
              <a:rPr lang="nl-NL" sz="2800" dirty="0">
                <a:cs typeface="Arial"/>
              </a:rPr>
              <a:t> Inventory) </a:t>
            </a:r>
            <a:endParaRPr lang="nl-NL" dirty="0"/>
          </a:p>
        </p:txBody>
      </p:sp>
      <p:sp>
        <p:nvSpPr>
          <p:cNvPr id="3" name="Tijdelijke aanduiding voor inhoud 2">
            <a:extLst>
              <a:ext uri="{FF2B5EF4-FFF2-40B4-BE49-F238E27FC236}">
                <a16:creationId xmlns:a16="http://schemas.microsoft.com/office/drawing/2014/main" id="{FE7B7528-D821-4F1D-A933-739A9751467E}"/>
              </a:ext>
            </a:extLst>
          </p:cNvPr>
          <p:cNvSpPr>
            <a:spLocks noGrp="1"/>
          </p:cNvSpPr>
          <p:nvPr>
            <p:ph idx="1"/>
          </p:nvPr>
        </p:nvSpPr>
        <p:spPr>
          <a:xfrm>
            <a:off x="292822" y="1625879"/>
            <a:ext cx="8356908" cy="4970181"/>
          </a:xfrm>
        </p:spPr>
        <p:txBody>
          <a:bodyPr/>
          <a:lstStyle/>
          <a:p>
            <a:pPr marL="143510" indent="-179705">
              <a:lnSpc>
                <a:spcPts val="3000"/>
              </a:lnSpc>
            </a:pPr>
            <a:r>
              <a:rPr lang="en-US" sz="2000" dirty="0"/>
              <a:t>Maslach burn-out test (MBI) </a:t>
            </a:r>
            <a:r>
              <a:rPr lang="nl-NL" sz="2000" dirty="0"/>
              <a:t>internationaal erkende </a:t>
            </a:r>
            <a:r>
              <a:rPr lang="en-US" sz="2000" dirty="0"/>
              <a:t>burn-out test.</a:t>
            </a:r>
            <a:endParaRPr lang="en-US" sz="2000" dirty="0">
              <a:cs typeface="Arial"/>
            </a:endParaRPr>
          </a:p>
          <a:p>
            <a:pPr marL="143510" indent="-179705">
              <a:lnSpc>
                <a:spcPts val="3000"/>
              </a:lnSpc>
            </a:pPr>
            <a:r>
              <a:rPr lang="nl-NL" sz="2000" dirty="0"/>
              <a:t>Ontwikkeld in 1986 door </a:t>
            </a:r>
            <a:r>
              <a:rPr lang="nl-NL" sz="2000" dirty="0" err="1"/>
              <a:t>Freudenberger</a:t>
            </a:r>
            <a:r>
              <a:rPr lang="nl-NL" sz="2000" dirty="0"/>
              <a:t> en </a:t>
            </a:r>
            <a:r>
              <a:rPr lang="nl-NL" sz="2000" dirty="0" err="1"/>
              <a:t>Maslach</a:t>
            </a:r>
            <a:r>
              <a:rPr lang="nl-NL" sz="2000" dirty="0"/>
              <a:t> (VS). </a:t>
            </a:r>
            <a:endParaRPr lang="nl-NL" sz="2000" dirty="0">
              <a:cs typeface="Arial"/>
            </a:endParaRPr>
          </a:p>
          <a:p>
            <a:pPr marL="143510" indent="-179705">
              <a:lnSpc>
                <a:spcPts val="3000"/>
              </a:lnSpc>
            </a:pPr>
            <a:r>
              <a:rPr lang="nl-NL" sz="2000" dirty="0"/>
              <a:t>In Nederland variant: UBOS (Utrechtse Burn-out Schaal)</a:t>
            </a:r>
            <a:endParaRPr lang="nl-NL" sz="2000" dirty="0">
              <a:cs typeface="Arial"/>
            </a:endParaRPr>
          </a:p>
          <a:p>
            <a:pPr marL="423545" lvl="1" indent="-251460">
              <a:lnSpc>
                <a:spcPts val="3000"/>
              </a:lnSpc>
            </a:pPr>
            <a:r>
              <a:rPr lang="nl-NL" sz="2000" dirty="0"/>
              <a:t>kwantificeert burn-out aan de hand van een vragenlijst.</a:t>
            </a:r>
            <a:endParaRPr lang="nl-NL" sz="2000" dirty="0">
              <a:cs typeface="Arial"/>
            </a:endParaRPr>
          </a:p>
          <a:p>
            <a:pPr marL="423545" lvl="1" indent="-251460">
              <a:lnSpc>
                <a:spcPts val="3000"/>
              </a:lnSpc>
            </a:pPr>
            <a:r>
              <a:rPr lang="nl-NL" sz="2000" dirty="0"/>
              <a:t>aantal versies van vragen beschikbaar: voor de contactuele beroepen, voor leerkrachten en voor algemeen gebruik. </a:t>
            </a:r>
            <a:endParaRPr lang="nl-NL" sz="2000" dirty="0">
              <a:cs typeface="Arial"/>
            </a:endParaRPr>
          </a:p>
          <a:p>
            <a:pPr marL="423545" lvl="1" indent="-251460">
              <a:lnSpc>
                <a:spcPts val="3000"/>
              </a:lnSpc>
            </a:pPr>
            <a:r>
              <a:rPr lang="nl-NL" sz="2000" dirty="0"/>
              <a:t>alleen gecertificeerde mensen mogen de test afnemen.</a:t>
            </a:r>
            <a:endParaRPr lang="nl-NL" sz="2000" dirty="0">
              <a:cs typeface="Arial"/>
            </a:endParaRPr>
          </a:p>
          <a:p>
            <a:pPr marL="143510" indent="-179705">
              <a:lnSpc>
                <a:spcPts val="3000"/>
              </a:lnSpc>
            </a:pPr>
            <a:r>
              <a:rPr lang="nl-NL" sz="2000" dirty="0"/>
              <a:t>UBOS definieert evenals MBI op drie elementen waarop burn-out kan worden vastgesteld: Emotionele uitputting, Mentale distantie en</a:t>
            </a:r>
            <a:br>
              <a:rPr lang="nl-NL" sz="2000" dirty="0"/>
            </a:br>
            <a:r>
              <a:rPr lang="nl-NL" sz="2000" dirty="0"/>
              <a:t>Competentie.</a:t>
            </a:r>
            <a:endParaRPr lang="nl-NL" sz="2000" dirty="0">
              <a:cs typeface="Arial"/>
            </a:endParaRPr>
          </a:p>
          <a:p>
            <a:pPr marL="143510" indent="-179705">
              <a:lnSpc>
                <a:spcPts val="3000"/>
              </a:lnSpc>
            </a:pPr>
            <a:r>
              <a:rPr lang="nl-NL" sz="2000" dirty="0"/>
              <a:t>Bij beiden wordt de uitslag en score met behulp van een normeringschaal tot een eindscore omgezet en vergeleken met een criterium score (norm voor mensen zonder burn-out).</a:t>
            </a:r>
            <a:endParaRPr lang="nl-NL" sz="2000" dirty="0">
              <a:cs typeface="Arial"/>
            </a:endParaRPr>
          </a:p>
          <a:p>
            <a:pPr marL="143510" indent="-179705"/>
            <a:endParaRPr lang="nl-NL" dirty="0">
              <a:cs typeface="Arial"/>
            </a:endParaRPr>
          </a:p>
        </p:txBody>
      </p:sp>
    </p:spTree>
    <p:extLst>
      <p:ext uri="{BB962C8B-B14F-4D97-AF65-F5344CB8AC3E}">
        <p14:creationId xmlns:p14="http://schemas.microsoft.com/office/powerpoint/2010/main" val="867518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D59EF-95E8-461A-87C9-AED08F9AEAC9}"/>
              </a:ext>
            </a:extLst>
          </p:cNvPr>
          <p:cNvSpPr>
            <a:spLocks noGrp="1"/>
          </p:cNvSpPr>
          <p:nvPr>
            <p:ph type="title"/>
          </p:nvPr>
        </p:nvSpPr>
        <p:spPr/>
        <p:txBody>
          <a:bodyPr/>
          <a:lstStyle/>
          <a:p>
            <a:r>
              <a:rPr lang="nl-NL" dirty="0"/>
              <a:t>Burn-out meetinstrumenten</a:t>
            </a:r>
            <a:br>
              <a:rPr lang="nl-NL" dirty="0"/>
            </a:br>
            <a:r>
              <a:rPr lang="nl-NL" dirty="0"/>
              <a:t>– BAT (Burn-out Assessment Tool)</a:t>
            </a:r>
          </a:p>
        </p:txBody>
      </p:sp>
      <p:pic>
        <p:nvPicPr>
          <p:cNvPr id="5" name="Tijdelijke aanduiding voor inhoud 4">
            <a:extLst>
              <a:ext uri="{FF2B5EF4-FFF2-40B4-BE49-F238E27FC236}">
                <a16:creationId xmlns:a16="http://schemas.microsoft.com/office/drawing/2014/main" id="{C6AB1491-A7F2-4590-9D56-015E71112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04" y="1668162"/>
            <a:ext cx="3880020" cy="4534930"/>
          </a:xfrm>
        </p:spPr>
      </p:pic>
      <p:pic>
        <p:nvPicPr>
          <p:cNvPr id="7" name="Afbeelding 6">
            <a:extLst>
              <a:ext uri="{FF2B5EF4-FFF2-40B4-BE49-F238E27FC236}">
                <a16:creationId xmlns:a16="http://schemas.microsoft.com/office/drawing/2014/main" id="{48976546-1C4E-4325-9115-7DCAA1A5A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74" y="1514476"/>
            <a:ext cx="4510184" cy="4808277"/>
          </a:xfrm>
          <a:prstGeom prst="rect">
            <a:avLst/>
          </a:prstGeom>
        </p:spPr>
      </p:pic>
      <p:sp>
        <p:nvSpPr>
          <p:cNvPr id="8" name="Tekstvak 7">
            <a:extLst>
              <a:ext uri="{FF2B5EF4-FFF2-40B4-BE49-F238E27FC236}">
                <a16:creationId xmlns:a16="http://schemas.microsoft.com/office/drawing/2014/main" id="{3D85F07C-FEB9-405E-A845-4ACE284A41CE}"/>
              </a:ext>
            </a:extLst>
          </p:cNvPr>
          <p:cNvSpPr txBox="1"/>
          <p:nvPr/>
        </p:nvSpPr>
        <p:spPr>
          <a:xfrm>
            <a:off x="471343" y="6322754"/>
            <a:ext cx="7004495" cy="243593"/>
          </a:xfrm>
          <a:prstGeom prst="rect">
            <a:avLst/>
          </a:prstGeom>
          <a:noFill/>
        </p:spPr>
        <p:txBody>
          <a:bodyPr wrap="square" rtlCol="0">
            <a:spAutoFit/>
          </a:bodyPr>
          <a:lstStyle/>
          <a:p>
            <a:pPr lvl="0">
              <a:lnSpc>
                <a:spcPts val="1300"/>
              </a:lnSpc>
              <a:spcBef>
                <a:spcPts val="400"/>
              </a:spcBef>
            </a:pPr>
            <a:r>
              <a:rPr lang="nl-NL" sz="900" kern="0" dirty="0">
                <a:solidFill>
                  <a:srgbClr val="000000"/>
                </a:solidFill>
                <a:latin typeface="Arial" panose="020B0604020202020204" pitchFamily="34" charset="0"/>
                <a:cs typeface="Arial" panose="020B0604020202020204" pitchFamily="34" charset="0"/>
              </a:rPr>
              <a:t>bron</a:t>
            </a:r>
            <a:r>
              <a:rPr lang="en-US" sz="900" kern="0" dirty="0">
                <a:solidFill>
                  <a:srgbClr val="000000"/>
                </a:solidFill>
                <a:latin typeface="Arial" panose="020B0604020202020204" pitchFamily="34" charset="0"/>
                <a:cs typeface="Arial" panose="020B0604020202020204" pitchFamily="34" charset="0"/>
              </a:rPr>
              <a:t>: Schaufeli W.B., De Witte H., </a:t>
            </a:r>
            <a:r>
              <a:rPr lang="en-US" sz="900" kern="0" dirty="0" err="1">
                <a:solidFill>
                  <a:srgbClr val="000000"/>
                </a:solidFill>
                <a:latin typeface="Arial" panose="020B0604020202020204" pitchFamily="34" charset="0"/>
                <a:cs typeface="Arial" panose="020B0604020202020204" pitchFamily="34" charset="0"/>
              </a:rPr>
              <a:t>Desart</a:t>
            </a:r>
            <a:r>
              <a:rPr lang="en-US" sz="900" kern="0" dirty="0">
                <a:solidFill>
                  <a:srgbClr val="000000"/>
                </a:solidFill>
                <a:latin typeface="Arial" panose="020B0604020202020204" pitchFamily="34" charset="0"/>
                <a:cs typeface="Arial" panose="020B0604020202020204" pitchFamily="34" charset="0"/>
              </a:rPr>
              <a:t> S. Burnout Assessment Tool (BAT). maart 2019 </a:t>
            </a:r>
            <a:r>
              <a:rPr lang="nl-NL" sz="900" kern="0" dirty="0">
                <a:solidFill>
                  <a:schemeClr val="bg2"/>
                </a:solidFill>
                <a:latin typeface="Arial"/>
                <a:hlinkClick r:id="rId5">
                  <a:extLst>
                    <a:ext uri="{A12FA001-AC4F-418D-AE19-62706E023703}">
                      <ahyp:hlinkClr xmlns:ahyp="http://schemas.microsoft.com/office/drawing/2018/hyperlinkcolor" val="tx"/>
                    </a:ext>
                  </a:extLst>
                </a:hlinkClick>
              </a:rPr>
              <a:t>https://burnoutassessmenttool.be/project_nl/</a:t>
            </a:r>
            <a:endParaRPr lang="en-US" sz="900" kern="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53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CFDB4-84E4-4C61-9F5A-E20527153D83}"/>
              </a:ext>
            </a:extLst>
          </p:cNvPr>
          <p:cNvSpPr>
            <a:spLocks noGrp="1"/>
          </p:cNvSpPr>
          <p:nvPr>
            <p:ph type="ctrTitle"/>
          </p:nvPr>
        </p:nvSpPr>
        <p:spPr/>
        <p:txBody>
          <a:bodyPr/>
          <a:lstStyle/>
          <a:p>
            <a:r>
              <a:rPr lang="nl-NL" dirty="0"/>
              <a:t>Werken aan persoonlijke en teambalans</a:t>
            </a:r>
          </a:p>
        </p:txBody>
      </p:sp>
      <p:sp>
        <p:nvSpPr>
          <p:cNvPr id="3" name="Ondertitel 2">
            <a:extLst>
              <a:ext uri="{FF2B5EF4-FFF2-40B4-BE49-F238E27FC236}">
                <a16:creationId xmlns:a16="http://schemas.microsoft.com/office/drawing/2014/main" id="{0476116D-E10E-4547-A104-98C45EC544FB}"/>
              </a:ext>
            </a:extLst>
          </p:cNvPr>
          <p:cNvSpPr>
            <a:spLocks noGrp="1"/>
          </p:cNvSpPr>
          <p:nvPr>
            <p:ph type="subTitle" idx="1"/>
          </p:nvPr>
        </p:nvSpPr>
        <p:spPr/>
        <p:txBody>
          <a:bodyPr/>
          <a:lstStyle/>
          <a:p>
            <a:pPr lvl="0"/>
            <a:r>
              <a:rPr lang="nl-NL" dirty="0">
                <a:solidFill>
                  <a:srgbClr val="FFFFFF"/>
                </a:solidFill>
              </a:rPr>
              <a:t>Onderdeel van de workshop Evenwichtige zorgverlener </a:t>
            </a:r>
          </a:p>
        </p:txBody>
      </p:sp>
      <p:sp>
        <p:nvSpPr>
          <p:cNvPr id="4" name="Tijdelijke aanduiding voor tekst 3">
            <a:extLst>
              <a:ext uri="{FF2B5EF4-FFF2-40B4-BE49-F238E27FC236}">
                <a16:creationId xmlns:a16="http://schemas.microsoft.com/office/drawing/2014/main" id="{56551829-FA0F-4163-99B6-4FF4AE8F61B7}"/>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B645C25F-8F87-47FF-8008-5D0A058BDA58}"/>
              </a:ext>
            </a:extLst>
          </p:cNvPr>
          <p:cNvPicPr>
            <a:picLocks noChangeAspect="1"/>
          </p:cNvPicPr>
          <p:nvPr/>
        </p:nvPicPr>
        <p:blipFill>
          <a:blip r:embed="rId3"/>
          <a:stretch>
            <a:fillRect/>
          </a:stretch>
        </p:blipFill>
        <p:spPr>
          <a:xfrm>
            <a:off x="4399005" y="3793128"/>
            <a:ext cx="3570937" cy="2276010"/>
          </a:xfrm>
          <a:prstGeom prst="rect">
            <a:avLst/>
          </a:prstGeom>
        </p:spPr>
      </p:pic>
    </p:spTree>
    <p:extLst>
      <p:ext uri="{BB962C8B-B14F-4D97-AF65-F5344CB8AC3E}">
        <p14:creationId xmlns:p14="http://schemas.microsoft.com/office/powerpoint/2010/main" val="12020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4ACF5-6BEB-46B7-95FF-6E7937360471}"/>
              </a:ext>
            </a:extLst>
          </p:cNvPr>
          <p:cNvSpPr>
            <a:spLocks noGrp="1"/>
          </p:cNvSpPr>
          <p:nvPr>
            <p:ph type="title"/>
          </p:nvPr>
        </p:nvSpPr>
        <p:spPr>
          <a:xfrm>
            <a:off x="471343" y="261940"/>
            <a:ext cx="6297592" cy="755650"/>
          </a:xfrm>
        </p:spPr>
        <p:txBody>
          <a:bodyPr/>
          <a:lstStyle/>
          <a:p>
            <a:r>
              <a:rPr lang="nl-NL" dirty="0"/>
              <a:t>Programma </a:t>
            </a:r>
            <a:br>
              <a:rPr lang="nl-NL" dirty="0"/>
            </a:br>
            <a:r>
              <a:rPr lang="nl-NL" dirty="0"/>
              <a:t>Werken aan persoonlijke en teambalans</a:t>
            </a:r>
          </a:p>
        </p:txBody>
      </p:sp>
      <p:sp>
        <p:nvSpPr>
          <p:cNvPr id="3" name="Tijdelijke aanduiding voor inhoud 2">
            <a:extLst>
              <a:ext uri="{FF2B5EF4-FFF2-40B4-BE49-F238E27FC236}">
                <a16:creationId xmlns:a16="http://schemas.microsoft.com/office/drawing/2014/main" id="{6F8CCD16-A209-4197-8804-4BE3E5FDED33}"/>
              </a:ext>
            </a:extLst>
          </p:cNvPr>
          <p:cNvSpPr>
            <a:spLocks noGrp="1"/>
          </p:cNvSpPr>
          <p:nvPr>
            <p:ph idx="1"/>
          </p:nvPr>
        </p:nvSpPr>
        <p:spPr>
          <a:xfrm>
            <a:off x="292822" y="1625879"/>
            <a:ext cx="8060346" cy="4462463"/>
          </a:xfrm>
        </p:spPr>
        <p:txBody>
          <a:bodyPr/>
          <a:lstStyle/>
          <a:p>
            <a:r>
              <a:rPr lang="nl-NL" dirty="0" err="1"/>
              <a:t>Self</a:t>
            </a:r>
            <a:r>
              <a:rPr lang="nl-NL" dirty="0"/>
              <a:t>-Care Wheel</a:t>
            </a:r>
          </a:p>
          <a:p>
            <a:pPr lvl="1"/>
            <a:r>
              <a:rPr lang="nl-NL" dirty="0"/>
              <a:t>Wat doe je nu en wat kan eventueel anders (interventies)?</a:t>
            </a:r>
          </a:p>
          <a:p>
            <a:r>
              <a:rPr lang="nl-NL" dirty="0"/>
              <a:t>Reflectie</a:t>
            </a:r>
          </a:p>
          <a:p>
            <a:pPr lvl="1"/>
            <a:r>
              <a:rPr lang="nl-NL" dirty="0"/>
              <a:t>Gibbs reflectie cirkel; MAAS vragenlijst</a:t>
            </a:r>
          </a:p>
          <a:p>
            <a:r>
              <a:rPr lang="nl-NL" dirty="0"/>
              <a:t>Teambalans</a:t>
            </a:r>
          </a:p>
          <a:p>
            <a:pPr lvl="1"/>
            <a:r>
              <a:rPr lang="nl-NL" dirty="0"/>
              <a:t>Interventies als team</a:t>
            </a:r>
          </a:p>
          <a:p>
            <a:pPr lvl="1"/>
            <a:r>
              <a:rPr lang="nl-NL" dirty="0"/>
              <a:t>Interventies vanuit de organisatie</a:t>
            </a:r>
          </a:p>
          <a:p>
            <a:r>
              <a:rPr lang="nl-NL" dirty="0"/>
              <a:t>Afsluiting Evenwichtige zorgverlener </a:t>
            </a:r>
          </a:p>
          <a:p>
            <a:pPr lvl="1"/>
            <a:r>
              <a:rPr lang="nl-NL" dirty="0"/>
              <a:t>weegschaal in balans</a:t>
            </a:r>
          </a:p>
          <a:p>
            <a:endParaRPr lang="nl-NL" dirty="0"/>
          </a:p>
        </p:txBody>
      </p:sp>
    </p:spTree>
    <p:extLst>
      <p:ext uri="{BB962C8B-B14F-4D97-AF65-F5344CB8AC3E}">
        <p14:creationId xmlns:p14="http://schemas.microsoft.com/office/powerpoint/2010/main" val="166924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34A4B-76B3-4F88-BB42-EEC24CD7B7C5}"/>
              </a:ext>
            </a:extLst>
          </p:cNvPr>
          <p:cNvSpPr>
            <a:spLocks noGrp="1"/>
          </p:cNvSpPr>
          <p:nvPr>
            <p:ph type="title"/>
          </p:nvPr>
        </p:nvSpPr>
        <p:spPr/>
        <p:txBody>
          <a:bodyPr/>
          <a:lstStyle/>
          <a:p>
            <a:r>
              <a:rPr lang="nl-NL" dirty="0"/>
              <a:t>Werken aan persoonlijke en teambalans</a:t>
            </a:r>
            <a:br>
              <a:rPr lang="nl-NL" dirty="0"/>
            </a:br>
            <a:r>
              <a:rPr lang="nl-NL" dirty="0"/>
              <a:t>- persoonlijke balans - reflectie</a:t>
            </a:r>
          </a:p>
        </p:txBody>
      </p:sp>
      <p:sp>
        <p:nvSpPr>
          <p:cNvPr id="3" name="Tijdelijke aanduiding voor inhoud 2">
            <a:extLst>
              <a:ext uri="{FF2B5EF4-FFF2-40B4-BE49-F238E27FC236}">
                <a16:creationId xmlns:a16="http://schemas.microsoft.com/office/drawing/2014/main" id="{FB9C9FE2-CEF7-46A6-A24B-F1556937C84C}"/>
              </a:ext>
            </a:extLst>
          </p:cNvPr>
          <p:cNvSpPr>
            <a:spLocks noGrp="1"/>
          </p:cNvSpPr>
          <p:nvPr>
            <p:ph idx="1"/>
          </p:nvPr>
        </p:nvSpPr>
        <p:spPr>
          <a:xfrm>
            <a:off x="292822" y="1625879"/>
            <a:ext cx="8174284" cy="4462463"/>
          </a:xfrm>
        </p:spPr>
        <p:txBody>
          <a:bodyPr/>
          <a:lstStyle/>
          <a:p>
            <a:r>
              <a:rPr lang="nl-NL" dirty="0"/>
              <a:t>Wat doe je om plezier in je werk te houden?</a:t>
            </a:r>
          </a:p>
          <a:p>
            <a:r>
              <a:rPr lang="nl-NL" dirty="0"/>
              <a:t>Wat doe je om een goede zorgverlener te blijven?</a:t>
            </a:r>
          </a:p>
          <a:p>
            <a:endParaRPr lang="nl-NL" dirty="0"/>
          </a:p>
          <a:p>
            <a:r>
              <a:rPr lang="nl-NL" dirty="0">
                <a:solidFill>
                  <a:schemeClr val="tx2"/>
                </a:solidFill>
              </a:rPr>
              <a:t>Terugkijkend naar het afgelopen jaar, waar zou je meer tijd aan willen besteden en waar aan minder?</a:t>
            </a:r>
          </a:p>
          <a:p>
            <a:endParaRPr lang="nl-NL" dirty="0">
              <a:solidFill>
                <a:schemeClr val="tx2"/>
              </a:solidFill>
            </a:endParaRPr>
          </a:p>
          <a:p>
            <a:r>
              <a:rPr lang="nl-NL" dirty="0">
                <a:solidFill>
                  <a:schemeClr val="tx2"/>
                </a:solidFill>
              </a:rPr>
              <a:t>Ervaar je een evenwichtige balans tussen werk en privé? </a:t>
            </a:r>
          </a:p>
          <a:p>
            <a:pPr lvl="1"/>
            <a:r>
              <a:rPr lang="nl-NL" dirty="0">
                <a:solidFill>
                  <a:schemeClr val="tx2"/>
                </a:solidFill>
              </a:rPr>
              <a:t>Zo nee, wat zou je moeten veranderen om hier een realistisch vervolg aan te geven?</a:t>
            </a:r>
          </a:p>
          <a:p>
            <a:endParaRPr lang="nl-NL" dirty="0"/>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4936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C6A51-A244-4124-B4BC-02FD6B5AEBFB}"/>
              </a:ext>
            </a:extLst>
          </p:cNvPr>
          <p:cNvSpPr>
            <a:spLocks noGrp="1"/>
          </p:cNvSpPr>
          <p:nvPr>
            <p:ph type="title"/>
          </p:nvPr>
        </p:nvSpPr>
        <p:spPr>
          <a:xfrm>
            <a:off x="471343" y="261940"/>
            <a:ext cx="6074930" cy="755650"/>
          </a:xfrm>
        </p:spPr>
        <p:txBody>
          <a:bodyPr/>
          <a:lstStyle/>
          <a:p>
            <a:r>
              <a:rPr lang="nl-NL" dirty="0"/>
              <a:t>Werken aan persoonlijke en teambalans</a:t>
            </a:r>
            <a:br>
              <a:rPr lang="nl-NL" dirty="0"/>
            </a:br>
            <a:r>
              <a:rPr lang="nl-NL" dirty="0"/>
              <a:t>- persoonlijke balans - reflectie</a:t>
            </a:r>
          </a:p>
        </p:txBody>
      </p:sp>
      <p:sp>
        <p:nvSpPr>
          <p:cNvPr id="3" name="Tijdelijke aanduiding voor inhoud 2">
            <a:extLst>
              <a:ext uri="{FF2B5EF4-FFF2-40B4-BE49-F238E27FC236}">
                <a16:creationId xmlns:a16="http://schemas.microsoft.com/office/drawing/2014/main" id="{A5299C38-31DD-4C8F-B4F4-4765CD8FC861}"/>
              </a:ext>
            </a:extLst>
          </p:cNvPr>
          <p:cNvSpPr>
            <a:spLocks noGrp="1"/>
          </p:cNvSpPr>
          <p:nvPr>
            <p:ph idx="1"/>
          </p:nvPr>
        </p:nvSpPr>
        <p:spPr>
          <a:xfrm>
            <a:off x="542201" y="5997039"/>
            <a:ext cx="1842653" cy="320634"/>
          </a:xfrm>
        </p:spPr>
        <p:txBody>
          <a:bodyPr/>
          <a:lstStyle/>
          <a:p>
            <a:pPr marL="0" indent="0">
              <a:lnSpc>
                <a:spcPct val="100000"/>
              </a:lnSpc>
              <a:buNone/>
            </a:pPr>
            <a:r>
              <a:rPr lang="nl-NL" sz="900" dirty="0"/>
              <a:t>bron: Olga Phoenix project ‘</a:t>
            </a:r>
            <a:r>
              <a:rPr lang="nl-NL" sz="900" dirty="0" err="1"/>
              <a:t>Healing</a:t>
            </a:r>
            <a:r>
              <a:rPr lang="nl-NL" sz="900" dirty="0"/>
              <a:t> </a:t>
            </a:r>
            <a:r>
              <a:rPr lang="nl-NL" sz="900" dirty="0" err="1"/>
              <a:t>for</a:t>
            </a:r>
            <a:r>
              <a:rPr lang="nl-NL" sz="900" dirty="0"/>
              <a:t> </a:t>
            </a:r>
            <a:r>
              <a:rPr lang="nl-NL" sz="900" dirty="0" err="1"/>
              <a:t>Social</a:t>
            </a:r>
            <a:r>
              <a:rPr lang="nl-NL" sz="900" dirty="0"/>
              <a:t> Change’ (2013) </a:t>
            </a:r>
          </a:p>
        </p:txBody>
      </p:sp>
      <p:pic>
        <p:nvPicPr>
          <p:cNvPr id="9" name="Afbeelding 8">
            <a:extLst>
              <a:ext uri="{FF2B5EF4-FFF2-40B4-BE49-F238E27FC236}">
                <a16:creationId xmlns:a16="http://schemas.microsoft.com/office/drawing/2014/main" id="{FE43E941-CF38-48C3-AA09-0C955D68B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196" y="1195440"/>
            <a:ext cx="5769670" cy="5400620"/>
          </a:xfrm>
          <a:prstGeom prst="rect">
            <a:avLst/>
          </a:prstGeom>
        </p:spPr>
      </p:pic>
    </p:spTree>
    <p:extLst>
      <p:ext uri="{BB962C8B-B14F-4D97-AF65-F5344CB8AC3E}">
        <p14:creationId xmlns:p14="http://schemas.microsoft.com/office/powerpoint/2010/main" val="149234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68ECF-2648-4492-BB90-B70E46C8D11F}"/>
              </a:ext>
            </a:extLst>
          </p:cNvPr>
          <p:cNvSpPr>
            <a:spLocks noGrp="1"/>
          </p:cNvSpPr>
          <p:nvPr>
            <p:ph type="title"/>
          </p:nvPr>
        </p:nvSpPr>
        <p:spPr/>
        <p:txBody>
          <a:bodyPr/>
          <a:lstStyle/>
          <a:p>
            <a:r>
              <a:rPr lang="nl-NL" dirty="0"/>
              <a:t>Werken aan persoonlijke en teambalans</a:t>
            </a:r>
            <a:br>
              <a:rPr lang="nl-NL" dirty="0"/>
            </a:br>
            <a:r>
              <a:rPr lang="nl-NL" dirty="0"/>
              <a:t>- persoonlijke balans - interventies</a:t>
            </a:r>
          </a:p>
        </p:txBody>
      </p:sp>
      <p:sp>
        <p:nvSpPr>
          <p:cNvPr id="3" name="Tijdelijke aanduiding voor inhoud 2">
            <a:extLst>
              <a:ext uri="{FF2B5EF4-FFF2-40B4-BE49-F238E27FC236}">
                <a16:creationId xmlns:a16="http://schemas.microsoft.com/office/drawing/2014/main" id="{DDBE0419-1E20-49A0-A75A-9C91C547DB28}"/>
              </a:ext>
            </a:extLst>
          </p:cNvPr>
          <p:cNvSpPr>
            <a:spLocks noGrp="1"/>
          </p:cNvSpPr>
          <p:nvPr>
            <p:ph idx="1"/>
          </p:nvPr>
        </p:nvSpPr>
        <p:spPr>
          <a:xfrm>
            <a:off x="292821" y="1625879"/>
            <a:ext cx="7986205" cy="4462463"/>
          </a:xfrm>
        </p:spPr>
        <p:txBody>
          <a:bodyPr/>
          <a:lstStyle/>
          <a:p>
            <a:pPr marL="0" indent="0">
              <a:buNone/>
            </a:pPr>
            <a:r>
              <a:rPr lang="nl-NL" dirty="0"/>
              <a:t>Interventies: </a:t>
            </a:r>
          </a:p>
          <a:p>
            <a:r>
              <a:rPr lang="nl-NL" dirty="0"/>
              <a:t>Vorm van inspanning - ontspanning kiezen die bij je past</a:t>
            </a:r>
          </a:p>
          <a:p>
            <a:r>
              <a:rPr lang="nl-NL" dirty="0"/>
              <a:t>Mindfulness</a:t>
            </a:r>
          </a:p>
          <a:p>
            <a:pPr lvl="1">
              <a:lnSpc>
                <a:spcPts val="2800"/>
              </a:lnSpc>
            </a:pPr>
            <a:r>
              <a:rPr lang="nl-NL" sz="2000" dirty="0"/>
              <a:t>Bewust aandacht geven aan c.q. het opmerken van gewaarwordingen in het huidige moment zonder evaluatie of interpretatie dus op een nieuwgierige, niet-oordelende manier en zonder er direct op te reageren (zintuiglijke gewaarwording, lichamelijke sensaties, gedachten, emoties)</a:t>
            </a:r>
          </a:p>
          <a:p>
            <a:r>
              <a:rPr lang="nl-NL" dirty="0"/>
              <a:t>Tevredenheid vinden in je werk</a:t>
            </a:r>
          </a:p>
          <a:p>
            <a:r>
              <a:rPr lang="nl-NL" dirty="0"/>
              <a:t>Positieve benadering </a:t>
            </a:r>
          </a:p>
          <a:p>
            <a:r>
              <a:rPr lang="nl-NL" dirty="0"/>
              <a:t>Stressvolle situaties bespreekbaar </a:t>
            </a:r>
          </a:p>
          <a:p>
            <a:pPr marL="0" indent="0">
              <a:buNone/>
            </a:pPr>
            <a:r>
              <a:rPr lang="nl-NL" dirty="0"/>
              <a:t>  maken met collega’s</a:t>
            </a:r>
          </a:p>
          <a:p>
            <a:pPr lvl="1"/>
            <a:endParaRPr lang="nl-NL" dirty="0"/>
          </a:p>
          <a:p>
            <a:endParaRPr lang="nl-NL" dirty="0"/>
          </a:p>
          <a:p>
            <a:pPr marL="0" indent="0">
              <a:buNone/>
            </a:pPr>
            <a:endParaRPr lang="nl-NL" dirty="0"/>
          </a:p>
          <a:p>
            <a:endParaRPr lang="nl-NL" dirty="0"/>
          </a:p>
          <a:p>
            <a:endParaRPr lang="nl-NL" dirty="0"/>
          </a:p>
        </p:txBody>
      </p:sp>
      <p:pic>
        <p:nvPicPr>
          <p:cNvPr id="5" name="Afbeelding 4" descr="Afbeelding met tekst&#10;&#10;Beschrijving is gegenereerd met hoge betrouwbaarheid">
            <a:extLst>
              <a:ext uri="{FF2B5EF4-FFF2-40B4-BE49-F238E27FC236}">
                <a16:creationId xmlns:a16="http://schemas.microsoft.com/office/drawing/2014/main" id="{373885DD-7CFF-4B8A-BD86-E340B8513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458" y="4448072"/>
            <a:ext cx="2874243" cy="2147988"/>
          </a:xfrm>
          <a:prstGeom prst="rect">
            <a:avLst/>
          </a:prstGeom>
        </p:spPr>
      </p:pic>
    </p:spTree>
    <p:extLst>
      <p:ext uri="{BB962C8B-B14F-4D97-AF65-F5344CB8AC3E}">
        <p14:creationId xmlns:p14="http://schemas.microsoft.com/office/powerpoint/2010/main" val="278640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BBE3C-5867-495E-BF7C-09EC982D7560}"/>
              </a:ext>
            </a:extLst>
          </p:cNvPr>
          <p:cNvSpPr>
            <a:spLocks noGrp="1"/>
          </p:cNvSpPr>
          <p:nvPr>
            <p:ph type="title"/>
          </p:nvPr>
        </p:nvSpPr>
        <p:spPr/>
        <p:txBody>
          <a:bodyPr/>
          <a:lstStyle/>
          <a:p>
            <a:r>
              <a:rPr lang="nl-NL" dirty="0"/>
              <a:t>Werken aan persoonlijke en teambalans</a:t>
            </a:r>
            <a:br>
              <a:rPr lang="nl-NL" dirty="0"/>
            </a:br>
            <a:r>
              <a:rPr lang="nl-NL" dirty="0"/>
              <a:t>- persoonlijke balans - reflectie</a:t>
            </a:r>
          </a:p>
        </p:txBody>
      </p:sp>
      <p:sp>
        <p:nvSpPr>
          <p:cNvPr id="3" name="Tijdelijke aanduiding voor inhoud 2">
            <a:extLst>
              <a:ext uri="{FF2B5EF4-FFF2-40B4-BE49-F238E27FC236}">
                <a16:creationId xmlns:a16="http://schemas.microsoft.com/office/drawing/2014/main" id="{16BE2B22-4A4A-4960-A51D-5D128F8F85C8}"/>
              </a:ext>
            </a:extLst>
          </p:cNvPr>
          <p:cNvSpPr>
            <a:spLocks noGrp="1"/>
          </p:cNvSpPr>
          <p:nvPr>
            <p:ph idx="1"/>
          </p:nvPr>
        </p:nvSpPr>
        <p:spPr>
          <a:xfrm>
            <a:off x="292821" y="1625879"/>
            <a:ext cx="8397323" cy="4462463"/>
          </a:xfrm>
        </p:spPr>
        <p:txBody>
          <a:bodyPr/>
          <a:lstStyle/>
          <a:p>
            <a:pPr marL="0" indent="0">
              <a:buNone/>
            </a:pPr>
            <a:r>
              <a:rPr lang="nl-NL" dirty="0"/>
              <a:t>Werken aan je persoonlijke en teambalans vraagt om (zelf) reflectie.</a:t>
            </a:r>
          </a:p>
          <a:p>
            <a:r>
              <a:rPr lang="nl-NL" dirty="0"/>
              <a:t>Hoe doe je dit?</a:t>
            </a:r>
          </a:p>
          <a:p>
            <a:pPr lvl="1"/>
            <a:r>
              <a:rPr lang="nl-NL" dirty="0"/>
              <a:t>Alleen </a:t>
            </a:r>
          </a:p>
          <a:p>
            <a:pPr lvl="1"/>
            <a:r>
              <a:rPr lang="nl-NL" dirty="0"/>
              <a:t>Samen (‘</a:t>
            </a:r>
            <a:r>
              <a:rPr lang="nl-NL" dirty="0" err="1"/>
              <a:t>peers</a:t>
            </a:r>
            <a:r>
              <a:rPr lang="nl-NL" dirty="0"/>
              <a:t>’)</a:t>
            </a:r>
          </a:p>
          <a:p>
            <a:pPr lvl="1"/>
            <a:r>
              <a:rPr lang="nl-NL" dirty="0"/>
              <a:t>Als team</a:t>
            </a:r>
          </a:p>
        </p:txBody>
      </p:sp>
      <p:pic>
        <p:nvPicPr>
          <p:cNvPr id="4" name="Afbeelding 3">
            <a:extLst>
              <a:ext uri="{FF2B5EF4-FFF2-40B4-BE49-F238E27FC236}">
                <a16:creationId xmlns:a16="http://schemas.microsoft.com/office/drawing/2014/main" id="{D1BFDE48-4292-4174-93AB-D2952B5D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263" y="2493845"/>
            <a:ext cx="5736881" cy="3594497"/>
          </a:xfrm>
          <a:prstGeom prst="rect">
            <a:avLst/>
          </a:prstGeom>
        </p:spPr>
      </p:pic>
    </p:spTree>
    <p:extLst>
      <p:ext uri="{BB962C8B-B14F-4D97-AF65-F5344CB8AC3E}">
        <p14:creationId xmlns:p14="http://schemas.microsoft.com/office/powerpoint/2010/main" val="277108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Aanbod Evenwichtige zorgverlener </a:t>
            </a:r>
          </a:p>
        </p:txBody>
      </p:sp>
      <p:sp>
        <p:nvSpPr>
          <p:cNvPr id="3" name="Tijdelijke aanduiding voor inhoud 2"/>
          <p:cNvSpPr>
            <a:spLocks noGrp="1"/>
          </p:cNvSpPr>
          <p:nvPr>
            <p:ph idx="1"/>
          </p:nvPr>
        </p:nvSpPr>
        <p:spPr>
          <a:xfrm>
            <a:off x="471342" y="1722474"/>
            <a:ext cx="8166031" cy="4365868"/>
          </a:xfrm>
        </p:spPr>
        <p:txBody>
          <a:bodyPr/>
          <a:lstStyle/>
          <a:p>
            <a:pPr marL="143510" indent="-179705"/>
            <a:r>
              <a:rPr lang="nl-NL" dirty="0"/>
              <a:t>Introductie evenwichtige zorgverlener: waar sta je?</a:t>
            </a:r>
          </a:p>
          <a:p>
            <a:pPr marL="423545" lvl="1" indent="-251460"/>
            <a:r>
              <a:rPr lang="nl-NL" dirty="0"/>
              <a:t>Impact van werken in de zorg</a:t>
            </a:r>
            <a:endParaRPr lang="nl-NL" dirty="0">
              <a:cs typeface="Arial"/>
            </a:endParaRPr>
          </a:p>
          <a:p>
            <a:pPr marL="423545" lvl="1" indent="-251460"/>
            <a:r>
              <a:rPr lang="nl-NL" dirty="0"/>
              <a:t>Zeven domeinen van geluk, het PERK model</a:t>
            </a:r>
            <a:endParaRPr lang="nl-NL" dirty="0">
              <a:cs typeface="Arial"/>
            </a:endParaRPr>
          </a:p>
          <a:p>
            <a:pPr marL="423545" lvl="1" indent="-251460"/>
            <a:r>
              <a:rPr lang="nl-NL" dirty="0"/>
              <a:t>Kwaliteitskader Palliatieve Zorg Nederland</a:t>
            </a:r>
            <a:endParaRPr lang="nl-NL" dirty="0">
              <a:cs typeface="Arial"/>
            </a:endParaRPr>
          </a:p>
          <a:p>
            <a:pPr marL="143510" indent="-179705"/>
            <a:r>
              <a:rPr lang="nl-NL" dirty="0"/>
              <a:t>Burn-out, signalen en risicofactoren</a:t>
            </a:r>
            <a:endParaRPr lang="nl-NL" dirty="0">
              <a:cs typeface="Arial"/>
            </a:endParaRPr>
          </a:p>
          <a:p>
            <a:pPr marL="423545" lvl="1" indent="-251460"/>
            <a:r>
              <a:rPr lang="nl-NL" dirty="0"/>
              <a:t>Definitie en kernsymptomen </a:t>
            </a:r>
            <a:endParaRPr lang="nl-NL" dirty="0">
              <a:cs typeface="Arial"/>
            </a:endParaRPr>
          </a:p>
          <a:p>
            <a:pPr marL="423545" lvl="1" indent="-251460"/>
            <a:r>
              <a:rPr lang="nl-NL" dirty="0"/>
              <a:t>Signalen, risicofactoren en stressoren</a:t>
            </a:r>
            <a:endParaRPr lang="nl-NL" dirty="0">
              <a:cs typeface="Arial"/>
            </a:endParaRPr>
          </a:p>
          <a:p>
            <a:pPr marL="143510" indent="-179705"/>
            <a:r>
              <a:rPr lang="nl-NL" dirty="0"/>
              <a:t>Werken aan persoonlijke en teambalans</a:t>
            </a:r>
            <a:endParaRPr lang="nl-NL" dirty="0">
              <a:cs typeface="Arial"/>
            </a:endParaRPr>
          </a:p>
          <a:p>
            <a:pPr marL="423545" lvl="1" indent="-251460"/>
            <a:r>
              <a:rPr lang="nl-NL" dirty="0" err="1"/>
              <a:t>Self</a:t>
            </a:r>
            <a:r>
              <a:rPr lang="nl-NL" dirty="0"/>
              <a:t>-Care Wheel</a:t>
            </a:r>
            <a:endParaRPr lang="nl-NL" dirty="0">
              <a:cs typeface="Arial"/>
            </a:endParaRPr>
          </a:p>
          <a:p>
            <a:pPr marL="423545" lvl="1" indent="-251460"/>
            <a:r>
              <a:rPr lang="nl-NL" dirty="0"/>
              <a:t>Reflectie</a:t>
            </a:r>
            <a:endParaRPr lang="nl-NL" dirty="0">
              <a:cs typeface="Arial"/>
            </a:endParaRPr>
          </a:p>
          <a:p>
            <a:pPr marL="423545" lvl="1" indent="-251460"/>
            <a:endParaRPr lang="nl-NL" dirty="0">
              <a:cs typeface="Arial"/>
            </a:endParaRPr>
          </a:p>
          <a:p>
            <a:pPr marL="0" indent="0">
              <a:buNone/>
            </a:pPr>
            <a:endParaRPr lang="nl-NL" dirty="0"/>
          </a:p>
        </p:txBody>
      </p:sp>
      <p:pic>
        <p:nvPicPr>
          <p:cNvPr id="5" name="Afbeelding 4">
            <a:extLst>
              <a:ext uri="{FF2B5EF4-FFF2-40B4-BE49-F238E27FC236}">
                <a16:creationId xmlns:a16="http://schemas.microsoft.com/office/drawing/2014/main" id="{2A52DE38-4619-4F7A-AFA3-530974B01DE4}"/>
              </a:ext>
            </a:extLst>
          </p:cNvPr>
          <p:cNvPicPr>
            <a:picLocks noChangeAspect="1"/>
          </p:cNvPicPr>
          <p:nvPr/>
        </p:nvPicPr>
        <p:blipFill>
          <a:blip r:embed="rId3"/>
          <a:stretch>
            <a:fillRect/>
          </a:stretch>
        </p:blipFill>
        <p:spPr>
          <a:xfrm>
            <a:off x="7151939" y="2166480"/>
            <a:ext cx="1520719" cy="1141217"/>
          </a:xfrm>
          <a:prstGeom prst="rect">
            <a:avLst/>
          </a:prstGeom>
        </p:spPr>
      </p:pic>
      <p:pic>
        <p:nvPicPr>
          <p:cNvPr id="6" name="Afbeelding 5">
            <a:extLst>
              <a:ext uri="{FF2B5EF4-FFF2-40B4-BE49-F238E27FC236}">
                <a16:creationId xmlns:a16="http://schemas.microsoft.com/office/drawing/2014/main" id="{0C552936-B0B4-4BEF-A500-0B1A2D4C3C4C}"/>
              </a:ext>
            </a:extLst>
          </p:cNvPr>
          <p:cNvPicPr>
            <a:picLocks noChangeAspect="1"/>
          </p:cNvPicPr>
          <p:nvPr/>
        </p:nvPicPr>
        <p:blipFill>
          <a:blip r:embed="rId4"/>
          <a:stretch>
            <a:fillRect/>
          </a:stretch>
        </p:blipFill>
        <p:spPr>
          <a:xfrm>
            <a:off x="7150154" y="5128227"/>
            <a:ext cx="1522504" cy="1141217"/>
          </a:xfrm>
          <a:prstGeom prst="rect">
            <a:avLst/>
          </a:prstGeom>
        </p:spPr>
      </p:pic>
      <p:pic>
        <p:nvPicPr>
          <p:cNvPr id="7" name="Afbeelding 6">
            <a:extLst>
              <a:ext uri="{FF2B5EF4-FFF2-40B4-BE49-F238E27FC236}">
                <a16:creationId xmlns:a16="http://schemas.microsoft.com/office/drawing/2014/main" id="{79C9D9AE-E48E-486A-BF32-161E520AFF88}"/>
              </a:ext>
            </a:extLst>
          </p:cNvPr>
          <p:cNvPicPr>
            <a:picLocks noChangeAspect="1"/>
          </p:cNvPicPr>
          <p:nvPr/>
        </p:nvPicPr>
        <p:blipFill>
          <a:blip r:embed="rId5"/>
          <a:stretch>
            <a:fillRect/>
          </a:stretch>
        </p:blipFill>
        <p:spPr>
          <a:xfrm>
            <a:off x="7150154" y="3669902"/>
            <a:ext cx="1522504" cy="1141217"/>
          </a:xfrm>
          <a:prstGeom prst="rect">
            <a:avLst/>
          </a:prstGeom>
        </p:spPr>
      </p:pic>
    </p:spTree>
    <p:extLst>
      <p:ext uri="{BB962C8B-B14F-4D97-AF65-F5344CB8AC3E}">
        <p14:creationId xmlns:p14="http://schemas.microsoft.com/office/powerpoint/2010/main" val="186273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3186B-158F-49D7-8A5A-A151E60D47A3}"/>
              </a:ext>
            </a:extLst>
          </p:cNvPr>
          <p:cNvSpPr>
            <a:spLocks noGrp="1"/>
          </p:cNvSpPr>
          <p:nvPr>
            <p:ph type="title"/>
          </p:nvPr>
        </p:nvSpPr>
        <p:spPr>
          <a:xfrm>
            <a:off x="471342" y="261940"/>
            <a:ext cx="6273841" cy="755650"/>
          </a:xfrm>
        </p:spPr>
        <p:txBody>
          <a:bodyPr/>
          <a:lstStyle/>
          <a:p>
            <a:r>
              <a:rPr lang="nl-NL" dirty="0"/>
              <a:t>Werken aan persoonlijke en teambalans</a:t>
            </a:r>
            <a:br>
              <a:rPr lang="nl-NL" dirty="0"/>
            </a:br>
            <a:r>
              <a:rPr lang="nl-NL" dirty="0"/>
              <a:t>- teambalans</a:t>
            </a:r>
          </a:p>
        </p:txBody>
      </p:sp>
      <p:sp>
        <p:nvSpPr>
          <p:cNvPr id="3" name="Tijdelijke aanduiding voor inhoud 2">
            <a:extLst>
              <a:ext uri="{FF2B5EF4-FFF2-40B4-BE49-F238E27FC236}">
                <a16:creationId xmlns:a16="http://schemas.microsoft.com/office/drawing/2014/main" id="{0B65CB7C-36B9-4315-BA56-D6EABDDE4306}"/>
              </a:ext>
            </a:extLst>
          </p:cNvPr>
          <p:cNvSpPr>
            <a:spLocks noGrp="1"/>
          </p:cNvSpPr>
          <p:nvPr>
            <p:ph idx="1"/>
          </p:nvPr>
        </p:nvSpPr>
        <p:spPr>
          <a:xfrm>
            <a:off x="459467" y="1721922"/>
            <a:ext cx="7704000" cy="4462463"/>
          </a:xfrm>
        </p:spPr>
        <p:txBody>
          <a:bodyPr/>
          <a:lstStyle/>
          <a:p>
            <a:r>
              <a:rPr lang="nl-NL" dirty="0"/>
              <a:t>Welke rol heeft je team hier in?</a:t>
            </a:r>
          </a:p>
          <a:p>
            <a:pPr marL="0" indent="0">
              <a:buNone/>
            </a:pPr>
            <a:endParaRPr lang="nl-NL" dirty="0"/>
          </a:p>
          <a:p>
            <a:endParaRPr lang="nl-NL" dirty="0"/>
          </a:p>
        </p:txBody>
      </p:sp>
      <p:sp>
        <p:nvSpPr>
          <p:cNvPr id="9" name="Stroomdiagram: Verbindingslijn 8">
            <a:extLst>
              <a:ext uri="{FF2B5EF4-FFF2-40B4-BE49-F238E27FC236}">
                <a16:creationId xmlns:a16="http://schemas.microsoft.com/office/drawing/2014/main" id="{62073B5F-B019-4149-849C-99EF034E8F1C}"/>
              </a:ext>
            </a:extLst>
          </p:cNvPr>
          <p:cNvSpPr/>
          <p:nvPr/>
        </p:nvSpPr>
        <p:spPr>
          <a:xfrm>
            <a:off x="3996048" y="3571103"/>
            <a:ext cx="1151904" cy="1072739"/>
          </a:xfrm>
          <a:prstGeom prst="flowChartConnector">
            <a:avLst/>
          </a:prstGeom>
          <a:noFill/>
          <a:ln w="508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4" name="Rechte verbindingslijn 13">
            <a:extLst>
              <a:ext uri="{FF2B5EF4-FFF2-40B4-BE49-F238E27FC236}">
                <a16:creationId xmlns:a16="http://schemas.microsoft.com/office/drawing/2014/main" id="{66BF3B00-1D12-471A-B10A-965FA44D3A71}"/>
              </a:ext>
            </a:extLst>
          </p:cNvPr>
          <p:cNvCxnSpPr>
            <a:cxnSpLocks/>
            <a:stCxn id="9" idx="0"/>
          </p:cNvCxnSpPr>
          <p:nvPr/>
        </p:nvCxnSpPr>
        <p:spPr>
          <a:xfrm flipV="1">
            <a:off x="4572000" y="2458997"/>
            <a:ext cx="0" cy="1112106"/>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0C56014C-D55A-45F5-9C7E-C9D9C63F5FFE}"/>
              </a:ext>
            </a:extLst>
          </p:cNvPr>
          <p:cNvCxnSpPr>
            <a:cxnSpLocks/>
            <a:stCxn id="9" idx="4"/>
          </p:cNvCxnSpPr>
          <p:nvPr/>
        </p:nvCxnSpPr>
        <p:spPr>
          <a:xfrm>
            <a:off x="4572000" y="4643842"/>
            <a:ext cx="0" cy="1163834"/>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CBF162B4-A1AF-40EA-9F02-99047DA13639}"/>
              </a:ext>
            </a:extLst>
          </p:cNvPr>
          <p:cNvCxnSpPr>
            <a:cxnSpLocks/>
            <a:stCxn id="9" idx="2"/>
          </p:cNvCxnSpPr>
          <p:nvPr/>
        </p:nvCxnSpPr>
        <p:spPr>
          <a:xfrm flipH="1" flipV="1">
            <a:off x="2607276" y="4091643"/>
            <a:ext cx="1388772" cy="15830"/>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80D85366-EFAD-4AD1-9F60-B402FE94C557}"/>
              </a:ext>
            </a:extLst>
          </p:cNvPr>
          <p:cNvCxnSpPr>
            <a:cxnSpLocks/>
            <a:stCxn id="9" idx="6"/>
          </p:cNvCxnSpPr>
          <p:nvPr/>
        </p:nvCxnSpPr>
        <p:spPr>
          <a:xfrm flipV="1">
            <a:off x="5147952" y="4091643"/>
            <a:ext cx="1413486" cy="15830"/>
          </a:xfrm>
          <a:prstGeom prst="line">
            <a:avLst/>
          </a:prstGeom>
          <a:ln w="508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kstvak 37">
            <a:extLst>
              <a:ext uri="{FF2B5EF4-FFF2-40B4-BE49-F238E27FC236}">
                <a16:creationId xmlns:a16="http://schemas.microsoft.com/office/drawing/2014/main" id="{C5D9C335-59F7-47B5-804E-E248A0CAC572}"/>
              </a:ext>
            </a:extLst>
          </p:cNvPr>
          <p:cNvSpPr txBox="1"/>
          <p:nvPr/>
        </p:nvSpPr>
        <p:spPr>
          <a:xfrm>
            <a:off x="3996046" y="3874440"/>
            <a:ext cx="1151905" cy="369332"/>
          </a:xfrm>
          <a:prstGeom prst="rect">
            <a:avLst/>
          </a:prstGeom>
          <a:noFill/>
        </p:spPr>
        <p:txBody>
          <a:bodyPr wrap="square" rtlCol="0">
            <a:spAutoFit/>
          </a:bodyPr>
          <a:lstStyle/>
          <a:p>
            <a:pPr algn="ctr"/>
            <a:r>
              <a:rPr lang="nl-NL" b="1" dirty="0">
                <a:solidFill>
                  <a:schemeClr val="bg2"/>
                </a:solidFill>
              </a:rPr>
              <a:t>Emoties</a:t>
            </a:r>
          </a:p>
        </p:txBody>
      </p:sp>
      <p:sp>
        <p:nvSpPr>
          <p:cNvPr id="39" name="Tekstvak 38">
            <a:extLst>
              <a:ext uri="{FF2B5EF4-FFF2-40B4-BE49-F238E27FC236}">
                <a16:creationId xmlns:a16="http://schemas.microsoft.com/office/drawing/2014/main" id="{8AA134DC-D1F2-459C-ACED-E2F3C1204A34}"/>
              </a:ext>
            </a:extLst>
          </p:cNvPr>
          <p:cNvSpPr txBox="1"/>
          <p:nvPr/>
        </p:nvSpPr>
        <p:spPr>
          <a:xfrm>
            <a:off x="6561438" y="3874439"/>
            <a:ext cx="1088517" cy="369332"/>
          </a:xfrm>
          <a:prstGeom prst="rect">
            <a:avLst/>
          </a:prstGeom>
          <a:noFill/>
        </p:spPr>
        <p:txBody>
          <a:bodyPr wrap="square" rtlCol="0">
            <a:spAutoFit/>
          </a:bodyPr>
          <a:lstStyle/>
          <a:p>
            <a:pPr algn="ctr"/>
            <a:r>
              <a:rPr lang="nl-NL" b="1" dirty="0">
                <a:solidFill>
                  <a:schemeClr val="bg2"/>
                </a:solidFill>
              </a:rPr>
              <a:t>Samen</a:t>
            </a:r>
          </a:p>
        </p:txBody>
      </p:sp>
      <p:sp>
        <p:nvSpPr>
          <p:cNvPr id="40" name="Tekstvak 39">
            <a:extLst>
              <a:ext uri="{FF2B5EF4-FFF2-40B4-BE49-F238E27FC236}">
                <a16:creationId xmlns:a16="http://schemas.microsoft.com/office/drawing/2014/main" id="{10A7A846-3E5B-4E35-AFD7-E9289B262825}"/>
              </a:ext>
            </a:extLst>
          </p:cNvPr>
          <p:cNvSpPr txBox="1"/>
          <p:nvPr/>
        </p:nvSpPr>
        <p:spPr>
          <a:xfrm>
            <a:off x="3820644" y="2123995"/>
            <a:ext cx="2518372" cy="369332"/>
          </a:xfrm>
          <a:prstGeom prst="rect">
            <a:avLst/>
          </a:prstGeom>
          <a:noFill/>
        </p:spPr>
        <p:txBody>
          <a:bodyPr wrap="square" rtlCol="0">
            <a:spAutoFit/>
          </a:bodyPr>
          <a:lstStyle/>
          <a:p>
            <a:pPr algn="ctr"/>
            <a:r>
              <a:rPr lang="nl-NL" b="1" dirty="0">
                <a:solidFill>
                  <a:schemeClr val="bg2"/>
                </a:solidFill>
              </a:rPr>
              <a:t>Doorleven/Oppakken</a:t>
            </a:r>
          </a:p>
        </p:txBody>
      </p:sp>
      <p:sp>
        <p:nvSpPr>
          <p:cNvPr id="41" name="Tekstvak 40">
            <a:extLst>
              <a:ext uri="{FF2B5EF4-FFF2-40B4-BE49-F238E27FC236}">
                <a16:creationId xmlns:a16="http://schemas.microsoft.com/office/drawing/2014/main" id="{1884C13C-738E-46D0-BBEF-4C7472D8C77F}"/>
              </a:ext>
            </a:extLst>
          </p:cNvPr>
          <p:cNvSpPr txBox="1"/>
          <p:nvPr/>
        </p:nvSpPr>
        <p:spPr>
          <a:xfrm>
            <a:off x="1606377" y="3922806"/>
            <a:ext cx="889689" cy="369332"/>
          </a:xfrm>
          <a:prstGeom prst="rect">
            <a:avLst/>
          </a:prstGeom>
          <a:noFill/>
        </p:spPr>
        <p:txBody>
          <a:bodyPr wrap="square" rtlCol="0">
            <a:spAutoFit/>
          </a:bodyPr>
          <a:lstStyle/>
          <a:p>
            <a:r>
              <a:rPr lang="nl-NL" b="1" dirty="0">
                <a:solidFill>
                  <a:schemeClr val="bg2"/>
                </a:solidFill>
              </a:rPr>
              <a:t>Alleen</a:t>
            </a:r>
          </a:p>
        </p:txBody>
      </p:sp>
      <p:sp>
        <p:nvSpPr>
          <p:cNvPr id="42" name="Tekstvak 41">
            <a:extLst>
              <a:ext uri="{FF2B5EF4-FFF2-40B4-BE49-F238E27FC236}">
                <a16:creationId xmlns:a16="http://schemas.microsoft.com/office/drawing/2014/main" id="{D2183F9F-0825-4174-94F0-193AFC7D3554}"/>
              </a:ext>
            </a:extLst>
          </p:cNvPr>
          <p:cNvSpPr txBox="1"/>
          <p:nvPr/>
        </p:nvSpPr>
        <p:spPr>
          <a:xfrm>
            <a:off x="3845344" y="5807676"/>
            <a:ext cx="1597229" cy="369332"/>
          </a:xfrm>
          <a:prstGeom prst="rect">
            <a:avLst/>
          </a:prstGeom>
          <a:noFill/>
        </p:spPr>
        <p:txBody>
          <a:bodyPr wrap="square" rtlCol="0">
            <a:spAutoFit/>
          </a:bodyPr>
          <a:lstStyle/>
          <a:p>
            <a:pPr algn="ctr"/>
            <a:r>
              <a:rPr lang="nl-NL" b="1" dirty="0">
                <a:solidFill>
                  <a:schemeClr val="bg2"/>
                </a:solidFill>
              </a:rPr>
              <a:t>Vermijden</a:t>
            </a:r>
          </a:p>
        </p:txBody>
      </p:sp>
    </p:spTree>
    <p:extLst>
      <p:ext uri="{BB962C8B-B14F-4D97-AF65-F5344CB8AC3E}">
        <p14:creationId xmlns:p14="http://schemas.microsoft.com/office/powerpoint/2010/main" val="82763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478D2-5F0F-4246-B8D1-11D94223609B}"/>
              </a:ext>
            </a:extLst>
          </p:cNvPr>
          <p:cNvSpPr>
            <a:spLocks noGrp="1"/>
          </p:cNvSpPr>
          <p:nvPr>
            <p:ph type="title"/>
          </p:nvPr>
        </p:nvSpPr>
        <p:spPr/>
        <p:txBody>
          <a:bodyPr/>
          <a:lstStyle/>
          <a:p>
            <a:r>
              <a:rPr lang="nl-NL" dirty="0"/>
              <a:t>Werken aan persoonlijke en teambalans</a:t>
            </a:r>
            <a:br>
              <a:rPr lang="nl-NL" dirty="0"/>
            </a:br>
            <a:r>
              <a:rPr lang="nl-NL" dirty="0"/>
              <a:t>- teambalans </a:t>
            </a:r>
          </a:p>
        </p:txBody>
      </p:sp>
      <p:sp>
        <p:nvSpPr>
          <p:cNvPr id="3" name="Tijdelijke aanduiding voor inhoud 2">
            <a:extLst>
              <a:ext uri="{FF2B5EF4-FFF2-40B4-BE49-F238E27FC236}">
                <a16:creationId xmlns:a16="http://schemas.microsoft.com/office/drawing/2014/main" id="{DEF9CDBE-09AC-4A1B-BCEC-A085E5D6AEF3}"/>
              </a:ext>
            </a:extLst>
          </p:cNvPr>
          <p:cNvSpPr>
            <a:spLocks noGrp="1"/>
          </p:cNvSpPr>
          <p:nvPr>
            <p:ph idx="1"/>
          </p:nvPr>
        </p:nvSpPr>
        <p:spPr>
          <a:xfrm>
            <a:off x="292821" y="1625879"/>
            <a:ext cx="8453235" cy="4462463"/>
          </a:xfrm>
        </p:spPr>
        <p:txBody>
          <a:bodyPr/>
          <a:lstStyle/>
          <a:p>
            <a:r>
              <a:rPr lang="nl-NL" dirty="0"/>
              <a:t>Wat doet jouw team? Hoe functioneert het? Wat is jouw rol? </a:t>
            </a:r>
          </a:p>
        </p:txBody>
      </p:sp>
      <p:pic>
        <p:nvPicPr>
          <p:cNvPr id="4" name="Afbeelding 3">
            <a:extLst>
              <a:ext uri="{FF2B5EF4-FFF2-40B4-BE49-F238E27FC236}">
                <a16:creationId xmlns:a16="http://schemas.microsoft.com/office/drawing/2014/main" id="{3B9585DF-E05E-436D-8307-C6ACBEA1AC51}"/>
              </a:ext>
            </a:extLst>
          </p:cNvPr>
          <p:cNvPicPr>
            <a:picLocks noChangeAspect="1"/>
          </p:cNvPicPr>
          <p:nvPr/>
        </p:nvPicPr>
        <p:blipFill>
          <a:blip r:embed="rId3"/>
          <a:stretch>
            <a:fillRect/>
          </a:stretch>
        </p:blipFill>
        <p:spPr>
          <a:xfrm>
            <a:off x="390253" y="2134178"/>
            <a:ext cx="8258370" cy="4229551"/>
          </a:xfrm>
          <a:prstGeom prst="rect">
            <a:avLst/>
          </a:prstGeom>
        </p:spPr>
      </p:pic>
      <p:sp>
        <p:nvSpPr>
          <p:cNvPr id="8" name="Tekstvak 7">
            <a:extLst>
              <a:ext uri="{FF2B5EF4-FFF2-40B4-BE49-F238E27FC236}">
                <a16:creationId xmlns:a16="http://schemas.microsoft.com/office/drawing/2014/main" id="{12BE5904-217C-4AAA-9759-E74564712E50}"/>
              </a:ext>
            </a:extLst>
          </p:cNvPr>
          <p:cNvSpPr txBox="1"/>
          <p:nvPr/>
        </p:nvSpPr>
        <p:spPr>
          <a:xfrm>
            <a:off x="390254" y="6132897"/>
            <a:ext cx="4947866" cy="369332"/>
          </a:xfrm>
          <a:prstGeom prst="rect">
            <a:avLst/>
          </a:prstGeom>
          <a:noFill/>
        </p:spPr>
        <p:txBody>
          <a:bodyPr wrap="square" rtlCol="0">
            <a:spAutoFit/>
          </a:bodyPr>
          <a:lstStyle/>
          <a:p>
            <a:r>
              <a:rPr lang="en-US" sz="900" dirty="0" err="1">
                <a:solidFill>
                  <a:schemeClr val="tx2"/>
                </a:solidFill>
              </a:rPr>
              <a:t>bron</a:t>
            </a:r>
            <a:r>
              <a:rPr lang="en-US" sz="900" dirty="0">
                <a:solidFill>
                  <a:schemeClr val="tx2"/>
                </a:solidFill>
              </a:rPr>
              <a:t>: Smith C.D. et al. Implementing optimal team-based care to reduce clinician burnout, National Academy of Medicine (discussion paper, September 2018)</a:t>
            </a:r>
          </a:p>
        </p:txBody>
      </p:sp>
    </p:spTree>
    <p:extLst>
      <p:ext uri="{BB962C8B-B14F-4D97-AF65-F5344CB8AC3E}">
        <p14:creationId xmlns:p14="http://schemas.microsoft.com/office/powerpoint/2010/main" val="3729928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51268-B0DF-4AA0-96DA-4EC6B96D9BB5}"/>
              </a:ext>
            </a:extLst>
          </p:cNvPr>
          <p:cNvSpPr>
            <a:spLocks noGrp="1"/>
          </p:cNvSpPr>
          <p:nvPr>
            <p:ph type="title"/>
          </p:nvPr>
        </p:nvSpPr>
        <p:spPr/>
        <p:txBody>
          <a:bodyPr/>
          <a:lstStyle/>
          <a:p>
            <a:r>
              <a:rPr lang="nl-NL" dirty="0"/>
              <a:t>Werken aan persoonlijke en teambalans</a:t>
            </a:r>
            <a:br>
              <a:rPr lang="nl-NL" dirty="0"/>
            </a:br>
            <a:r>
              <a:rPr lang="nl-NL" dirty="0"/>
              <a:t>- organisatie</a:t>
            </a:r>
          </a:p>
        </p:txBody>
      </p:sp>
      <p:pic>
        <p:nvPicPr>
          <p:cNvPr id="9" name="Tijdelijke aanduiding voor inhoud 8" descr="Afbeelding met tekst, schermafbeelding&#10;&#10;Beschrijving is gegenereerd met zeer hoge betrouwbaarheid">
            <a:extLst>
              <a:ext uri="{FF2B5EF4-FFF2-40B4-BE49-F238E27FC236}">
                <a16:creationId xmlns:a16="http://schemas.microsoft.com/office/drawing/2014/main" id="{2378053D-E40C-48A7-96F9-DBFE04A6F1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345" y="1280198"/>
            <a:ext cx="8408591" cy="5131196"/>
          </a:xfrm>
        </p:spPr>
      </p:pic>
      <p:sp>
        <p:nvSpPr>
          <p:cNvPr id="10" name="Rechthoek 9">
            <a:extLst>
              <a:ext uri="{FF2B5EF4-FFF2-40B4-BE49-F238E27FC236}">
                <a16:creationId xmlns:a16="http://schemas.microsoft.com/office/drawing/2014/main" id="{A633C135-A057-4A2D-B1A5-CA2475621BB4}"/>
              </a:ext>
            </a:extLst>
          </p:cNvPr>
          <p:cNvSpPr/>
          <p:nvPr/>
        </p:nvSpPr>
        <p:spPr>
          <a:xfrm>
            <a:off x="358345" y="6411394"/>
            <a:ext cx="2570206" cy="230832"/>
          </a:xfrm>
          <a:prstGeom prst="rect">
            <a:avLst/>
          </a:prstGeom>
        </p:spPr>
        <p:txBody>
          <a:bodyPr wrap="square">
            <a:spAutoFit/>
          </a:bodyPr>
          <a:lstStyle/>
          <a:p>
            <a:pPr lvl="0"/>
            <a:r>
              <a:rPr lang="nl-NL" sz="900" dirty="0">
                <a:solidFill>
                  <a:srgbClr val="000000"/>
                </a:solidFill>
              </a:rPr>
              <a:t>bron</a:t>
            </a:r>
            <a:r>
              <a:rPr lang="en-US" sz="900" dirty="0">
                <a:solidFill>
                  <a:srgbClr val="000000"/>
                </a:solidFill>
              </a:rPr>
              <a:t>: Manfredi Rita A. MD, et al. ACEP 2018</a:t>
            </a:r>
            <a:endParaRPr lang="nl-NL" sz="900" dirty="0">
              <a:solidFill>
                <a:srgbClr val="000000"/>
              </a:solidFill>
            </a:endParaRPr>
          </a:p>
        </p:txBody>
      </p:sp>
    </p:spTree>
    <p:extLst>
      <p:ext uri="{BB962C8B-B14F-4D97-AF65-F5344CB8AC3E}">
        <p14:creationId xmlns:p14="http://schemas.microsoft.com/office/powerpoint/2010/main" val="209194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888BD-292A-4005-B8CE-282E15AB345B}"/>
              </a:ext>
            </a:extLst>
          </p:cNvPr>
          <p:cNvSpPr>
            <a:spLocks noGrp="1"/>
          </p:cNvSpPr>
          <p:nvPr>
            <p:ph type="title"/>
          </p:nvPr>
        </p:nvSpPr>
        <p:spPr/>
        <p:txBody>
          <a:bodyPr/>
          <a:lstStyle/>
          <a:p>
            <a:r>
              <a:rPr lang="nl-NL" dirty="0"/>
              <a:t>Werken aan persoonlijke en teambalans</a:t>
            </a:r>
            <a:br>
              <a:rPr lang="nl-NL" dirty="0"/>
            </a:br>
            <a:r>
              <a:rPr lang="nl-NL" dirty="0"/>
              <a:t>- de evenwichtige zorgverlener</a:t>
            </a:r>
          </a:p>
        </p:txBody>
      </p:sp>
      <p:pic>
        <p:nvPicPr>
          <p:cNvPr id="5" name="Tijdelijke aanduiding voor inhoud 4" descr="Afbeelding met tekst&#10;&#10;Beschrijving is gegenereerd met zeer hoge betrouwbaarheid">
            <a:extLst>
              <a:ext uri="{FF2B5EF4-FFF2-40B4-BE49-F238E27FC236}">
                <a16:creationId xmlns:a16="http://schemas.microsoft.com/office/drawing/2014/main" id="{50FEAD94-CCFD-477C-92C1-ECC0BB6158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6636" y="2071581"/>
            <a:ext cx="5710728" cy="4285628"/>
          </a:xfrm>
        </p:spPr>
      </p:pic>
      <p:sp>
        <p:nvSpPr>
          <p:cNvPr id="6" name="Tekstvak 5">
            <a:extLst>
              <a:ext uri="{FF2B5EF4-FFF2-40B4-BE49-F238E27FC236}">
                <a16:creationId xmlns:a16="http://schemas.microsoft.com/office/drawing/2014/main" id="{29EBA090-D382-4A01-B515-1B5656F4E2F6}"/>
              </a:ext>
            </a:extLst>
          </p:cNvPr>
          <p:cNvSpPr txBox="1"/>
          <p:nvPr/>
        </p:nvSpPr>
        <p:spPr>
          <a:xfrm>
            <a:off x="753762" y="1609916"/>
            <a:ext cx="6504543" cy="461665"/>
          </a:xfrm>
          <a:prstGeom prst="rect">
            <a:avLst/>
          </a:prstGeom>
          <a:noFill/>
        </p:spPr>
        <p:txBody>
          <a:bodyPr wrap="square" rtlCol="0">
            <a:spAutoFit/>
          </a:bodyPr>
          <a:lstStyle/>
          <a:p>
            <a:r>
              <a:rPr lang="nl-NL" sz="2400" dirty="0">
                <a:solidFill>
                  <a:schemeClr val="tx2"/>
                </a:solidFill>
              </a:rPr>
              <a:t>De evenwichtige zorgverlener: </a:t>
            </a:r>
          </a:p>
        </p:txBody>
      </p:sp>
    </p:spTree>
    <p:extLst>
      <p:ext uri="{BB962C8B-B14F-4D97-AF65-F5344CB8AC3E}">
        <p14:creationId xmlns:p14="http://schemas.microsoft.com/office/powerpoint/2010/main" val="172412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Evaluatie workshop </a:t>
            </a:r>
          </a:p>
        </p:txBody>
      </p:sp>
      <p:sp>
        <p:nvSpPr>
          <p:cNvPr id="3" name="Tijdelijke aanduiding voor inhoud 2"/>
          <p:cNvSpPr>
            <a:spLocks noGrp="1"/>
          </p:cNvSpPr>
          <p:nvPr>
            <p:ph idx="1"/>
          </p:nvPr>
        </p:nvSpPr>
        <p:spPr>
          <a:xfrm>
            <a:off x="292822" y="1625879"/>
            <a:ext cx="8112142" cy="4462463"/>
          </a:xfrm>
        </p:spPr>
        <p:txBody>
          <a:bodyPr/>
          <a:lstStyle/>
          <a:p>
            <a:pPr marL="143510" indent="-179705"/>
            <a:endParaRPr lang="nl-NL" dirty="0">
              <a:cs typeface="Arial"/>
            </a:endParaRPr>
          </a:p>
          <a:p>
            <a:pPr marL="143510" indent="-179705"/>
            <a:r>
              <a:rPr lang="nl-NL" dirty="0"/>
              <a:t>Welke aspecten of leerpunten zijn je specifiek bij gebleven?</a:t>
            </a:r>
            <a:endParaRPr lang="nl-NL" dirty="0">
              <a:cs typeface="Arial"/>
            </a:endParaRPr>
          </a:p>
          <a:p>
            <a:pPr marL="0" indent="0">
              <a:buNone/>
            </a:pPr>
            <a:r>
              <a:rPr lang="nl-NL" dirty="0"/>
              <a:t> </a:t>
            </a:r>
            <a:endParaRPr lang="nl-NL" dirty="0">
              <a:cs typeface="Arial"/>
            </a:endParaRPr>
          </a:p>
        </p:txBody>
      </p:sp>
      <p:pic>
        <p:nvPicPr>
          <p:cNvPr id="14" name="Afbeelding 14">
            <a:extLst>
              <a:ext uri="{FF2B5EF4-FFF2-40B4-BE49-F238E27FC236}">
                <a16:creationId xmlns:a16="http://schemas.microsoft.com/office/drawing/2014/main" id="{F4AF26DA-36B6-44F3-B002-3BD1459F580B}"/>
              </a:ext>
            </a:extLst>
          </p:cNvPr>
          <p:cNvPicPr>
            <a:picLocks noChangeAspect="1"/>
          </p:cNvPicPr>
          <p:nvPr/>
        </p:nvPicPr>
        <p:blipFill>
          <a:blip r:embed="rId3"/>
          <a:stretch>
            <a:fillRect/>
          </a:stretch>
        </p:blipFill>
        <p:spPr>
          <a:xfrm>
            <a:off x="4914677" y="3857110"/>
            <a:ext cx="2246779" cy="1778374"/>
          </a:xfrm>
          <a:prstGeom prst="rect">
            <a:avLst/>
          </a:prstGeom>
        </p:spPr>
      </p:pic>
    </p:spTree>
    <p:extLst>
      <p:ext uri="{BB962C8B-B14F-4D97-AF65-F5344CB8AC3E}">
        <p14:creationId xmlns:p14="http://schemas.microsoft.com/office/powerpoint/2010/main" val="109905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D16FF-C230-4A83-BD80-2F400A479431}"/>
              </a:ext>
            </a:extLst>
          </p:cNvPr>
          <p:cNvSpPr>
            <a:spLocks noGrp="1"/>
          </p:cNvSpPr>
          <p:nvPr>
            <p:ph type="title"/>
          </p:nvPr>
        </p:nvSpPr>
        <p:spPr/>
        <p:txBody>
          <a:bodyPr/>
          <a:lstStyle/>
          <a:p>
            <a:r>
              <a:rPr lang="nl-NL" dirty="0"/>
              <a:t>Bronvermeldingen Evenwichtige zorgverlener</a:t>
            </a:r>
          </a:p>
        </p:txBody>
      </p:sp>
      <p:sp>
        <p:nvSpPr>
          <p:cNvPr id="3" name="Tijdelijke aanduiding voor inhoud 2">
            <a:extLst>
              <a:ext uri="{FF2B5EF4-FFF2-40B4-BE49-F238E27FC236}">
                <a16:creationId xmlns:a16="http://schemas.microsoft.com/office/drawing/2014/main" id="{6B263B8E-7AFE-4689-BD03-BA0978EC2EE9}"/>
              </a:ext>
            </a:extLst>
          </p:cNvPr>
          <p:cNvSpPr>
            <a:spLocks noGrp="1"/>
          </p:cNvSpPr>
          <p:nvPr>
            <p:ph idx="1"/>
          </p:nvPr>
        </p:nvSpPr>
        <p:spPr>
          <a:xfrm>
            <a:off x="292821" y="1625878"/>
            <a:ext cx="8344552" cy="4970181"/>
          </a:xfrm>
        </p:spPr>
        <p:txBody>
          <a:bodyPr/>
          <a:lstStyle/>
          <a:p>
            <a:pPr marL="143510" indent="-179705">
              <a:lnSpc>
                <a:spcPts val="1300"/>
              </a:lnSpc>
              <a:spcBef>
                <a:spcPts val="300"/>
              </a:spcBef>
              <a:spcAft>
                <a:spcPts val="0"/>
              </a:spcAft>
            </a:pPr>
            <a:r>
              <a:rPr lang="nl-NL" sz="1050" dirty="0">
                <a:latin typeface="Arial" panose="020B0604020202020204" pitchFamily="34" charset="0"/>
                <a:cs typeface="Arial" panose="020B0604020202020204" pitchFamily="34" charset="0"/>
              </a:rPr>
              <a:t>Aarts, Francine; Helft verpleegkundigen overweegt te stoppen wegens werkdruk. Resultaten peiling werkdruk. V&amp;VN ledenpanel 07-06-2017, </a:t>
            </a:r>
            <a:r>
              <a:rPr lang="nl-NL" sz="1050" i="1" dirty="0" err="1">
                <a:latin typeface="Arial" panose="020B0604020202020204" pitchFamily="34" charset="0"/>
                <a:cs typeface="Arial" panose="020B0604020202020204" pitchFamily="34" charset="0"/>
              </a:rPr>
              <a:t>Nursing</a:t>
            </a:r>
            <a:r>
              <a:rPr lang="nl-NL" sz="1050" dirty="0">
                <a:latin typeface="Arial" panose="020B0604020202020204" pitchFamily="34" charset="0"/>
                <a:cs typeface="Arial" panose="020B0604020202020204" pitchFamily="34" charset="0"/>
              </a:rPr>
              <a:t> juni 2017</a:t>
            </a:r>
          </a:p>
          <a:p>
            <a:pPr marL="143510" indent="-179705">
              <a:lnSpc>
                <a:spcPts val="1300"/>
              </a:lnSpc>
              <a:spcBef>
                <a:spcPts val="300"/>
              </a:spcBef>
              <a:spcAft>
                <a:spcPts val="0"/>
              </a:spcAft>
            </a:pPr>
            <a:r>
              <a:rPr lang="nl-NL" sz="1050" kern="1200" dirty="0" err="1">
                <a:latin typeface="Arial" panose="020B0604020202020204" pitchFamily="34" charset="0"/>
                <a:cs typeface="Arial" panose="020B0604020202020204" pitchFamily="34" charset="0"/>
              </a:rPr>
              <a:t>Desart</a:t>
            </a:r>
            <a:r>
              <a:rPr lang="nl-NL" sz="1050" kern="1200" dirty="0">
                <a:latin typeface="Arial" panose="020B0604020202020204" pitchFamily="34" charset="0"/>
                <a:cs typeface="Arial" panose="020B0604020202020204" pitchFamily="34" charset="0"/>
              </a:rPr>
              <a:t> S., </a:t>
            </a:r>
            <a:r>
              <a:rPr lang="nl-NL" sz="1050" kern="1200" dirty="0" err="1">
                <a:latin typeface="Arial" panose="020B0604020202020204" pitchFamily="34" charset="0"/>
                <a:cs typeface="Arial" panose="020B0604020202020204" pitchFamily="34" charset="0"/>
              </a:rPr>
              <a:t>Schaufeli</a:t>
            </a:r>
            <a:r>
              <a:rPr lang="nl-NL" sz="1050" kern="1200" dirty="0">
                <a:latin typeface="Arial" panose="020B0604020202020204" pitchFamily="34" charset="0"/>
                <a:cs typeface="Arial" panose="020B0604020202020204" pitchFamily="34" charset="0"/>
              </a:rPr>
              <a:t> W.B. &amp; De Witte H.; Op zoek naar een nieuwe definitie van burnout. </a:t>
            </a:r>
            <a:r>
              <a:rPr lang="nl-NL" sz="1050" i="1" kern="1200" dirty="0">
                <a:latin typeface="Arial" panose="020B0604020202020204" pitchFamily="34" charset="0"/>
                <a:cs typeface="Arial" panose="020B0604020202020204" pitchFamily="34" charset="0"/>
              </a:rPr>
              <a:t>OVER.WERK Tijdschrift van het Steunpunt Werk</a:t>
            </a:r>
            <a:r>
              <a:rPr lang="nl-NL" sz="1050" kern="1200" dirty="0">
                <a:latin typeface="Arial" panose="020B0604020202020204" pitchFamily="34" charset="0"/>
                <a:cs typeface="Arial" panose="020B0604020202020204" pitchFamily="34" charset="0"/>
              </a:rPr>
              <a:t>, Uitgeverij </a:t>
            </a:r>
            <a:r>
              <a:rPr lang="nl-NL" sz="1050" kern="1200" dirty="0" err="1">
                <a:latin typeface="Arial" panose="020B0604020202020204" pitchFamily="34" charset="0"/>
                <a:cs typeface="Arial" panose="020B0604020202020204" pitchFamily="34" charset="0"/>
              </a:rPr>
              <a:t>Acco</a:t>
            </a:r>
            <a:r>
              <a:rPr lang="nl-NL" sz="1050" kern="1200" dirty="0">
                <a:latin typeface="Arial" panose="020B0604020202020204" pitchFamily="34" charset="0"/>
                <a:cs typeface="Arial" panose="020B0604020202020204" pitchFamily="34" charset="0"/>
              </a:rPr>
              <a:t> 2017, 1, 86-92</a:t>
            </a:r>
          </a:p>
          <a:p>
            <a:pPr marL="171450" indent="-171450">
              <a:lnSpc>
                <a:spcPts val="1300"/>
              </a:lnSpc>
              <a:spcBef>
                <a:spcPts val="400"/>
              </a:spcBef>
            </a:pPr>
            <a:r>
              <a:rPr lang="nl-NL" sz="1050" dirty="0">
                <a:solidFill>
                  <a:schemeClr val="tx2"/>
                </a:solidFill>
                <a:latin typeface="Arial" panose="020B0604020202020204" pitchFamily="34" charset="0"/>
                <a:cs typeface="Arial" panose="020B0604020202020204" pitchFamily="34" charset="0"/>
              </a:rPr>
              <a:t>Dongen CMP van, </a:t>
            </a:r>
            <a:r>
              <a:rPr lang="nl-NL" sz="1050" dirty="0" err="1">
                <a:solidFill>
                  <a:schemeClr val="tx2"/>
                </a:solidFill>
                <a:latin typeface="Arial" panose="020B0604020202020204" pitchFamily="34" charset="0"/>
                <a:cs typeface="Arial" panose="020B0604020202020204" pitchFamily="34" charset="0"/>
              </a:rPr>
              <a:t>prof.dr</a:t>
            </a:r>
            <a:r>
              <a:rPr lang="nl-NL" sz="1050" dirty="0">
                <a:solidFill>
                  <a:schemeClr val="tx2"/>
                </a:solidFill>
                <a:latin typeface="Arial" panose="020B0604020202020204" pitchFamily="34" charset="0"/>
                <a:cs typeface="Arial" panose="020B0604020202020204" pitchFamily="34" charset="0"/>
              </a:rPr>
              <a:t>. Y. van der Graaf; De gelukkige dokter. Onderzoek. </a:t>
            </a:r>
            <a:r>
              <a:rPr lang="nl-NL" sz="1050" i="1" dirty="0" err="1">
                <a:solidFill>
                  <a:schemeClr val="tx2"/>
                </a:solidFill>
                <a:latin typeface="Arial" panose="020B0604020202020204" pitchFamily="34" charset="0"/>
                <a:cs typeface="Arial" panose="020B0604020202020204" pitchFamily="34" charset="0"/>
              </a:rPr>
              <a:t>Ned</a:t>
            </a:r>
            <a:r>
              <a:rPr lang="nl-NL" sz="1050" i="1" dirty="0">
                <a:solidFill>
                  <a:schemeClr val="tx2"/>
                </a:solidFill>
                <a:latin typeface="Arial" panose="020B0604020202020204" pitchFamily="34" charset="0"/>
                <a:cs typeface="Arial" panose="020B0604020202020204" pitchFamily="34" charset="0"/>
              </a:rPr>
              <a:t> </a:t>
            </a:r>
            <a:r>
              <a:rPr lang="nl-NL" sz="1050" i="1" dirty="0" err="1">
                <a:solidFill>
                  <a:schemeClr val="tx2"/>
                </a:solidFill>
                <a:latin typeface="Arial" panose="020B0604020202020204" pitchFamily="34" charset="0"/>
                <a:cs typeface="Arial" panose="020B0604020202020204" pitchFamily="34" charset="0"/>
              </a:rPr>
              <a:t>Tijdschr</a:t>
            </a:r>
            <a:r>
              <a:rPr lang="nl-NL" sz="1050" i="1" dirty="0">
                <a:solidFill>
                  <a:schemeClr val="tx2"/>
                </a:solidFill>
                <a:latin typeface="Arial" panose="020B0604020202020204" pitchFamily="34" charset="0"/>
                <a:cs typeface="Arial" panose="020B0604020202020204" pitchFamily="34" charset="0"/>
              </a:rPr>
              <a:t> </a:t>
            </a:r>
            <a:r>
              <a:rPr lang="nl-NL" sz="1050" i="1" dirty="0" err="1">
                <a:solidFill>
                  <a:schemeClr val="tx2"/>
                </a:solidFill>
                <a:latin typeface="Arial" panose="020B0604020202020204" pitchFamily="34" charset="0"/>
                <a:cs typeface="Arial" panose="020B0604020202020204" pitchFamily="34" charset="0"/>
              </a:rPr>
              <a:t>Geneeskd</a:t>
            </a:r>
            <a:r>
              <a:rPr lang="nl-NL" sz="1050" dirty="0">
                <a:solidFill>
                  <a:schemeClr val="tx2"/>
                </a:solidFill>
                <a:latin typeface="Arial" panose="020B0604020202020204" pitchFamily="34" charset="0"/>
                <a:cs typeface="Arial" panose="020B0604020202020204" pitchFamily="34" charset="0"/>
              </a:rPr>
              <a:t>. 2012, 156:A5847</a:t>
            </a:r>
            <a:endParaRPr lang="en-US" sz="1050" dirty="0">
              <a:latin typeface="Arial" panose="020B0604020202020204" pitchFamily="34" charset="0"/>
              <a:cs typeface="Arial" panose="020B0604020202020204" pitchFamily="34" charset="0"/>
            </a:endParaRPr>
          </a:p>
          <a:p>
            <a:pPr marL="171450" indent="-171450">
              <a:lnSpc>
                <a:spcPts val="1300"/>
              </a:lnSpc>
              <a:spcBef>
                <a:spcPts val="400"/>
              </a:spcBef>
            </a:pPr>
            <a:r>
              <a:rPr lang="da-DK" sz="1050" dirty="0"/>
              <a:t>Dyrbye LN et al.; </a:t>
            </a:r>
            <a:r>
              <a:rPr lang="en-US" sz="1050" dirty="0"/>
              <a:t>Ability of a 9-item Well-Being Index to identify distress and stratify quality of life in US Workers. JOEM, Volume XX, 2016</a:t>
            </a:r>
            <a:r>
              <a:rPr lang="da-DK" sz="1050" dirty="0"/>
              <a:t> (dia PWBI)</a:t>
            </a:r>
          </a:p>
          <a:p>
            <a:pPr marL="171450" indent="-171450">
              <a:lnSpc>
                <a:spcPts val="1300"/>
              </a:lnSpc>
              <a:spcBef>
                <a:spcPts val="400"/>
              </a:spcBef>
            </a:pPr>
            <a:r>
              <a:rPr lang="de-DE" sz="1050" dirty="0">
                <a:latin typeface="Arial" panose="020B0604020202020204" pitchFamily="34" charset="0"/>
                <a:cs typeface="Arial" panose="020B0604020202020204" pitchFamily="34" charset="0"/>
              </a:rPr>
              <a:t>Freudenberger H. et al.; Burn-out bei </a:t>
            </a:r>
            <a:r>
              <a:rPr lang="de-DE" sz="1050" dirty="0" err="1">
                <a:latin typeface="Arial" panose="020B0604020202020204" pitchFamily="34" charset="0"/>
                <a:cs typeface="Arial" panose="020B0604020202020204" pitchFamily="34" charset="0"/>
              </a:rPr>
              <a:t>frauen</a:t>
            </a:r>
            <a:r>
              <a:rPr lang="de-DE" sz="1050" dirty="0">
                <a:latin typeface="Arial" panose="020B0604020202020204" pitchFamily="34" charset="0"/>
                <a:cs typeface="Arial" panose="020B0604020202020204" pitchFamily="34" charset="0"/>
              </a:rPr>
              <a:t>: Über das Gefühl des </a:t>
            </a:r>
            <a:r>
              <a:rPr lang="de-DE" sz="1050" dirty="0" err="1">
                <a:latin typeface="Arial" panose="020B0604020202020204" pitchFamily="34" charset="0"/>
                <a:cs typeface="Arial" panose="020B0604020202020204" pitchFamily="34" charset="0"/>
              </a:rPr>
              <a:t>Ausgebranntseins</a:t>
            </a:r>
            <a:r>
              <a:rPr lang="de-DE" sz="1050" dirty="0">
                <a:latin typeface="Arial" panose="020B0604020202020204" pitchFamily="34" charset="0"/>
                <a:cs typeface="Arial" panose="020B0604020202020204" pitchFamily="34" charset="0"/>
              </a:rPr>
              <a:t>. </a:t>
            </a:r>
            <a:r>
              <a:rPr lang="de-DE" sz="1050" i="1" dirty="0">
                <a:latin typeface="Arial" panose="020B0604020202020204" pitchFamily="34" charset="0"/>
                <a:cs typeface="Arial" panose="020B0604020202020204" pitchFamily="34" charset="0"/>
              </a:rPr>
              <a:t>Krüger,</a:t>
            </a:r>
            <a:r>
              <a:rPr lang="de-DE" sz="1050" dirty="0">
                <a:latin typeface="Arial" panose="020B0604020202020204" pitchFamily="34" charset="0"/>
                <a:cs typeface="Arial" panose="020B0604020202020204" pitchFamily="34" charset="0"/>
              </a:rPr>
              <a:t> Frankfurt am Main 1992</a:t>
            </a:r>
            <a:endParaRPr lang="en-US" sz="1050" dirty="0">
              <a:latin typeface="Arial" panose="020B0604020202020204" pitchFamily="34" charset="0"/>
              <a:cs typeface="Arial" panose="020B0604020202020204" pitchFamily="34" charset="0"/>
            </a:endParaRPr>
          </a:p>
          <a:p>
            <a:pPr marL="171450" indent="-171450">
              <a:lnSpc>
                <a:spcPts val="1300"/>
              </a:lnSpc>
              <a:spcBef>
                <a:spcPts val="400"/>
              </a:spcBef>
            </a:pPr>
            <a:r>
              <a:rPr lang="nl-NL" sz="1050" dirty="0">
                <a:latin typeface="Arial" panose="020B0604020202020204" pitchFamily="34" charset="0"/>
                <a:cs typeface="Arial" panose="020B0604020202020204" pitchFamily="34" charset="0"/>
              </a:rPr>
              <a:t>Kwaliteitskader palliatieve zorg Nederland. IKNL/Palliactief 2017, </a:t>
            </a:r>
            <a:r>
              <a:rPr lang="nl-NL" sz="1050" dirty="0">
                <a:latin typeface="Arial" panose="020B0604020202020204" pitchFamily="34" charset="0"/>
                <a:cs typeface="Arial" panose="020B0604020202020204" pitchFamily="34" charset="0"/>
                <a:hlinkClick r:id="rId3"/>
              </a:rPr>
              <a:t>www.pallialine.nl</a:t>
            </a:r>
            <a:endParaRPr lang="nl-NL" sz="1050" dirty="0">
              <a:latin typeface="Arial" panose="020B0604020202020204" pitchFamily="34" charset="0"/>
              <a:cs typeface="Arial" panose="020B0604020202020204" pitchFamily="34" charset="0"/>
            </a:endParaRPr>
          </a:p>
          <a:p>
            <a:pPr indent="-144000">
              <a:lnSpc>
                <a:spcPts val="1300"/>
              </a:lnSpc>
              <a:spcBef>
                <a:spcPts val="400"/>
              </a:spcBef>
            </a:pPr>
            <a:r>
              <a:rPr lang="en-US" sz="1050" dirty="0"/>
              <a:t>Manfredi Rita A. MD, Huber Julia J MD; Being Well in Emergency Medicine: ACEP’s Guide to investing in yourself. </a:t>
            </a:r>
            <a:r>
              <a:rPr lang="en-US" sz="1050" i="1" dirty="0"/>
              <a:t>FACEP American College of Emergency </a:t>
            </a:r>
            <a:r>
              <a:rPr lang="en-US" sz="1050" i="1" dirty="0" err="1"/>
              <a:t>Physisians</a:t>
            </a:r>
            <a:r>
              <a:rPr lang="en-US" sz="1050" dirty="0"/>
              <a:t>, advanced emergency care, January 23 2018</a:t>
            </a:r>
          </a:p>
          <a:p>
            <a:pPr indent="-144000">
              <a:lnSpc>
                <a:spcPts val="1300"/>
              </a:lnSpc>
              <a:spcBef>
                <a:spcPts val="400"/>
              </a:spcBef>
            </a:pPr>
            <a:r>
              <a:rPr lang="it-IT" sz="1050" dirty="0"/>
              <a:t>Orellana-Rios C.L. et al.; </a:t>
            </a:r>
            <a:r>
              <a:rPr lang="en-US" sz="1050" dirty="0"/>
              <a:t>Mindfulness and compassion-oriented practices at work reduce distress and enhance self-care of palliative care teams: a mixed-method evaluation of an “on the job“ program. </a:t>
            </a:r>
            <a:r>
              <a:rPr lang="it-IT" sz="1050" i="1" dirty="0"/>
              <a:t>BMC Palliative Care </a:t>
            </a:r>
            <a:r>
              <a:rPr lang="it-IT" sz="1050" dirty="0"/>
              <a:t>2018, 17:3 </a:t>
            </a:r>
            <a:endParaRPr lang="en-US" sz="1050" dirty="0">
              <a:latin typeface="Arial" panose="020B0604020202020204" pitchFamily="34" charset="0"/>
              <a:cs typeface="Arial" panose="020B0604020202020204" pitchFamily="34" charset="0"/>
            </a:endParaRPr>
          </a:p>
          <a:p>
            <a:pPr indent="-144000">
              <a:lnSpc>
                <a:spcPts val="1300"/>
              </a:lnSpc>
              <a:spcBef>
                <a:spcPts val="400"/>
              </a:spcBef>
            </a:pPr>
            <a:r>
              <a:rPr lang="en-US" sz="1050" dirty="0">
                <a:latin typeface="Arial" panose="020B0604020202020204" pitchFamily="34" charset="0"/>
                <a:cs typeface="Arial" panose="020B0604020202020204" pitchFamily="34" charset="0"/>
              </a:rPr>
              <a:t>Phoenix Olga, Healing for Social Change. 2013  </a:t>
            </a:r>
            <a:r>
              <a:rPr lang="en-US" sz="1050" dirty="0">
                <a:latin typeface="Arial" panose="020B0604020202020204" pitchFamily="34" charset="0"/>
                <a:cs typeface="Arial" panose="020B0604020202020204" pitchFamily="34" charset="0"/>
                <a:hlinkClick r:id="rId4"/>
              </a:rPr>
              <a:t>www.OlgaPhoenix.com</a:t>
            </a:r>
            <a:r>
              <a:rPr lang="en-US" sz="1050" dirty="0">
                <a:latin typeface="Arial" panose="020B0604020202020204" pitchFamily="34" charset="0"/>
                <a:cs typeface="Arial" panose="020B0604020202020204" pitchFamily="34" charset="0"/>
              </a:rPr>
              <a:t> (Self-Care Wheel)</a:t>
            </a:r>
          </a:p>
          <a:p>
            <a:pPr indent="-144000">
              <a:lnSpc>
                <a:spcPts val="1300"/>
              </a:lnSpc>
              <a:spcBef>
                <a:spcPts val="400"/>
              </a:spcBef>
            </a:pPr>
            <a:r>
              <a:rPr lang="en-US" sz="1050" dirty="0">
                <a:latin typeface="Arial" panose="020B0604020202020204" pitchFamily="34" charset="0"/>
                <a:cs typeface="Arial" panose="020B0604020202020204" pitchFamily="34" charset="0"/>
              </a:rPr>
              <a:t>Schaufeli W.B., De Witte H., </a:t>
            </a:r>
            <a:r>
              <a:rPr lang="en-US" sz="1050" dirty="0" err="1">
                <a:latin typeface="Arial" panose="020B0604020202020204" pitchFamily="34" charset="0"/>
                <a:cs typeface="Arial" panose="020B0604020202020204" pitchFamily="34" charset="0"/>
              </a:rPr>
              <a:t>Desart</a:t>
            </a:r>
            <a:r>
              <a:rPr lang="en-US" sz="1050" dirty="0">
                <a:latin typeface="Arial" panose="020B0604020202020204" pitchFamily="34" charset="0"/>
                <a:cs typeface="Arial" panose="020B0604020202020204" pitchFamily="34" charset="0"/>
              </a:rPr>
              <a:t> S. Burnout Assessment Tool (BAT). Maart 2019 </a:t>
            </a:r>
            <a:r>
              <a:rPr lang="nl-NL" sz="1050" dirty="0">
                <a:hlinkClick r:id="rId5"/>
              </a:rPr>
              <a:t>https://burnoutassessmenttool.be/project_nl/</a:t>
            </a:r>
            <a:endParaRPr lang="en-US" sz="1050" dirty="0">
              <a:latin typeface="Arial" panose="020B0604020202020204" pitchFamily="34" charset="0"/>
              <a:cs typeface="Arial" panose="020B0604020202020204" pitchFamily="34" charset="0"/>
            </a:endParaRPr>
          </a:p>
          <a:p>
            <a:pPr indent="-144000">
              <a:lnSpc>
                <a:spcPts val="1300"/>
              </a:lnSpc>
              <a:spcBef>
                <a:spcPts val="400"/>
              </a:spcBef>
            </a:pPr>
            <a:r>
              <a:rPr lang="en-US" sz="1050" dirty="0" err="1">
                <a:latin typeface="Arial" panose="020B0604020202020204" pitchFamily="34" charset="0"/>
                <a:cs typeface="Arial" panose="020B0604020202020204" pitchFamily="34" charset="0"/>
              </a:rPr>
              <a:t>Shanafelt</a:t>
            </a:r>
            <a:r>
              <a:rPr lang="en-US" sz="1050" dirty="0">
                <a:latin typeface="Arial" panose="020B0604020202020204" pitchFamily="34" charset="0"/>
                <a:cs typeface="Arial" panose="020B0604020202020204" pitchFamily="34" charset="0"/>
              </a:rPr>
              <a:t> T.D.; Finding meaning, balance and personal satisfaction in the practice of oncology. </a:t>
            </a:r>
            <a:r>
              <a:rPr lang="en-US" sz="1050" i="1" dirty="0">
                <a:latin typeface="Arial" panose="020B0604020202020204" pitchFamily="34" charset="0"/>
                <a:cs typeface="Arial" panose="020B0604020202020204" pitchFamily="34" charset="0"/>
              </a:rPr>
              <a:t>J Support Oncol </a:t>
            </a:r>
            <a:r>
              <a:rPr lang="en-US" sz="1050" dirty="0">
                <a:latin typeface="Arial" panose="020B0604020202020204" pitchFamily="34" charset="0"/>
                <a:cs typeface="Arial" panose="020B0604020202020204" pitchFamily="34" charset="0"/>
              </a:rPr>
              <a:t>2005 </a:t>
            </a:r>
          </a:p>
          <a:p>
            <a:pPr indent="-144000">
              <a:lnSpc>
                <a:spcPts val="1300"/>
              </a:lnSpc>
              <a:spcBef>
                <a:spcPts val="400"/>
              </a:spcBef>
            </a:pPr>
            <a:r>
              <a:rPr lang="en-US" sz="1050" dirty="0">
                <a:latin typeface="Arial" panose="020B0604020202020204" pitchFamily="34" charset="0"/>
                <a:cs typeface="Arial" panose="020B0604020202020204" pitchFamily="34" charset="0"/>
              </a:rPr>
              <a:t>Simon-Thomas </a:t>
            </a:r>
            <a:r>
              <a:rPr lang="en-US" sz="1050" dirty="0" err="1">
                <a:latin typeface="Arial" panose="020B0604020202020204" pitchFamily="34" charset="0"/>
                <a:cs typeface="Arial" panose="020B0604020202020204" pitchFamily="34" charset="0"/>
              </a:rPr>
              <a:t>Emiliana</a:t>
            </a:r>
            <a:r>
              <a:rPr lang="en-US" sz="1050" dirty="0">
                <a:latin typeface="Arial" panose="020B0604020202020204" pitchFamily="34" charset="0"/>
                <a:cs typeface="Arial" panose="020B0604020202020204" pitchFamily="34" charset="0"/>
              </a:rPr>
              <a:t> R. Ph.D.; The Four Keys to Happiness at Work. Research reveals the steps you can take toward greater well-being, health, and productivity at work. </a:t>
            </a:r>
            <a:r>
              <a:rPr lang="en-US" sz="1050" i="1" dirty="0">
                <a:latin typeface="Arial" panose="020B0604020202020204" pitchFamily="34" charset="0"/>
                <a:cs typeface="Arial" panose="020B0604020202020204" pitchFamily="34" charset="0"/>
              </a:rPr>
              <a:t>Greater Good Science Center</a:t>
            </a:r>
            <a:r>
              <a:rPr lang="en-US" sz="1050" dirty="0">
                <a:latin typeface="Arial" panose="020B0604020202020204" pitchFamily="34" charset="0"/>
                <a:cs typeface="Arial" panose="020B0604020202020204" pitchFamily="34" charset="0"/>
              </a:rPr>
              <a:t> UC Berkeley, Augustus 29 2018 (</a:t>
            </a:r>
            <a:r>
              <a:rPr lang="nl-NL" sz="1050" dirty="0">
                <a:hlinkClick r:id="rId6"/>
              </a:rPr>
              <a:t>https://greatergood.berkeley.edu/article/item/the_four_keys_to_happiness_at_work</a:t>
            </a:r>
            <a:r>
              <a:rPr lang="nl-NL" sz="1050" dirty="0"/>
              <a:t>)</a:t>
            </a:r>
          </a:p>
          <a:p>
            <a:pPr indent="-144000">
              <a:lnSpc>
                <a:spcPts val="1300"/>
              </a:lnSpc>
              <a:spcBef>
                <a:spcPts val="400"/>
              </a:spcBef>
            </a:pPr>
            <a:r>
              <a:rPr lang="en-US" sz="1050" dirty="0">
                <a:solidFill>
                  <a:schemeClr val="tx2"/>
                </a:solidFill>
              </a:rPr>
              <a:t>Smith C.D. et al.; Implementing optimal team-based care to reduce clinician burnout. </a:t>
            </a:r>
            <a:r>
              <a:rPr lang="en-US" sz="1050" i="1" dirty="0">
                <a:solidFill>
                  <a:schemeClr val="tx2"/>
                </a:solidFill>
              </a:rPr>
              <a:t>NAM Perspectives</a:t>
            </a:r>
            <a:r>
              <a:rPr lang="en-US" sz="1050" dirty="0">
                <a:solidFill>
                  <a:schemeClr val="tx2"/>
                </a:solidFill>
              </a:rPr>
              <a:t>. Discussion Paper, National Academy of Medicine, Washington DC. September 2018</a:t>
            </a:r>
            <a:endParaRPr lang="nl-NL" sz="1050" dirty="0">
              <a:solidFill>
                <a:schemeClr val="tx2"/>
              </a:solidFill>
              <a:latin typeface="Arial" panose="020B0604020202020204" pitchFamily="34" charset="0"/>
              <a:ea typeface="Times New Roman" panose="02020603050405020304" pitchFamily="18" charset="0"/>
              <a:cs typeface="Maiandra GD" panose="020E0502030308020204" pitchFamily="34" charset="0"/>
            </a:endParaRPr>
          </a:p>
          <a:p>
            <a:pPr indent="-144000">
              <a:lnSpc>
                <a:spcPts val="1300"/>
              </a:lnSpc>
              <a:spcBef>
                <a:spcPts val="400"/>
              </a:spcBef>
            </a:pPr>
            <a:r>
              <a:rPr lang="nl-NL" sz="1050" dirty="0" err="1">
                <a:solidFill>
                  <a:schemeClr val="tx2"/>
                </a:solidFill>
                <a:latin typeface="Arial" panose="020B0604020202020204" pitchFamily="34" charset="0"/>
                <a:ea typeface="Times New Roman" panose="02020603050405020304" pitchFamily="18" charset="0"/>
                <a:cs typeface="Maiandra GD" panose="020E0502030308020204" pitchFamily="34" charset="0"/>
              </a:rPr>
              <a:t>Taris</a:t>
            </a:r>
            <a:r>
              <a:rPr lang="nl-NL" sz="1050" dirty="0">
                <a:solidFill>
                  <a:schemeClr val="tx2"/>
                </a:solidFill>
                <a:latin typeface="Arial" panose="020B0604020202020204" pitchFamily="34" charset="0"/>
                <a:ea typeface="Times New Roman" panose="02020603050405020304" pitchFamily="18" charset="0"/>
                <a:cs typeface="Maiandra GD" panose="020E0502030308020204" pitchFamily="34" charset="0"/>
              </a:rPr>
              <a:t> T et al.; Burnout: de stand van zaken. </a:t>
            </a:r>
            <a:r>
              <a:rPr lang="nl-NL" sz="1050" i="1" dirty="0">
                <a:solidFill>
                  <a:schemeClr val="tx2"/>
                </a:solidFill>
                <a:latin typeface="Arial" panose="020B0604020202020204" pitchFamily="34" charset="0"/>
                <a:ea typeface="Times New Roman" panose="02020603050405020304" pitchFamily="18" charset="0"/>
                <a:cs typeface="Maiandra GD" panose="020E0502030308020204" pitchFamily="34" charset="0"/>
              </a:rPr>
              <a:t>Tijdschrift voor Arbeidsvraagstukken </a:t>
            </a:r>
            <a:r>
              <a:rPr lang="nl-NL" sz="1050" dirty="0">
                <a:solidFill>
                  <a:schemeClr val="tx2"/>
                </a:solidFill>
                <a:latin typeface="Arial" panose="020B0604020202020204" pitchFamily="34" charset="0"/>
                <a:ea typeface="Times New Roman" panose="02020603050405020304" pitchFamily="18" charset="0"/>
                <a:cs typeface="Maiandra GD" panose="020E0502030308020204" pitchFamily="34" charset="0"/>
              </a:rPr>
              <a:t>2013</a:t>
            </a:r>
            <a:endParaRPr lang="nl-NL" sz="1050" dirty="0">
              <a:solidFill>
                <a:schemeClr val="tx2"/>
              </a:solidFill>
              <a:latin typeface="Arial" panose="020B0604020202020204" pitchFamily="34" charset="0"/>
              <a:cs typeface="Arial" panose="020B0604020202020204" pitchFamily="34" charset="0"/>
            </a:endParaRPr>
          </a:p>
          <a:p>
            <a:pPr indent="-144000">
              <a:lnSpc>
                <a:spcPts val="1300"/>
              </a:lnSpc>
              <a:spcBef>
                <a:spcPts val="400"/>
              </a:spcBef>
            </a:pPr>
            <a:r>
              <a:rPr lang="en-US" sz="1050" dirty="0">
                <a:latin typeface="Arial" panose="020B0604020202020204" pitchFamily="34" charset="0"/>
                <a:cs typeface="Arial" panose="020B0604020202020204" pitchFamily="34" charset="0"/>
              </a:rPr>
              <a:t>Van Pelt Ellen; </a:t>
            </a:r>
            <a:r>
              <a:rPr lang="nl-NL" sz="1050" dirty="0">
                <a:latin typeface="Arial" panose="020B0604020202020204" pitchFamily="34" charset="0"/>
                <a:cs typeface="Arial" panose="020B0604020202020204" pitchFamily="34" charset="0"/>
              </a:rPr>
              <a:t>Morele stress: ‘Niet de zorg kunnen bieden die je wilt, dat knaagt aan je’. </a:t>
            </a:r>
            <a:r>
              <a:rPr lang="nl-NL" sz="1050" i="1" dirty="0" err="1">
                <a:latin typeface="Arial" panose="020B0604020202020204" pitchFamily="34" charset="0"/>
                <a:cs typeface="Arial" panose="020B0604020202020204" pitchFamily="34" charset="0"/>
              </a:rPr>
              <a:t>Nursing</a:t>
            </a:r>
            <a:r>
              <a:rPr lang="en-US" sz="1050" dirty="0">
                <a:latin typeface="Arial" panose="020B0604020202020204" pitchFamily="34" charset="0"/>
                <a:cs typeface="Arial" panose="020B0604020202020204" pitchFamily="34" charset="0"/>
              </a:rPr>
              <a:t> Premium 12 maart 2019 (</a:t>
            </a:r>
            <a:r>
              <a:rPr lang="nl-NL" sz="1050" dirty="0">
                <a:hlinkClick r:id="rId7"/>
              </a:rPr>
              <a:t>https://www.nursing.nl/magazine-artikelen/morele-stress-als-je-niet-de-zorg-kunt-bieden-die-je-wilt/</a:t>
            </a:r>
            <a:r>
              <a:rPr lang="nl-NL" sz="1050" dirty="0"/>
              <a:t>)</a:t>
            </a:r>
          </a:p>
          <a:p>
            <a:pPr indent="-144000">
              <a:lnSpc>
                <a:spcPts val="1300"/>
              </a:lnSpc>
              <a:spcBef>
                <a:spcPts val="400"/>
              </a:spcBef>
            </a:pPr>
            <a:r>
              <a:rPr lang="nl-NL" sz="1050" dirty="0">
                <a:hlinkClick r:id="rId8"/>
              </a:rPr>
              <a:t>https://www.cnvjongeren.nl/nieuws/cnv-jongeren-1-op-8-jonge-zorgmedewerkers-valt-uit-door-burn-out/</a:t>
            </a:r>
            <a:endParaRPr lang="da-DK" sz="1050" dirty="0"/>
          </a:p>
          <a:p>
            <a:pPr indent="-144000">
              <a:lnSpc>
                <a:spcPts val="1300"/>
              </a:lnSpc>
              <a:spcBef>
                <a:spcPts val="400"/>
              </a:spcBef>
            </a:pPr>
            <a:endParaRPr lang="nl-NL" sz="1050" dirty="0"/>
          </a:p>
          <a:p>
            <a:pPr indent="-144000">
              <a:lnSpc>
                <a:spcPts val="1400"/>
              </a:lnSpc>
              <a:spcBef>
                <a:spcPts val="400"/>
              </a:spcBef>
            </a:pP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52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11C7E-2394-4ECA-8DA6-EE01B0083823}"/>
              </a:ext>
            </a:extLst>
          </p:cNvPr>
          <p:cNvSpPr>
            <a:spLocks noGrp="1"/>
          </p:cNvSpPr>
          <p:nvPr>
            <p:ph type="title"/>
          </p:nvPr>
        </p:nvSpPr>
        <p:spPr/>
        <p:txBody>
          <a:bodyPr/>
          <a:lstStyle/>
          <a:p>
            <a:r>
              <a:rPr lang="nl-NL" dirty="0"/>
              <a:t>Introductie evenwichtige zorgverlener</a:t>
            </a:r>
            <a:br>
              <a:rPr lang="nl-NL" dirty="0"/>
            </a:br>
            <a:r>
              <a:rPr lang="nl-NL" dirty="0"/>
              <a:t>- werken in de zorg </a:t>
            </a:r>
            <a:r>
              <a:rPr lang="nl-NL" sz="1800" dirty="0"/>
              <a:t>(1 van 2)</a:t>
            </a:r>
          </a:p>
        </p:txBody>
      </p:sp>
      <p:sp>
        <p:nvSpPr>
          <p:cNvPr id="3" name="Tijdelijke aanduiding voor inhoud 2">
            <a:extLst>
              <a:ext uri="{FF2B5EF4-FFF2-40B4-BE49-F238E27FC236}">
                <a16:creationId xmlns:a16="http://schemas.microsoft.com/office/drawing/2014/main" id="{4CE28B56-5C15-42CE-B8C4-4B67159D1923}"/>
              </a:ext>
            </a:extLst>
          </p:cNvPr>
          <p:cNvSpPr>
            <a:spLocks noGrp="1"/>
          </p:cNvSpPr>
          <p:nvPr>
            <p:ph idx="1"/>
          </p:nvPr>
        </p:nvSpPr>
        <p:spPr>
          <a:xfrm>
            <a:off x="292821" y="1625879"/>
            <a:ext cx="8198035" cy="4462463"/>
          </a:xfrm>
        </p:spPr>
        <p:txBody>
          <a:bodyPr/>
          <a:lstStyle/>
          <a:p>
            <a:pPr marL="0" indent="0">
              <a:buNone/>
            </a:pPr>
            <a:r>
              <a:rPr lang="nl-NL" dirty="0"/>
              <a:t>Werken in de palliatieve zorg is </a:t>
            </a:r>
            <a:r>
              <a:rPr lang="nl-NL" dirty="0">
                <a:solidFill>
                  <a:schemeClr val="bg2"/>
                </a:solidFill>
              </a:rPr>
              <a:t>‘Kijken, luisteren, voelen, denken en verbinden’</a:t>
            </a:r>
          </a:p>
          <a:p>
            <a:pPr marL="0" lvl="0" indent="0" algn="ctr" defTabSz="457200" fontAlgn="auto">
              <a:lnSpc>
                <a:spcPct val="100000"/>
              </a:lnSpc>
              <a:spcBef>
                <a:spcPts val="300"/>
              </a:spcBef>
              <a:spcAft>
                <a:spcPts val="0"/>
              </a:spcAft>
              <a:buNone/>
            </a:pPr>
            <a:r>
              <a:rPr lang="nl-NL" sz="2000" kern="1200" dirty="0">
                <a:solidFill>
                  <a:schemeClr val="bg2">
                    <a:lumMod val="75000"/>
                  </a:schemeClr>
                </a:solidFill>
                <a:latin typeface="Corbel" panose="020B0503020204020204"/>
              </a:rPr>
              <a:t>Interval 1 jaar</a:t>
            </a:r>
          </a:p>
          <a:p>
            <a:pPr marL="0" indent="0">
              <a:buNone/>
            </a:pPr>
            <a:endParaRPr lang="nl-NL" dirty="0"/>
          </a:p>
          <a:p>
            <a:pPr marL="0" indent="0">
              <a:buNone/>
            </a:pPr>
            <a:endParaRPr lang="nl-NL" dirty="0">
              <a:solidFill>
                <a:schemeClr val="bg2"/>
              </a:solidFill>
            </a:endParaRPr>
          </a:p>
          <a:p>
            <a:pPr marL="0" indent="0">
              <a:buNone/>
            </a:pPr>
            <a:endParaRPr lang="nl-NL" dirty="0">
              <a:solidFill>
                <a:schemeClr val="bg2"/>
              </a:solidFill>
            </a:endParaRPr>
          </a:p>
          <a:p>
            <a:pPr marL="0" indent="0">
              <a:buNone/>
            </a:pPr>
            <a:endParaRPr lang="nl-NL" dirty="0">
              <a:solidFill>
                <a:schemeClr val="bg2"/>
              </a:solidFill>
            </a:endParaRPr>
          </a:p>
          <a:p>
            <a:pPr marL="180000">
              <a:spcBef>
                <a:spcPts val="600"/>
              </a:spcBef>
            </a:pPr>
            <a:r>
              <a:rPr lang="nl-NL" dirty="0">
                <a:solidFill>
                  <a:schemeClr val="tx2"/>
                </a:solidFill>
              </a:rPr>
              <a:t>Wat roept dit bij je op? </a:t>
            </a:r>
          </a:p>
          <a:p>
            <a:pPr marL="180000"/>
            <a:r>
              <a:rPr lang="nl-NL" dirty="0">
                <a:solidFill>
                  <a:schemeClr val="tx2"/>
                </a:solidFill>
              </a:rPr>
              <a:t>Welke impact heeft zo’n situatie op jou? </a:t>
            </a:r>
          </a:p>
          <a:p>
            <a:pPr marL="180000"/>
            <a:r>
              <a:rPr lang="nl-NL" dirty="0">
                <a:solidFill>
                  <a:schemeClr val="tx2"/>
                </a:solidFill>
              </a:rPr>
              <a:t>En wat doe je er mee? </a:t>
            </a:r>
          </a:p>
        </p:txBody>
      </p:sp>
      <p:pic>
        <p:nvPicPr>
          <p:cNvPr id="4" name="Afbeelding 3">
            <a:extLst>
              <a:ext uri="{FF2B5EF4-FFF2-40B4-BE49-F238E27FC236}">
                <a16:creationId xmlns:a16="http://schemas.microsoft.com/office/drawing/2014/main" id="{A485E045-AED1-4BEF-B00A-CC45ECF46498}"/>
              </a:ext>
            </a:extLst>
          </p:cNvPr>
          <p:cNvPicPr>
            <a:picLocks noChangeAspect="1"/>
          </p:cNvPicPr>
          <p:nvPr/>
        </p:nvPicPr>
        <p:blipFill>
          <a:blip r:embed="rId3"/>
          <a:stretch>
            <a:fillRect/>
          </a:stretch>
        </p:blipFill>
        <p:spPr>
          <a:xfrm>
            <a:off x="375067" y="2833421"/>
            <a:ext cx="2161449" cy="1547417"/>
          </a:xfrm>
          <a:prstGeom prst="rect">
            <a:avLst/>
          </a:prstGeom>
        </p:spPr>
      </p:pic>
      <p:pic>
        <p:nvPicPr>
          <p:cNvPr id="5" name="Afbeelding 4">
            <a:extLst>
              <a:ext uri="{FF2B5EF4-FFF2-40B4-BE49-F238E27FC236}">
                <a16:creationId xmlns:a16="http://schemas.microsoft.com/office/drawing/2014/main" id="{4BB2DD12-0CA9-4BE8-B3A5-10A65B975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516" y="3000126"/>
            <a:ext cx="1944583" cy="1654293"/>
          </a:xfrm>
          <a:prstGeom prst="rect">
            <a:avLst/>
          </a:prstGeom>
        </p:spPr>
      </p:pic>
      <p:pic>
        <p:nvPicPr>
          <p:cNvPr id="6" name="Afbeelding 5">
            <a:extLst>
              <a:ext uri="{FF2B5EF4-FFF2-40B4-BE49-F238E27FC236}">
                <a16:creationId xmlns:a16="http://schemas.microsoft.com/office/drawing/2014/main" id="{114A24C5-5132-4EAA-92A1-9F0F955926FE}"/>
              </a:ext>
            </a:extLst>
          </p:cNvPr>
          <p:cNvPicPr>
            <a:picLocks noChangeAspect="1"/>
          </p:cNvPicPr>
          <p:nvPr/>
        </p:nvPicPr>
        <p:blipFill>
          <a:blip r:embed="rId5"/>
          <a:stretch>
            <a:fillRect/>
          </a:stretch>
        </p:blipFill>
        <p:spPr>
          <a:xfrm>
            <a:off x="4476241" y="3293801"/>
            <a:ext cx="2027709" cy="1654293"/>
          </a:xfrm>
          <a:prstGeom prst="rect">
            <a:avLst/>
          </a:prstGeom>
        </p:spPr>
      </p:pic>
      <p:pic>
        <p:nvPicPr>
          <p:cNvPr id="7" name="Afbeelding 6">
            <a:extLst>
              <a:ext uri="{FF2B5EF4-FFF2-40B4-BE49-F238E27FC236}">
                <a16:creationId xmlns:a16="http://schemas.microsoft.com/office/drawing/2014/main" id="{29E04C72-9755-46BD-B024-385B70C7072C}"/>
              </a:ext>
            </a:extLst>
          </p:cNvPr>
          <p:cNvPicPr>
            <a:picLocks noChangeAspect="1"/>
          </p:cNvPicPr>
          <p:nvPr/>
        </p:nvPicPr>
        <p:blipFill>
          <a:blip r:embed="rId6"/>
          <a:stretch>
            <a:fillRect/>
          </a:stretch>
        </p:blipFill>
        <p:spPr>
          <a:xfrm>
            <a:off x="6503950" y="2573530"/>
            <a:ext cx="1939725" cy="1654294"/>
          </a:xfrm>
          <a:prstGeom prst="rect">
            <a:avLst/>
          </a:prstGeom>
        </p:spPr>
      </p:pic>
      <p:sp>
        <p:nvSpPr>
          <p:cNvPr id="10" name="Tekstvak 9">
            <a:extLst>
              <a:ext uri="{FF2B5EF4-FFF2-40B4-BE49-F238E27FC236}">
                <a16:creationId xmlns:a16="http://schemas.microsoft.com/office/drawing/2014/main" id="{9E219314-FAC5-4235-9AF4-6D83DF36C753}"/>
              </a:ext>
            </a:extLst>
          </p:cNvPr>
          <p:cNvSpPr txBox="1"/>
          <p:nvPr/>
        </p:nvSpPr>
        <p:spPr>
          <a:xfrm>
            <a:off x="853517" y="2511316"/>
            <a:ext cx="1706589" cy="369332"/>
          </a:xfrm>
          <a:prstGeom prst="rect">
            <a:avLst/>
          </a:prstGeom>
          <a:noFill/>
        </p:spPr>
        <p:txBody>
          <a:bodyPr wrap="square" rtlCol="0">
            <a:spAutoFit/>
          </a:bodyPr>
          <a:lstStyle/>
          <a:p>
            <a:r>
              <a:rPr lang="nl-NL" dirty="0">
                <a:solidFill>
                  <a:schemeClr val="bg2">
                    <a:lumMod val="75000"/>
                  </a:schemeClr>
                </a:solidFill>
              </a:rPr>
              <a:t>Casus Yvonne</a:t>
            </a:r>
          </a:p>
        </p:txBody>
      </p:sp>
      <p:cxnSp>
        <p:nvCxnSpPr>
          <p:cNvPr id="12" name="Rechte verbindingslijn met pijl 11">
            <a:extLst>
              <a:ext uri="{FF2B5EF4-FFF2-40B4-BE49-F238E27FC236}">
                <a16:creationId xmlns:a16="http://schemas.microsoft.com/office/drawing/2014/main" id="{9A56218C-81E4-44E5-BD2C-4988FC9D4DFC}"/>
              </a:ext>
            </a:extLst>
          </p:cNvPr>
          <p:cNvCxnSpPr>
            <a:cxnSpLocks/>
          </p:cNvCxnSpPr>
          <p:nvPr/>
        </p:nvCxnSpPr>
        <p:spPr>
          <a:xfrm>
            <a:off x="2408121" y="2576326"/>
            <a:ext cx="3967434" cy="241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8601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7AA76-FC07-4D28-A6C5-CD24226B226A}"/>
              </a:ext>
            </a:extLst>
          </p:cNvPr>
          <p:cNvSpPr>
            <a:spLocks noGrp="1"/>
          </p:cNvSpPr>
          <p:nvPr>
            <p:ph type="title"/>
          </p:nvPr>
        </p:nvSpPr>
        <p:spPr/>
        <p:txBody>
          <a:bodyPr/>
          <a:lstStyle/>
          <a:p>
            <a:r>
              <a:rPr lang="nl-NL" dirty="0"/>
              <a:t>Introductie evenwichtige zorgverlener </a:t>
            </a:r>
            <a:br>
              <a:rPr lang="nl-NL" dirty="0"/>
            </a:br>
            <a:r>
              <a:rPr lang="nl-NL" dirty="0"/>
              <a:t>- werken in de zorg </a:t>
            </a:r>
            <a:r>
              <a:rPr lang="nl-NL" sz="1800" dirty="0"/>
              <a:t>(2 van 2)</a:t>
            </a:r>
          </a:p>
        </p:txBody>
      </p:sp>
      <p:sp>
        <p:nvSpPr>
          <p:cNvPr id="3" name="Tijdelijke aanduiding voor inhoud 2">
            <a:extLst>
              <a:ext uri="{FF2B5EF4-FFF2-40B4-BE49-F238E27FC236}">
                <a16:creationId xmlns:a16="http://schemas.microsoft.com/office/drawing/2014/main" id="{FD52C0B6-4348-4924-83A3-E9B6F6E75F31}"/>
              </a:ext>
            </a:extLst>
          </p:cNvPr>
          <p:cNvSpPr>
            <a:spLocks noGrp="1"/>
          </p:cNvSpPr>
          <p:nvPr>
            <p:ph idx="1"/>
          </p:nvPr>
        </p:nvSpPr>
        <p:spPr>
          <a:xfrm>
            <a:off x="292822" y="1625879"/>
            <a:ext cx="8114908" cy="4462463"/>
          </a:xfrm>
        </p:spPr>
        <p:txBody>
          <a:bodyPr/>
          <a:lstStyle/>
          <a:p>
            <a:pPr marL="143510" indent="-179705"/>
            <a:r>
              <a:rPr lang="nl-NL" dirty="0"/>
              <a:t>Wat is voor jou de reden dat je werkt in de (palliatieve) zorg?</a:t>
            </a:r>
          </a:p>
          <a:p>
            <a:pPr marL="423545" lvl="1" indent="-251460"/>
            <a:r>
              <a:rPr lang="nl-NL" dirty="0"/>
              <a:t>Had/heb je een ideaal of overtuiging?</a:t>
            </a:r>
            <a:endParaRPr lang="nl-NL" dirty="0">
              <a:cs typeface="Arial"/>
            </a:endParaRPr>
          </a:p>
          <a:p>
            <a:pPr marL="423545" lvl="1" indent="-251460"/>
            <a:r>
              <a:rPr lang="nl-NL" dirty="0"/>
              <a:t>Had/heb je bepaalde doelen die je wilt bereiken?</a:t>
            </a:r>
            <a:endParaRPr lang="nl-NL" dirty="0">
              <a:cs typeface="Arial"/>
            </a:endParaRPr>
          </a:p>
          <a:p>
            <a:pPr marL="143510" indent="-179705"/>
            <a:endParaRPr lang="nl-NL" dirty="0">
              <a:cs typeface="Arial"/>
            </a:endParaRPr>
          </a:p>
          <a:p>
            <a:pPr marL="143510" indent="-179705"/>
            <a:r>
              <a:rPr lang="nl-NL" dirty="0"/>
              <a:t>In hoeverre is dit veranderd in de loop van de tijd?</a:t>
            </a:r>
            <a:endParaRPr lang="nl-NL" dirty="0">
              <a:cs typeface="Arial"/>
            </a:endParaRPr>
          </a:p>
          <a:p>
            <a:pPr marL="423545" lvl="1" indent="-251460"/>
            <a:r>
              <a:rPr lang="nl-NL" dirty="0"/>
              <a:t>Welke rol neem je nu in? En hoe voel je je daarbij? </a:t>
            </a:r>
            <a:endParaRPr lang="nl-NL" dirty="0">
              <a:cs typeface="Arial"/>
            </a:endParaRPr>
          </a:p>
          <a:p>
            <a:pPr marL="423545" lvl="1" indent="-251460"/>
            <a:r>
              <a:rPr lang="nl-NL" dirty="0"/>
              <a:t>Past het werk wat je nu doet bij jou als persoon? In hoeverre wel of niet?</a:t>
            </a:r>
            <a:endParaRPr lang="nl-NL" dirty="0">
              <a:cs typeface="Arial"/>
            </a:endParaRPr>
          </a:p>
        </p:txBody>
      </p:sp>
      <p:pic>
        <p:nvPicPr>
          <p:cNvPr id="4" name="Afbeelding 3">
            <a:extLst>
              <a:ext uri="{FF2B5EF4-FFF2-40B4-BE49-F238E27FC236}">
                <a16:creationId xmlns:a16="http://schemas.microsoft.com/office/drawing/2014/main" id="{A16D0EAD-5A57-4FC5-BCB9-DE41F0BEF148}"/>
              </a:ext>
            </a:extLst>
          </p:cNvPr>
          <p:cNvPicPr>
            <a:picLocks noChangeAspect="1"/>
          </p:cNvPicPr>
          <p:nvPr/>
        </p:nvPicPr>
        <p:blipFill>
          <a:blip r:embed="rId3"/>
          <a:stretch>
            <a:fillRect/>
          </a:stretch>
        </p:blipFill>
        <p:spPr>
          <a:xfrm>
            <a:off x="5782014" y="4739634"/>
            <a:ext cx="2279436" cy="1710593"/>
          </a:xfrm>
          <a:prstGeom prst="rect">
            <a:avLst/>
          </a:prstGeom>
        </p:spPr>
      </p:pic>
    </p:spTree>
    <p:extLst>
      <p:ext uri="{BB962C8B-B14F-4D97-AF65-F5344CB8AC3E}">
        <p14:creationId xmlns:p14="http://schemas.microsoft.com/office/powerpoint/2010/main" val="196680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B9E32-E497-4E07-8784-13677CFF3E93}"/>
              </a:ext>
            </a:extLst>
          </p:cNvPr>
          <p:cNvSpPr>
            <a:spLocks noGrp="1"/>
          </p:cNvSpPr>
          <p:nvPr>
            <p:ph type="title"/>
          </p:nvPr>
        </p:nvSpPr>
        <p:spPr>
          <a:xfrm>
            <a:off x="471342" y="261940"/>
            <a:ext cx="6392595" cy="755650"/>
          </a:xfrm>
        </p:spPr>
        <p:txBody>
          <a:bodyPr/>
          <a:lstStyle/>
          <a:p>
            <a:r>
              <a:rPr lang="nl-NL" dirty="0"/>
              <a:t>Introductie evenwichtige zorgverlener </a:t>
            </a:r>
            <a:br>
              <a:rPr lang="nl-NL" dirty="0"/>
            </a:br>
            <a:r>
              <a:rPr lang="nl-NL" dirty="0"/>
              <a:t>- 7 domeinen voor werkgeluk </a:t>
            </a:r>
            <a:r>
              <a:rPr lang="nl-NL" sz="2000" dirty="0"/>
              <a:t>(</a:t>
            </a:r>
            <a:r>
              <a:rPr lang="nl-NL" sz="2000" dirty="0" err="1"/>
              <a:t>Wellness</a:t>
            </a:r>
            <a:r>
              <a:rPr lang="nl-NL" sz="2000" dirty="0"/>
              <a:t> Wheel)</a:t>
            </a:r>
          </a:p>
        </p:txBody>
      </p:sp>
      <p:pic>
        <p:nvPicPr>
          <p:cNvPr id="5" name="Tijdelijke aanduiding voor inhoud 4">
            <a:extLst>
              <a:ext uri="{FF2B5EF4-FFF2-40B4-BE49-F238E27FC236}">
                <a16:creationId xmlns:a16="http://schemas.microsoft.com/office/drawing/2014/main" id="{A3085E06-632D-4B95-B9AC-8418C1F32E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920" y="1238130"/>
            <a:ext cx="8686160" cy="5127098"/>
          </a:xfrm>
          <a:ln w="28575"/>
        </p:spPr>
      </p:pic>
      <p:sp>
        <p:nvSpPr>
          <p:cNvPr id="6" name="Tekstvak 5">
            <a:extLst>
              <a:ext uri="{FF2B5EF4-FFF2-40B4-BE49-F238E27FC236}">
                <a16:creationId xmlns:a16="http://schemas.microsoft.com/office/drawing/2014/main" id="{13716311-8B50-40C9-A6BF-02CFE4DEBAE6}"/>
              </a:ext>
            </a:extLst>
          </p:cNvPr>
          <p:cNvSpPr txBox="1"/>
          <p:nvPr/>
        </p:nvSpPr>
        <p:spPr>
          <a:xfrm>
            <a:off x="613847" y="6365228"/>
            <a:ext cx="7105115" cy="230832"/>
          </a:xfrm>
          <a:prstGeom prst="rect">
            <a:avLst/>
          </a:prstGeom>
          <a:noFill/>
        </p:spPr>
        <p:txBody>
          <a:bodyPr wrap="square" rtlCol="0">
            <a:spAutoFit/>
          </a:bodyPr>
          <a:lstStyle/>
          <a:p>
            <a:r>
              <a:rPr lang="nl-NL" sz="900" dirty="0">
                <a:solidFill>
                  <a:srgbClr val="000000"/>
                </a:solidFill>
              </a:rPr>
              <a:t>bron</a:t>
            </a:r>
            <a:r>
              <a:rPr lang="en-US" sz="900" dirty="0">
                <a:solidFill>
                  <a:srgbClr val="000000"/>
                </a:solidFill>
              </a:rPr>
              <a:t>: Manfredi Rita A. MD, Huber Julia J MD; Being Well in Emergency Medicine: ACEP’s Guide to Investing in Yourself. ACEP 2018</a:t>
            </a:r>
            <a:endParaRPr lang="nl-NL" sz="900" dirty="0">
              <a:solidFill>
                <a:srgbClr val="000000"/>
              </a:solidFill>
            </a:endParaRPr>
          </a:p>
        </p:txBody>
      </p:sp>
    </p:spTree>
    <p:extLst>
      <p:ext uri="{BB962C8B-B14F-4D97-AF65-F5344CB8AC3E}">
        <p14:creationId xmlns:p14="http://schemas.microsoft.com/office/powerpoint/2010/main" val="317072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169E1-1B91-42D8-9749-DB2D1CBD7EED}"/>
              </a:ext>
            </a:extLst>
          </p:cNvPr>
          <p:cNvSpPr>
            <a:spLocks noGrp="1"/>
          </p:cNvSpPr>
          <p:nvPr>
            <p:ph type="title"/>
          </p:nvPr>
        </p:nvSpPr>
        <p:spPr/>
        <p:txBody>
          <a:bodyPr/>
          <a:lstStyle/>
          <a:p>
            <a:r>
              <a:rPr lang="nl-NL" dirty="0"/>
              <a:t>Introductie evenwichtige zorgverlener </a:t>
            </a:r>
            <a:br>
              <a:rPr lang="nl-NL" dirty="0"/>
            </a:br>
            <a:r>
              <a:rPr lang="nl-NL" dirty="0"/>
              <a:t>- geluk</a:t>
            </a:r>
          </a:p>
        </p:txBody>
      </p:sp>
      <p:sp>
        <p:nvSpPr>
          <p:cNvPr id="3" name="Tijdelijke aanduiding voor inhoud 2">
            <a:extLst>
              <a:ext uri="{FF2B5EF4-FFF2-40B4-BE49-F238E27FC236}">
                <a16:creationId xmlns:a16="http://schemas.microsoft.com/office/drawing/2014/main" id="{8DAC24D3-5898-46E6-9AD1-BC8856A99886}"/>
              </a:ext>
            </a:extLst>
          </p:cNvPr>
          <p:cNvSpPr>
            <a:spLocks noGrp="1"/>
          </p:cNvSpPr>
          <p:nvPr>
            <p:ph idx="1"/>
          </p:nvPr>
        </p:nvSpPr>
        <p:spPr>
          <a:xfrm>
            <a:off x="387823" y="1654554"/>
            <a:ext cx="7936779" cy="4631506"/>
          </a:xfrm>
        </p:spPr>
        <p:txBody>
          <a:bodyPr/>
          <a:lstStyle/>
          <a:p>
            <a:r>
              <a:rPr lang="nl-NL" dirty="0"/>
              <a:t>Welke kernwoorden gelden voor jou als je het hebt over geluk? Kijk hierbij naar de score die je jezelf zojuist hebt gegeven.</a:t>
            </a:r>
          </a:p>
          <a:p>
            <a:endParaRPr lang="nl-NL" dirty="0"/>
          </a:p>
          <a:p>
            <a:endParaRPr lang="nl-NL" dirty="0"/>
          </a:p>
          <a:p>
            <a:endParaRPr lang="nl-NL" dirty="0"/>
          </a:p>
        </p:txBody>
      </p:sp>
      <p:pic>
        <p:nvPicPr>
          <p:cNvPr id="5" name="Afbeelding 4">
            <a:extLst>
              <a:ext uri="{FF2B5EF4-FFF2-40B4-BE49-F238E27FC236}">
                <a16:creationId xmlns:a16="http://schemas.microsoft.com/office/drawing/2014/main" id="{B979531E-FBE2-4379-A3BF-248269AB3F0B}"/>
              </a:ext>
            </a:extLst>
          </p:cNvPr>
          <p:cNvPicPr>
            <a:picLocks noChangeAspect="1"/>
          </p:cNvPicPr>
          <p:nvPr/>
        </p:nvPicPr>
        <p:blipFill>
          <a:blip r:embed="rId3"/>
          <a:stretch>
            <a:fillRect/>
          </a:stretch>
        </p:blipFill>
        <p:spPr>
          <a:xfrm>
            <a:off x="2553092" y="2720741"/>
            <a:ext cx="5367749" cy="3565319"/>
          </a:xfrm>
          <a:prstGeom prst="rect">
            <a:avLst/>
          </a:prstGeom>
        </p:spPr>
      </p:pic>
      <p:pic>
        <p:nvPicPr>
          <p:cNvPr id="6" name="Afbeelding 5">
            <a:extLst>
              <a:ext uri="{FF2B5EF4-FFF2-40B4-BE49-F238E27FC236}">
                <a16:creationId xmlns:a16="http://schemas.microsoft.com/office/drawing/2014/main" id="{CCE8A005-5413-43A8-81AE-DAEF6E359352}"/>
              </a:ext>
            </a:extLst>
          </p:cNvPr>
          <p:cNvPicPr>
            <a:picLocks noChangeAspect="1"/>
          </p:cNvPicPr>
          <p:nvPr/>
        </p:nvPicPr>
        <p:blipFill>
          <a:blip r:embed="rId4"/>
          <a:stretch>
            <a:fillRect/>
          </a:stretch>
        </p:blipFill>
        <p:spPr>
          <a:xfrm>
            <a:off x="485943" y="6286060"/>
            <a:ext cx="3907875" cy="249958"/>
          </a:xfrm>
          <a:prstGeom prst="rect">
            <a:avLst/>
          </a:prstGeom>
        </p:spPr>
      </p:pic>
    </p:spTree>
    <p:extLst>
      <p:ext uri="{BB962C8B-B14F-4D97-AF65-F5344CB8AC3E}">
        <p14:creationId xmlns:p14="http://schemas.microsoft.com/office/powerpoint/2010/main" val="126351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6223E-599A-4F3D-A3DE-41DF6BCB3C83}"/>
              </a:ext>
            </a:extLst>
          </p:cNvPr>
          <p:cNvSpPr>
            <a:spLocks noGrp="1"/>
          </p:cNvSpPr>
          <p:nvPr>
            <p:ph type="title"/>
          </p:nvPr>
        </p:nvSpPr>
        <p:spPr/>
        <p:txBody>
          <a:bodyPr/>
          <a:lstStyle/>
          <a:p>
            <a:br>
              <a:rPr lang="nl-NL" dirty="0"/>
            </a:br>
            <a:r>
              <a:rPr lang="nl-NL" dirty="0"/>
              <a:t>Introductie evenwichtige zorgverlener</a:t>
            </a:r>
            <a:br>
              <a:rPr lang="nl-NL" dirty="0"/>
            </a:br>
            <a:r>
              <a:rPr lang="nl-NL" dirty="0"/>
              <a:t>- PERK model voor werkgeluk</a:t>
            </a:r>
          </a:p>
        </p:txBody>
      </p:sp>
      <p:sp>
        <p:nvSpPr>
          <p:cNvPr id="3" name="Tijdelijke aanduiding voor inhoud 2">
            <a:extLst>
              <a:ext uri="{FF2B5EF4-FFF2-40B4-BE49-F238E27FC236}">
                <a16:creationId xmlns:a16="http://schemas.microsoft.com/office/drawing/2014/main" id="{C8F96F63-E483-4C76-9F24-A8D92A427996}"/>
              </a:ext>
            </a:extLst>
          </p:cNvPr>
          <p:cNvSpPr>
            <a:spLocks noGrp="1"/>
          </p:cNvSpPr>
          <p:nvPr>
            <p:ph idx="1"/>
          </p:nvPr>
        </p:nvSpPr>
        <p:spPr>
          <a:xfrm>
            <a:off x="292821" y="1625879"/>
            <a:ext cx="8138659" cy="4462463"/>
          </a:xfrm>
        </p:spPr>
        <p:txBody>
          <a:bodyPr/>
          <a:lstStyle/>
          <a:p>
            <a:pPr marL="0" indent="0">
              <a:spcBef>
                <a:spcPts val="600"/>
              </a:spcBef>
              <a:buNone/>
            </a:pPr>
            <a:r>
              <a:rPr lang="nl-NL" dirty="0"/>
              <a:t>PERK model voor werkgeluk bestaat uit vier pijlers</a:t>
            </a:r>
          </a:p>
          <a:p>
            <a:pPr>
              <a:lnSpc>
                <a:spcPts val="2500"/>
              </a:lnSpc>
              <a:spcBef>
                <a:spcPts val="600"/>
              </a:spcBef>
            </a:pPr>
            <a:r>
              <a:rPr lang="nl-NL" sz="2000" dirty="0" err="1"/>
              <a:t>Purpose</a:t>
            </a:r>
            <a:r>
              <a:rPr lang="nl-NL" sz="2000" dirty="0"/>
              <a:t>: </a:t>
            </a:r>
            <a:r>
              <a:rPr lang="nl-NL" sz="2000" dirty="0">
                <a:solidFill>
                  <a:schemeClr val="bg2"/>
                </a:solidFill>
              </a:rPr>
              <a:t>een hoger doel</a:t>
            </a:r>
            <a:r>
              <a:rPr lang="nl-NL" sz="2000" dirty="0"/>
              <a:t>. Werkzaamheden passen bij je persoonlijke waarden. Doen waar je van houdt en in gelooft met overtuiging. </a:t>
            </a:r>
          </a:p>
          <a:p>
            <a:pPr>
              <a:lnSpc>
                <a:spcPts val="2500"/>
              </a:lnSpc>
              <a:spcBef>
                <a:spcPts val="600"/>
              </a:spcBef>
            </a:pPr>
            <a:r>
              <a:rPr lang="nl-NL" sz="2000" dirty="0"/>
              <a:t>Engagement: </a:t>
            </a:r>
            <a:r>
              <a:rPr lang="nl-NL" sz="2000" dirty="0">
                <a:solidFill>
                  <a:schemeClr val="bg2"/>
                </a:solidFill>
              </a:rPr>
              <a:t>emotionele betrokkenheid</a:t>
            </a:r>
            <a:r>
              <a:rPr lang="nl-NL" sz="2000" dirty="0"/>
              <a:t>. Plezier, autonomie zoals ruimte voor je taken en persoonlijke ontwikkeling, voldoening in je werk hebben. </a:t>
            </a:r>
          </a:p>
          <a:p>
            <a:pPr>
              <a:lnSpc>
                <a:spcPts val="2500"/>
              </a:lnSpc>
              <a:spcBef>
                <a:spcPts val="600"/>
              </a:spcBef>
            </a:pPr>
            <a:r>
              <a:rPr lang="nl-NL" sz="2000" dirty="0" err="1"/>
              <a:t>Resilience</a:t>
            </a:r>
            <a:r>
              <a:rPr lang="nl-NL" sz="2000" dirty="0"/>
              <a:t>: </a:t>
            </a:r>
            <a:r>
              <a:rPr lang="nl-NL" sz="2000" dirty="0">
                <a:solidFill>
                  <a:schemeClr val="bg2"/>
                </a:solidFill>
              </a:rPr>
              <a:t>veerkracht</a:t>
            </a:r>
            <a:r>
              <a:rPr lang="nl-NL" sz="2000" dirty="0"/>
              <a:t>. Omgaan met teleurstellingen, fouten. Aanpassen. Leren van fouten. Op mindfulness gebaseerde stress reductie (MBSR) kan helpen.</a:t>
            </a:r>
          </a:p>
          <a:p>
            <a:pPr>
              <a:lnSpc>
                <a:spcPts val="2500"/>
              </a:lnSpc>
              <a:spcBef>
                <a:spcPts val="600"/>
              </a:spcBef>
            </a:pPr>
            <a:r>
              <a:rPr lang="nl-NL" sz="2000" dirty="0" err="1"/>
              <a:t>Kindness</a:t>
            </a:r>
            <a:r>
              <a:rPr lang="nl-NL" sz="2000" dirty="0"/>
              <a:t>: </a:t>
            </a:r>
            <a:r>
              <a:rPr lang="nl-NL" sz="2000" dirty="0">
                <a:solidFill>
                  <a:schemeClr val="bg2"/>
                </a:solidFill>
              </a:rPr>
              <a:t>vriendelijkheid tussen collega’s</a:t>
            </a:r>
            <a:r>
              <a:rPr lang="nl-NL" sz="2000" dirty="0"/>
              <a:t> ‘ouderwetse beschaving’. (collegiale) verbinding, vertrouwen, respectvol omgaan met elkaar en pro-sociaal gedrag: empathie, compassie en dankbaarheid.</a:t>
            </a:r>
          </a:p>
        </p:txBody>
      </p:sp>
      <p:sp>
        <p:nvSpPr>
          <p:cNvPr id="5" name="Tekstvak 4">
            <a:extLst>
              <a:ext uri="{FF2B5EF4-FFF2-40B4-BE49-F238E27FC236}">
                <a16:creationId xmlns:a16="http://schemas.microsoft.com/office/drawing/2014/main" id="{EBD48D9C-A232-4E20-8E56-C153060DD6B0}"/>
              </a:ext>
            </a:extLst>
          </p:cNvPr>
          <p:cNvSpPr txBox="1"/>
          <p:nvPr/>
        </p:nvSpPr>
        <p:spPr>
          <a:xfrm>
            <a:off x="471343" y="6088342"/>
            <a:ext cx="5763202" cy="230832"/>
          </a:xfrm>
          <a:prstGeom prst="rect">
            <a:avLst/>
          </a:prstGeom>
          <a:noFill/>
        </p:spPr>
        <p:txBody>
          <a:bodyPr wrap="square" rtlCol="0">
            <a:spAutoFit/>
          </a:bodyPr>
          <a:lstStyle/>
          <a:p>
            <a:r>
              <a:rPr lang="en-US" sz="900" kern="0" dirty="0" err="1">
                <a:solidFill>
                  <a:srgbClr val="000000"/>
                </a:solidFill>
                <a:latin typeface="Arial" panose="020B0604020202020204" pitchFamily="34" charset="0"/>
                <a:cs typeface="Arial" panose="020B0604020202020204" pitchFamily="34" charset="0"/>
              </a:rPr>
              <a:t>bron</a:t>
            </a:r>
            <a:r>
              <a:rPr lang="en-US" sz="900" kern="0" dirty="0">
                <a:solidFill>
                  <a:srgbClr val="000000"/>
                </a:solidFill>
                <a:latin typeface="Arial" panose="020B0604020202020204" pitchFamily="34" charset="0"/>
                <a:cs typeface="Arial" panose="020B0604020202020204" pitchFamily="34" charset="0"/>
              </a:rPr>
              <a:t>: Simon-Thomas </a:t>
            </a:r>
            <a:r>
              <a:rPr lang="en-US" sz="900" kern="0" dirty="0" err="1">
                <a:solidFill>
                  <a:srgbClr val="000000"/>
                </a:solidFill>
                <a:latin typeface="Arial" panose="020B0604020202020204" pitchFamily="34" charset="0"/>
                <a:cs typeface="Arial" panose="020B0604020202020204" pitchFamily="34" charset="0"/>
              </a:rPr>
              <a:t>Emiliana</a:t>
            </a:r>
            <a:r>
              <a:rPr lang="en-US" sz="900" kern="0" dirty="0">
                <a:solidFill>
                  <a:srgbClr val="000000"/>
                </a:solidFill>
                <a:latin typeface="Arial" panose="020B0604020202020204" pitchFamily="34" charset="0"/>
                <a:cs typeface="Arial" panose="020B0604020202020204" pitchFamily="34" charset="0"/>
              </a:rPr>
              <a:t> R. Ph.D.; The Four Keys to Happiness at Work. 2018. UC Berkeley</a:t>
            </a:r>
            <a:endParaRPr lang="nl-NL" sz="900" dirty="0">
              <a:solidFill>
                <a:schemeClr val="tx2"/>
              </a:solidFill>
            </a:endParaRPr>
          </a:p>
        </p:txBody>
      </p:sp>
    </p:spTree>
    <p:extLst>
      <p:ext uri="{BB962C8B-B14F-4D97-AF65-F5344CB8AC3E}">
        <p14:creationId xmlns:p14="http://schemas.microsoft.com/office/powerpoint/2010/main" val="254004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30EE1-8226-43CE-B720-7A8D2AEE3D2D}"/>
              </a:ext>
            </a:extLst>
          </p:cNvPr>
          <p:cNvSpPr>
            <a:spLocks noGrp="1"/>
          </p:cNvSpPr>
          <p:nvPr>
            <p:ph type="title"/>
          </p:nvPr>
        </p:nvSpPr>
        <p:spPr>
          <a:xfrm>
            <a:off x="238316" y="261940"/>
            <a:ext cx="6459367" cy="755650"/>
          </a:xfrm>
        </p:spPr>
        <p:txBody>
          <a:bodyPr/>
          <a:lstStyle/>
          <a:p>
            <a:r>
              <a:rPr lang="nl-NL" dirty="0"/>
              <a:t>Evenwichtige zorgverlener </a:t>
            </a:r>
            <a:r>
              <a:rPr lang="nl-NL" dirty="0">
                <a:cs typeface="Arial"/>
              </a:rPr>
              <a:t>in Kwaliteitskader Palliatieve zorg Nederland (</a:t>
            </a:r>
            <a:r>
              <a:rPr lang="nl-NL" sz="1800" dirty="0">
                <a:cs typeface="Arial"/>
              </a:rPr>
              <a:t>1 van 3)</a:t>
            </a:r>
          </a:p>
        </p:txBody>
      </p:sp>
      <p:pic>
        <p:nvPicPr>
          <p:cNvPr id="4" name="Afbeelding 4" descr="Afbeelding met buiten, boom, lucht&#10;&#10;Beschrijving is gegenereerd met zeer hoge betrouwbaarheid">
            <a:extLst>
              <a:ext uri="{FF2B5EF4-FFF2-40B4-BE49-F238E27FC236}">
                <a16:creationId xmlns:a16="http://schemas.microsoft.com/office/drawing/2014/main" id="{50E4BDC4-1CC8-4FA8-9935-3D2F3BAC3128}"/>
              </a:ext>
            </a:extLst>
          </p:cNvPr>
          <p:cNvPicPr>
            <a:picLocks noGrp="1" noChangeAspect="1"/>
          </p:cNvPicPr>
          <p:nvPr>
            <p:ph idx="1"/>
          </p:nvPr>
        </p:nvPicPr>
        <p:blipFill>
          <a:blip r:embed="rId3"/>
          <a:stretch>
            <a:fillRect/>
          </a:stretch>
        </p:blipFill>
        <p:spPr>
          <a:xfrm>
            <a:off x="451262" y="1864908"/>
            <a:ext cx="1374886" cy="1424557"/>
          </a:xfrm>
          <a:prstGeom prst="rect">
            <a:avLst/>
          </a:prstGeom>
        </p:spPr>
      </p:pic>
      <p:sp>
        <p:nvSpPr>
          <p:cNvPr id="3" name="Tekstvak 2">
            <a:extLst>
              <a:ext uri="{FF2B5EF4-FFF2-40B4-BE49-F238E27FC236}">
                <a16:creationId xmlns:a16="http://schemas.microsoft.com/office/drawing/2014/main" id="{9538CFD1-CAEA-4B5B-92E7-5C2D4F0B1407}"/>
              </a:ext>
            </a:extLst>
          </p:cNvPr>
          <p:cNvSpPr txBox="1"/>
          <p:nvPr/>
        </p:nvSpPr>
        <p:spPr>
          <a:xfrm>
            <a:off x="238317" y="6138695"/>
            <a:ext cx="4170151" cy="407099"/>
          </a:xfrm>
          <a:prstGeom prst="rect">
            <a:avLst/>
          </a:prstGeom>
          <a:noFill/>
        </p:spPr>
        <p:txBody>
          <a:bodyPr wrap="square" rtlCol="0" anchor="t">
            <a:spAutoFit/>
          </a:bodyPr>
          <a:lstStyle/>
          <a:p>
            <a:pPr lvl="0">
              <a:lnSpc>
                <a:spcPts val="3000"/>
              </a:lnSpc>
              <a:spcBef>
                <a:spcPts val="400"/>
              </a:spcBef>
            </a:pPr>
            <a:r>
              <a:rPr lang="nl-NL" sz="900" kern="0" dirty="0">
                <a:solidFill>
                  <a:srgbClr val="000000"/>
                </a:solidFill>
                <a:latin typeface="Arial"/>
                <a:cs typeface="Arial"/>
              </a:rPr>
              <a:t>bron: Kwaliteitskader palliatieve zorg Nederland. IKNL/</a:t>
            </a:r>
            <a:r>
              <a:rPr lang="nl-NL" sz="900" kern="0" dirty="0" err="1">
                <a:solidFill>
                  <a:srgbClr val="000000"/>
                </a:solidFill>
                <a:latin typeface="Arial"/>
                <a:cs typeface="Arial"/>
              </a:rPr>
              <a:t>Palliactief</a:t>
            </a:r>
            <a:r>
              <a:rPr lang="nl-NL" sz="900" kern="0" dirty="0">
                <a:solidFill>
                  <a:srgbClr val="000000"/>
                </a:solidFill>
                <a:latin typeface="Arial"/>
                <a:cs typeface="Arial"/>
              </a:rPr>
              <a:t> 2017</a:t>
            </a:r>
          </a:p>
        </p:txBody>
      </p:sp>
      <p:sp>
        <p:nvSpPr>
          <p:cNvPr id="5" name="Tekstvak 4">
            <a:extLst>
              <a:ext uri="{FF2B5EF4-FFF2-40B4-BE49-F238E27FC236}">
                <a16:creationId xmlns:a16="http://schemas.microsoft.com/office/drawing/2014/main" id="{67712B52-7B22-46FB-B927-E66EC6BD8A73}"/>
              </a:ext>
            </a:extLst>
          </p:cNvPr>
          <p:cNvSpPr txBox="1"/>
          <p:nvPr/>
        </p:nvSpPr>
        <p:spPr>
          <a:xfrm>
            <a:off x="1908567" y="1579419"/>
            <a:ext cx="6459367" cy="2732223"/>
          </a:xfrm>
          <a:prstGeom prst="rect">
            <a:avLst/>
          </a:prstGeom>
          <a:noFill/>
        </p:spPr>
        <p:txBody>
          <a:bodyPr wrap="square" rtlCol="0">
            <a:spAutoFit/>
          </a:bodyPr>
          <a:lstStyle/>
          <a:p>
            <a:r>
              <a:rPr lang="nl-NL" sz="2400" dirty="0">
                <a:solidFill>
                  <a:srgbClr val="000000"/>
                </a:solidFill>
              </a:rPr>
              <a:t>Domein 1 onder Principes</a:t>
            </a:r>
            <a:r>
              <a:rPr lang="nl-NL" dirty="0">
                <a:solidFill>
                  <a:srgbClr val="000000"/>
                </a:solidFill>
              </a:rPr>
              <a:t>:</a:t>
            </a:r>
          </a:p>
          <a:p>
            <a:pPr>
              <a:lnSpc>
                <a:spcPts val="3000"/>
              </a:lnSpc>
            </a:pPr>
            <a:r>
              <a:rPr lang="nl-NL" dirty="0">
                <a:solidFill>
                  <a:srgbClr val="000000"/>
                </a:solidFill>
              </a:rPr>
              <a:t>• </a:t>
            </a:r>
            <a:r>
              <a:rPr lang="nl-NL" sz="2000" dirty="0">
                <a:solidFill>
                  <a:srgbClr val="000000"/>
                </a:solidFill>
              </a:rPr>
              <a:t>Zorgverleners en vrijwilligers zijn zich bewust van de </a:t>
            </a:r>
            <a:r>
              <a:rPr lang="nl-NL" sz="2000" dirty="0">
                <a:solidFill>
                  <a:schemeClr val="bg2"/>
                </a:solidFill>
              </a:rPr>
              <a:t>emotionele impact</a:t>
            </a:r>
            <a:r>
              <a:rPr lang="nl-NL" sz="2000" dirty="0">
                <a:solidFill>
                  <a:srgbClr val="000000"/>
                </a:solidFill>
              </a:rPr>
              <a:t> die het leveren van palliatieve zorg kan hebben </a:t>
            </a:r>
            <a:r>
              <a:rPr lang="nl-NL" sz="2000" dirty="0">
                <a:solidFill>
                  <a:schemeClr val="bg2"/>
                </a:solidFill>
              </a:rPr>
              <a:t>op henzelf</a:t>
            </a:r>
            <a:r>
              <a:rPr lang="nl-NL" sz="2000" dirty="0">
                <a:solidFill>
                  <a:srgbClr val="000000"/>
                </a:solidFill>
              </a:rPr>
              <a:t>. Zij reflecteren op hun eigen houding en handelen en hebben </a:t>
            </a:r>
            <a:r>
              <a:rPr lang="nl-NL" sz="2000" dirty="0">
                <a:solidFill>
                  <a:schemeClr val="bg2"/>
                </a:solidFill>
              </a:rPr>
              <a:t>oog voor hun persoonlijke balans</a:t>
            </a:r>
            <a:r>
              <a:rPr lang="nl-NL" sz="2000" dirty="0">
                <a:solidFill>
                  <a:srgbClr val="000000"/>
                </a:solidFill>
              </a:rPr>
              <a:t>. Zij dragen daarin zorg voor zichzelf en voor hun collega’s.</a:t>
            </a:r>
          </a:p>
        </p:txBody>
      </p:sp>
      <p:sp>
        <p:nvSpPr>
          <p:cNvPr id="6" name="Tekstvak 5">
            <a:extLst>
              <a:ext uri="{FF2B5EF4-FFF2-40B4-BE49-F238E27FC236}">
                <a16:creationId xmlns:a16="http://schemas.microsoft.com/office/drawing/2014/main" id="{B4E9C99D-35A6-4AD1-B61A-C6E2ED3C422A}"/>
              </a:ext>
            </a:extLst>
          </p:cNvPr>
          <p:cNvSpPr txBox="1"/>
          <p:nvPr/>
        </p:nvSpPr>
        <p:spPr>
          <a:xfrm>
            <a:off x="451262" y="4417621"/>
            <a:ext cx="8170224" cy="1578061"/>
          </a:xfrm>
          <a:prstGeom prst="rect">
            <a:avLst/>
          </a:prstGeom>
          <a:noFill/>
        </p:spPr>
        <p:txBody>
          <a:bodyPr wrap="square" rtlCol="0">
            <a:spAutoFit/>
          </a:bodyPr>
          <a:lstStyle/>
          <a:p>
            <a:r>
              <a:rPr lang="nl-NL" sz="2400" dirty="0">
                <a:solidFill>
                  <a:srgbClr val="000000"/>
                </a:solidFill>
              </a:rPr>
              <a:t>Domein 2.9 Deskundigheid onder Aanvullende criteria:</a:t>
            </a:r>
          </a:p>
          <a:p>
            <a:pPr>
              <a:lnSpc>
                <a:spcPts val="3000"/>
              </a:lnSpc>
            </a:pPr>
            <a:r>
              <a:rPr lang="nl-NL" sz="2000" dirty="0">
                <a:solidFill>
                  <a:srgbClr val="000000"/>
                </a:solidFill>
              </a:rPr>
              <a:t>• In palliatieve zorg gespecialiseerde zorgverleners zijn opgeleid en </a:t>
            </a:r>
            <a:r>
              <a:rPr lang="nl-NL" sz="2000" dirty="0">
                <a:solidFill>
                  <a:schemeClr val="tx2"/>
                </a:solidFill>
              </a:rPr>
              <a:t>getraind in </a:t>
            </a:r>
            <a:r>
              <a:rPr lang="nl-NL" sz="2000" dirty="0">
                <a:solidFill>
                  <a:schemeClr val="bg2"/>
                </a:solidFill>
              </a:rPr>
              <a:t>zelfreflectie </a:t>
            </a:r>
            <a:r>
              <a:rPr lang="nl-NL" sz="2000" dirty="0">
                <a:solidFill>
                  <a:srgbClr val="000000"/>
                </a:solidFill>
              </a:rPr>
              <a:t>en in het ontwikkelen van </a:t>
            </a:r>
            <a:r>
              <a:rPr lang="nl-NL" sz="2000" dirty="0">
                <a:solidFill>
                  <a:schemeClr val="bg2"/>
                </a:solidFill>
              </a:rPr>
              <a:t>effectieve copingvaardigheden</a:t>
            </a:r>
            <a:r>
              <a:rPr lang="nl-NL" sz="2000" dirty="0">
                <a:solidFill>
                  <a:schemeClr val="tx2"/>
                </a:solidFill>
              </a:rPr>
              <a:t>.</a:t>
            </a:r>
          </a:p>
        </p:txBody>
      </p:sp>
    </p:spTree>
    <p:extLst>
      <p:ext uri="{BB962C8B-B14F-4D97-AF65-F5344CB8AC3E}">
        <p14:creationId xmlns:p14="http://schemas.microsoft.com/office/powerpoint/2010/main" val="795709099"/>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b8255a1-8ba2-4481-a478-0e49daae7cb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945723-82b9-4727-8c49-998e271cfa53" xsi:nil="true"/>
    <lcf76f155ced4ddcb4097134ff3c332f xmlns="710d52fa-2ce2-4dde-8945-a27477d82942">
      <Terms xmlns="http://schemas.microsoft.com/office/infopath/2007/PartnerControls"/>
    </lcf76f155ced4ddcb4097134ff3c332f>
    <PublishingExpirationDate xmlns="http://schemas.microsoft.com/sharepoint/v3" xsi:nil="true"/>
    <PublishingStartDate xmlns="http://schemas.microsoft.com/sharepoint/v3" xsi:nil="true"/>
    <MediaLengthInSeconds xmlns="710d52fa-2ce2-4dde-8945-a27477d82942" xsi:nil="true"/>
    <SharedWithUsers xmlns="ea945723-82b9-4727-8c49-998e271cfa53">
      <UserInfo>
        <DisplayName/>
        <AccountId xsi:nil="true"/>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7F4D01EEF470446A53FEABFCC011FB1" ma:contentTypeVersion="20" ma:contentTypeDescription="Een nieuw document maken." ma:contentTypeScope="" ma:versionID="699e7cc7491658e33fc24baf3383da89">
  <xsd:schema xmlns:xsd="http://www.w3.org/2001/XMLSchema" xmlns:xs="http://www.w3.org/2001/XMLSchema" xmlns:p="http://schemas.microsoft.com/office/2006/metadata/properties" xmlns:ns1="http://schemas.microsoft.com/sharepoint/v3" xmlns:ns2="710d52fa-2ce2-4dde-8945-a27477d82942" xmlns:ns3="ea945723-82b9-4727-8c49-998e271cfa53" targetNamespace="http://schemas.microsoft.com/office/2006/metadata/properties" ma:root="true" ma:fieldsID="356db9cb3cdbc38c703e389671a5ab02" ns1:_="" ns2:_="" ns3:_="">
    <xsd:import namespace="http://schemas.microsoft.com/sharepoint/v3"/>
    <xsd:import namespace="710d52fa-2ce2-4dde-8945-a27477d82942"/>
    <xsd:import namespace="ea945723-82b9-4727-8c49-998e271cfa5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ma:readOnly="fals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0d52fa-2ce2-4dde-8945-a27477d8294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cb8255a1-8ba2-4481-a478-0e49daae7c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3fa50d5b-b787-4ac3-82c4-f689ee7dd99f}" ma:internalName="TaxCatchAll" ma:showField="CatchAllData" ma:web="ea945723-82b9-4727-8c49-998e271cfa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21A78C-012B-4B58-8940-09EA8FB18B28}">
  <ds:schemaRefs>
    <ds:schemaRef ds:uri="Microsoft.SharePoint.Taxonomy.ContentTypeSync"/>
  </ds:schemaRefs>
</ds:datastoreItem>
</file>

<file path=customXml/itemProps2.xml><?xml version="1.0" encoding="utf-8"?>
<ds:datastoreItem xmlns:ds="http://schemas.openxmlformats.org/officeDocument/2006/customXml" ds:itemID="{2CC8A22B-85E5-49C3-A1A1-8A6BD9A518F1}">
  <ds:schemaRefs>
    <ds:schemaRef ds:uri="http://schemas.microsoft.com/sharepoint/v3/contenttype/forms"/>
  </ds:schemaRefs>
</ds:datastoreItem>
</file>

<file path=customXml/itemProps3.xml><?xml version="1.0" encoding="utf-8"?>
<ds:datastoreItem xmlns:ds="http://schemas.openxmlformats.org/officeDocument/2006/customXml" ds:itemID="{2E53A1A8-0F94-43F1-8DC6-46C45A27160F}">
  <ds:schemaRefs>
    <ds:schemaRef ds:uri="http://purl.org/dc/elements/1.1/"/>
    <ds:schemaRef ds:uri="http://schemas.openxmlformats.org/package/2006/metadata/core-properties"/>
    <ds:schemaRef ds:uri="c63ed0a4-ab18-4dd8-8186-4df2f6b0551e"/>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ea945723-82b9-4727-8c49-998e271cfa53"/>
    <ds:schemaRef ds:uri="710d52fa-2ce2-4dde-8945-a27477d82942"/>
    <ds:schemaRef ds:uri="http://schemas.microsoft.com/sharepoint/v3"/>
  </ds:schemaRefs>
</ds:datastoreItem>
</file>

<file path=customXml/itemProps4.xml><?xml version="1.0" encoding="utf-8"?>
<ds:datastoreItem xmlns:ds="http://schemas.openxmlformats.org/officeDocument/2006/customXml" ds:itemID="{DBAB0F7C-7A6A-44D3-824E-F0479A8A0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0d52fa-2ce2-4dde-8945-a27477d82942"/>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7828</Words>
  <Application>Microsoft Office PowerPoint</Application>
  <PresentationFormat>Diavoorstelling (4:3)</PresentationFormat>
  <Paragraphs>497</Paragraphs>
  <Slides>35</Slides>
  <Notes>35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35</vt:i4>
      </vt:variant>
    </vt:vector>
  </HeadingPairs>
  <TitlesOfParts>
    <vt:vector size="39" baseType="lpstr">
      <vt:lpstr>Arial</vt:lpstr>
      <vt:lpstr>Arial Narrow</vt:lpstr>
      <vt:lpstr>Corbel</vt:lpstr>
      <vt:lpstr>Presentatie IKNL</vt:lpstr>
      <vt:lpstr>Disclaimer</vt:lpstr>
      <vt:lpstr>Workshop  Evenwichtige zorgverlener</vt:lpstr>
      <vt:lpstr>Aanbod Evenwichtige zorgverlener </vt:lpstr>
      <vt:lpstr>Introductie evenwichtige zorgverlener - werken in de zorg (1 van 2)</vt:lpstr>
      <vt:lpstr>Introductie evenwichtige zorgverlener  - werken in de zorg (2 van 2)</vt:lpstr>
      <vt:lpstr>Introductie evenwichtige zorgverlener  - 7 domeinen voor werkgeluk (Wellness Wheel)</vt:lpstr>
      <vt:lpstr>Introductie evenwichtige zorgverlener  - geluk</vt:lpstr>
      <vt:lpstr> Introductie evenwichtige zorgverlener - PERK model voor werkgeluk</vt:lpstr>
      <vt:lpstr>Evenwichtige zorgverlener in Kwaliteitskader Palliatieve zorg Nederland (1 van 3)</vt:lpstr>
      <vt:lpstr>Evenwichtige zorgverlener in Kwaliteitskader Palliatieve zorg Nederland (2 van 3)</vt:lpstr>
      <vt:lpstr>Evenwichtige zorgverlener in Kwaliteitskader Palliatieve zorg Nederland (3 van 3)</vt:lpstr>
      <vt:lpstr>Burn-out, signalen en risicofactoren</vt:lpstr>
      <vt:lpstr>Programma Burn-out, signalen en risicofactoren </vt:lpstr>
      <vt:lpstr>Burn-out uitspraken  - voorloper versus risico op burn-out</vt:lpstr>
      <vt:lpstr>Burn-out  - definitie</vt:lpstr>
      <vt:lpstr>Burn-out – kernsymptomen</vt:lpstr>
      <vt:lpstr>12 fasen model van een burn-out volgens Freudenberger &amp; North</vt:lpstr>
      <vt:lpstr>Burn-out  - Risicofactoren en stressoren</vt:lpstr>
      <vt:lpstr>Burn-out meetinstrumenten – Well-Being Index (1 van 3)</vt:lpstr>
      <vt:lpstr>Burn-out meetinstrumenten – Well-Being Index (2 van 3)</vt:lpstr>
      <vt:lpstr>Burn-out meetinstrumenten – Well-Being Index (3 van 3)</vt:lpstr>
      <vt:lpstr>Burn-out meetinstrumenten - MBI (Maslach Burnout Inventory) </vt:lpstr>
      <vt:lpstr>Burn-out meetinstrumenten – BAT (Burn-out Assessment Tool)</vt:lpstr>
      <vt:lpstr>Werken aan persoonlijke en teambalans</vt:lpstr>
      <vt:lpstr>Programma  Werken aan persoonlijke en teambalans</vt:lpstr>
      <vt:lpstr>Werken aan persoonlijke en teambalans - persoonlijke balans - reflectie</vt:lpstr>
      <vt:lpstr>Werken aan persoonlijke en teambalans - persoonlijke balans - reflectie</vt:lpstr>
      <vt:lpstr>Werken aan persoonlijke en teambalans - persoonlijke balans - interventies</vt:lpstr>
      <vt:lpstr>Werken aan persoonlijke en teambalans - persoonlijke balans - reflectie</vt:lpstr>
      <vt:lpstr>Werken aan persoonlijke en teambalans - teambalans</vt:lpstr>
      <vt:lpstr>Werken aan persoonlijke en teambalans - teambalans </vt:lpstr>
      <vt:lpstr>Werken aan persoonlijke en teambalans - organisatie</vt:lpstr>
      <vt:lpstr>Werken aan persoonlijke en teambalans - de evenwichtige zorgverlener</vt:lpstr>
      <vt:lpstr>Evaluatie workshop </vt:lpstr>
      <vt:lpstr>Bronvermeldingen Evenwichtige zorgverlener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Anke van de Vegte</dc:creator>
  <cp:lastModifiedBy>Anke van de Vegte</cp:lastModifiedBy>
  <cp:revision>684</cp:revision>
  <cp:lastPrinted>2018-09-18T14:40:26Z</cp:lastPrinted>
  <dcterms:modified xsi:type="dcterms:W3CDTF">2023-09-28T10:57:02Z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0x01010057F4D01EEF470446A53FEABFCC011FB1</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