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8288000" cy="10287000"/>
  <p:notesSz cx="6858000" cy="9144000"/>
  <p:embeddedFontLst>
    <p:embeddedFont>
      <p:font typeface="Open Sans" panose="020B0606030504020204" pitchFamily="34" charset="0"/>
      <p:regular r:id="rId12"/>
      <p:bold r:id="rId13"/>
      <p:italic r:id="rId14"/>
      <p:boldItalic r:id="rId15"/>
    </p:embeddedFont>
    <p:embeddedFont>
      <p:font typeface="Open Sans Bold" panose="020B0806030504020204" pitchFamily="34" charset="0"/>
      <p:regular r:id="rId16"/>
      <p:bold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62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38" autoAdjust="0"/>
    <p:restoredTop sz="94638" autoAdjust="0"/>
  </p:normalViewPr>
  <p:slideViewPr>
    <p:cSldViewPr>
      <p:cViewPr varScale="1">
        <p:scale>
          <a:sx n="130" d="100"/>
          <a:sy n="130" d="100"/>
        </p:scale>
        <p:origin x="464"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4/19/24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nvGraphicFramePr>
        <p:xfrm>
          <a:off x="858283" y="2087704"/>
          <a:ext cx="16176644" cy="7978511"/>
        </p:xfrm>
        <a:graphic>
          <a:graphicData uri="http://schemas.openxmlformats.org/drawingml/2006/table">
            <a:tbl>
              <a:tblPr/>
              <a:tblGrid>
                <a:gridCol w="1804023">
                  <a:extLst>
                    <a:ext uri="{9D8B030D-6E8A-4147-A177-3AD203B41FA5}">
                      <a16:colId xmlns:a16="http://schemas.microsoft.com/office/drawing/2014/main" val="20000"/>
                    </a:ext>
                  </a:extLst>
                </a:gridCol>
                <a:gridCol w="721255">
                  <a:extLst>
                    <a:ext uri="{9D8B030D-6E8A-4147-A177-3AD203B41FA5}">
                      <a16:colId xmlns:a16="http://schemas.microsoft.com/office/drawing/2014/main" val="20001"/>
                    </a:ext>
                  </a:extLst>
                </a:gridCol>
                <a:gridCol w="1659654">
                  <a:extLst>
                    <a:ext uri="{9D8B030D-6E8A-4147-A177-3AD203B41FA5}">
                      <a16:colId xmlns:a16="http://schemas.microsoft.com/office/drawing/2014/main" val="20002"/>
                    </a:ext>
                  </a:extLst>
                </a:gridCol>
                <a:gridCol w="2943862">
                  <a:extLst>
                    <a:ext uri="{9D8B030D-6E8A-4147-A177-3AD203B41FA5}">
                      <a16:colId xmlns:a16="http://schemas.microsoft.com/office/drawing/2014/main" val="20003"/>
                    </a:ext>
                  </a:extLst>
                </a:gridCol>
                <a:gridCol w="1999598">
                  <a:extLst>
                    <a:ext uri="{9D8B030D-6E8A-4147-A177-3AD203B41FA5}">
                      <a16:colId xmlns:a16="http://schemas.microsoft.com/office/drawing/2014/main" val="20004"/>
                    </a:ext>
                  </a:extLst>
                </a:gridCol>
                <a:gridCol w="2140884">
                  <a:extLst>
                    <a:ext uri="{9D8B030D-6E8A-4147-A177-3AD203B41FA5}">
                      <a16:colId xmlns:a16="http://schemas.microsoft.com/office/drawing/2014/main" val="20005"/>
                    </a:ext>
                  </a:extLst>
                </a:gridCol>
                <a:gridCol w="2598053">
                  <a:extLst>
                    <a:ext uri="{9D8B030D-6E8A-4147-A177-3AD203B41FA5}">
                      <a16:colId xmlns:a16="http://schemas.microsoft.com/office/drawing/2014/main" val="20006"/>
                    </a:ext>
                  </a:extLst>
                </a:gridCol>
                <a:gridCol w="2309315">
                  <a:extLst>
                    <a:ext uri="{9D8B030D-6E8A-4147-A177-3AD203B41FA5}">
                      <a16:colId xmlns:a16="http://schemas.microsoft.com/office/drawing/2014/main" val="20007"/>
                    </a:ext>
                  </a:extLst>
                </a:gridCol>
              </a:tblGrid>
              <a:tr h="963175">
                <a:tc>
                  <a:txBody>
                    <a:bodyPr/>
                    <a:lstStyle/>
                    <a:p>
                      <a:pPr algn="l">
                        <a:lnSpc>
                          <a:spcPts val="1544"/>
                        </a:lnSpc>
                        <a:defRPr/>
                      </a:pPr>
                      <a:r>
                        <a:rPr lang="en-US" sz="1102" dirty="0">
                          <a:solidFill>
                            <a:srgbClr val="FFFFFF"/>
                          </a:solidFill>
                          <a:latin typeface="Open Sans Bold"/>
                        </a:rPr>
                        <a:t> </a:t>
                      </a: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544"/>
                        </a:lnSpc>
                        <a:defRPr/>
                      </a:pPr>
                      <a:r>
                        <a:rPr lang="en-US" sz="1102" dirty="0">
                          <a:solidFill>
                            <a:srgbClr val="FFFFFF"/>
                          </a:solidFill>
                          <a:latin typeface="Open Sans Bold"/>
                        </a:rPr>
                        <a:t> </a:t>
                      </a: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544"/>
                        </a:lnSpc>
                        <a:defRPr/>
                      </a:pPr>
                      <a:r>
                        <a:rPr lang="en-US" sz="1102" dirty="0">
                          <a:solidFill>
                            <a:srgbClr val="FFFFFF"/>
                          </a:solidFill>
                          <a:latin typeface="Open Sans Bold"/>
                        </a:rPr>
                        <a:t> </a:t>
                      </a: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dirty="0" err="1">
                          <a:solidFill>
                            <a:srgbClr val="FFFFFF"/>
                          </a:solidFill>
                          <a:latin typeface="Open Sans Bold"/>
                        </a:rPr>
                        <a:t>ConsortiumOpbrengst</a:t>
                      </a:r>
                      <a:r>
                        <a:rPr lang="en-US" sz="1202">
                          <a:solidFill>
                            <a:srgbClr val="FFFFFF"/>
                          </a:solidFill>
                          <a:latin typeface="Open Sans Bold"/>
                        </a:rPr>
                        <a:t> netwerken Noord-Holland Noord en Amsterdam | Diemen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Rapport KWF – inventarisatie basisscholing niveau 3-8Gericht op oncologie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Samen deskundig Nu en in de toekomst(Propallia)</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NIVEL 2020Behoeften scholingpalliatieve zorg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EnquêteVerkenning 2023</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extLst>
                  <a:ext uri="{0D108BD9-81ED-4DB2-BD59-A6C34878D82A}">
                    <a16:rowId xmlns:a16="http://schemas.microsoft.com/office/drawing/2014/main" val="10000"/>
                  </a:ext>
                </a:extLst>
              </a:tr>
              <a:tr h="352846">
                <a:tc>
                  <a:txBody>
                    <a:bodyPr/>
                    <a:lstStyle/>
                    <a:p>
                      <a:pPr algn="l">
                        <a:lnSpc>
                          <a:spcPts val="1544"/>
                        </a:lnSpc>
                        <a:defRPr/>
                      </a:pP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544"/>
                        </a:lnSpc>
                        <a:defRPr/>
                      </a:pP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544"/>
                        </a:lnSpc>
                        <a:defRPr/>
                      </a:pP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extLst>
                  <a:ext uri="{0D108BD9-81ED-4DB2-BD59-A6C34878D82A}">
                    <a16:rowId xmlns:a16="http://schemas.microsoft.com/office/drawing/2014/main" val="10001"/>
                  </a:ext>
                </a:extLst>
              </a:tr>
              <a:tr h="543574">
                <a:tc>
                  <a:txBody>
                    <a:bodyPr/>
                    <a:lstStyle/>
                    <a:p>
                      <a:pPr algn="l">
                        <a:lnSpc>
                          <a:spcPts val="1684"/>
                        </a:lnSpc>
                        <a:defRPr/>
                      </a:pPr>
                      <a:r>
                        <a:rPr lang="en-US" sz="1202">
                          <a:solidFill>
                            <a:srgbClr val="D13627"/>
                          </a:solidFill>
                          <a:latin typeface="Open Sans Bold"/>
                        </a:rPr>
                        <a:t>Domein en Omschrijving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684"/>
                        </a:lnSpc>
                        <a:defRPr/>
                      </a:pPr>
                      <a:r>
                        <a:rPr lang="en-US" sz="1202">
                          <a:solidFill>
                            <a:srgbClr val="D13627"/>
                          </a:solidFill>
                          <a:latin typeface="Open Sans Bold"/>
                        </a:rPr>
                        <a:t>Uitsplitsing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gridSpan="3">
                  <a:txBody>
                    <a:bodyPr/>
                    <a:lstStyle/>
                    <a:p>
                      <a:pPr algn="l">
                        <a:lnSpc>
                          <a:spcPts val="1684"/>
                        </a:lnSpc>
                        <a:defRPr/>
                      </a:pPr>
                      <a:r>
                        <a:rPr lang="en-US" sz="1202">
                          <a:solidFill>
                            <a:srgbClr val="D13627"/>
                          </a:solidFill>
                          <a:latin typeface="Open Sans Bold"/>
                        </a:rPr>
                        <a:t>Omschrijving deskundigheidsbevordering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pPr algn="l">
                        <a:lnSpc>
                          <a:spcPts val="1684"/>
                        </a:lnSpc>
                        <a:defRPr/>
                      </a:pPr>
                      <a:r>
                        <a:rPr lang="en-US" sz="1202">
                          <a:solidFill>
                            <a:srgbClr val="D13627"/>
                          </a:solidFill>
                          <a:latin typeface="Open Sans Bold"/>
                        </a:rPr>
                        <a:t>Omschrijving deskundigheidsbevordering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pPr algn="l">
                        <a:lnSpc>
                          <a:spcPts val="1684"/>
                        </a:lnSpc>
                        <a:defRPr/>
                      </a:pPr>
                      <a:r>
                        <a:rPr lang="en-US" sz="1202">
                          <a:solidFill>
                            <a:srgbClr val="D13627"/>
                          </a:solidFill>
                          <a:latin typeface="Open Sans Bold"/>
                        </a:rPr>
                        <a:t>Omschrijving deskundigheidsbevordering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404"/>
                        </a:lnSpc>
                        <a:defRPr/>
                      </a:pPr>
                      <a:r>
                        <a:rPr lang="en-US" sz="1002">
                          <a:solidFill>
                            <a:srgbClr val="000000"/>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404"/>
                        </a:lnSpc>
                        <a:defRPr/>
                      </a:pPr>
                      <a:r>
                        <a:rPr lang="en-US" sz="1002">
                          <a:solidFill>
                            <a:srgbClr val="000000"/>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96156">
                <a:tc>
                  <a:txBody>
                    <a:bodyPr/>
                    <a:lstStyle/>
                    <a:p>
                      <a:pPr algn="l">
                        <a:lnSpc>
                          <a:spcPts val="1544"/>
                        </a:lnSpc>
                        <a:defRPr/>
                      </a:pPr>
                      <a:r>
                        <a:rPr lang="en-US" sz="1102">
                          <a:solidFill>
                            <a:srgbClr val="6C6285"/>
                          </a:solidFill>
                          <a:latin typeface="Open Sans Bold"/>
                        </a:rPr>
                        <a:t>1. Kernwaarden &amp; principes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Herkennen van zorgbehoeften op de vier dimensies bij patiënten en naasten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6168">
                <a:tc>
                  <a:txBody>
                    <a:bodyPr/>
                    <a:lstStyle/>
                    <a:p>
                      <a:pPr algn="l">
                        <a:lnSpc>
                          <a:spcPts val="1544"/>
                        </a:lnSpc>
                        <a:defRPr/>
                      </a:pPr>
                      <a:r>
                        <a:rPr lang="en-US" sz="1102">
                          <a:solidFill>
                            <a:srgbClr val="6C6285"/>
                          </a:solidFill>
                          <a:latin typeface="Open Sans Bold"/>
                        </a:rPr>
                        <a:t>2. Structuur &amp; proces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2.1</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markering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5428">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2.2</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gezamenlijke besluitvorming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Beslissingen rond het levenseinde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86884">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2.3</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proactieve zorgplanning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Wensen vastleggen Vragen die gesteld kunnen worden ACP-gesprek Gespreksvaardigheden rondom palliatieve zorg (ACP) van aandachtsvelders</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Beslissingen rond het levenseinde  Gesprekken over wensen en behoeften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Vooruitdenken, plannen en organiseren van de zorg (ACP)</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Proactieve zorgplanning &amp; gespreksvoering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6168">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2.4</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individueel zorgplan</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Casus uitwerken volgens 4 dimensies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05428">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2.5</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interdisciplinaire zorg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Samenwerking met andere disciplines Wat kan een onco-fysiotherapeut betekenen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Betrekken van andere disciplines/paramedici</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6168">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2.6</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mantelzorg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Hoe naasten goed betrekken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Meer aandacht voor naasten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05428">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2.7</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coördinatie en continuïteit</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VPTZ- financiering, snelheid, flexibiliteit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16168">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2.8</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netwerk</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077611">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2.9</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deskundigheid</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ZiektebeeldenHartfalenCOPDDementie (2x)Ziektebeeld glyoom; verloop, symptomen, gedrag, omgeving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In het rapport wordt gesteld dat er minder kennis is over de volgende ziektebeelden:  ALSParkinsonDementieZiekte van Huntington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677309">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2.10</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kwaliteit en onderzoek</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dirty="0">
                          <a:solidFill>
                            <a:srgbClr val="000000"/>
                          </a:solidFill>
                          <a:latin typeface="Open Sans"/>
                        </a:rPr>
                        <a:t> </a:t>
                      </a: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3" name="Freeform 3"/>
          <p:cNvSpPr/>
          <p:nvPr/>
        </p:nvSpPr>
        <p:spPr>
          <a:xfrm>
            <a:off x="0" y="0"/>
            <a:ext cx="3625397" cy="1606710"/>
          </a:xfrm>
          <a:custGeom>
            <a:avLst/>
            <a:gdLst/>
            <a:ahLst/>
            <a:cxnLst/>
            <a:rect l="l" t="t" r="r" b="b"/>
            <a:pathLst>
              <a:path w="3625397" h="1606710">
                <a:moveTo>
                  <a:pt x="0" y="0"/>
                </a:moveTo>
                <a:lnTo>
                  <a:pt x="3625397" y="0"/>
                </a:lnTo>
                <a:lnTo>
                  <a:pt x="3625397" y="1606710"/>
                </a:lnTo>
                <a:lnTo>
                  <a:pt x="0" y="1606710"/>
                </a:lnTo>
                <a:lnTo>
                  <a:pt x="0" y="0"/>
                </a:lnTo>
                <a:close/>
              </a:path>
            </a:pathLst>
          </a:custGeom>
          <a:blipFill>
            <a:blip r:embed="rId2"/>
            <a:stretch>
              <a:fillRect/>
            </a:stretch>
          </a:blipFill>
        </p:spPr>
        <p:txBody>
          <a:bodyPr/>
          <a:lstStyle/>
          <a:p>
            <a:endParaRPr lang="nl-NL"/>
          </a:p>
        </p:txBody>
      </p:sp>
      <p:sp>
        <p:nvSpPr>
          <p:cNvPr id="4" name="TextBox 4"/>
          <p:cNvSpPr txBox="1"/>
          <p:nvPr/>
        </p:nvSpPr>
        <p:spPr>
          <a:xfrm>
            <a:off x="4798724" y="575627"/>
            <a:ext cx="11480044" cy="481329"/>
          </a:xfrm>
          <a:prstGeom prst="rect">
            <a:avLst/>
          </a:prstGeom>
        </p:spPr>
        <p:txBody>
          <a:bodyPr lIns="0" tIns="0" rIns="0" bIns="0" rtlCol="0" anchor="t">
            <a:spAutoFit/>
          </a:bodyPr>
          <a:lstStyle/>
          <a:p>
            <a:pPr algn="ctr">
              <a:lnSpc>
                <a:spcPts val="3920"/>
              </a:lnSpc>
            </a:pPr>
            <a:r>
              <a:rPr lang="en-US" sz="2800">
                <a:solidFill>
                  <a:srgbClr val="6C6285"/>
                </a:solidFill>
                <a:latin typeface="Open Sans Bold"/>
              </a:rPr>
              <a:t>Overzicht deskundigheidsbevordering behoeften en aanbod </a:t>
            </a:r>
          </a:p>
        </p:txBody>
      </p:sp>
      <p:grpSp>
        <p:nvGrpSpPr>
          <p:cNvPr id="5" name="Group 5"/>
          <p:cNvGrpSpPr/>
          <p:nvPr/>
        </p:nvGrpSpPr>
        <p:grpSpPr>
          <a:xfrm>
            <a:off x="-394790" y="10057160"/>
            <a:ext cx="18682790" cy="229840"/>
            <a:chOff x="0" y="0"/>
            <a:chExt cx="4920570" cy="60534"/>
          </a:xfrm>
        </p:grpSpPr>
        <p:sp>
          <p:nvSpPr>
            <p:cNvPr id="6" name="Freeform 6"/>
            <p:cNvSpPr/>
            <p:nvPr/>
          </p:nvSpPr>
          <p:spPr>
            <a:xfrm>
              <a:off x="0" y="0"/>
              <a:ext cx="4920570" cy="60534"/>
            </a:xfrm>
            <a:custGeom>
              <a:avLst/>
              <a:gdLst/>
              <a:ahLst/>
              <a:cxnLst/>
              <a:rect l="l" t="t" r="r" b="b"/>
              <a:pathLst>
                <a:path w="4920570" h="60534">
                  <a:moveTo>
                    <a:pt x="0" y="0"/>
                  </a:moveTo>
                  <a:lnTo>
                    <a:pt x="4920570" y="0"/>
                  </a:lnTo>
                  <a:lnTo>
                    <a:pt x="4920570" y="60534"/>
                  </a:lnTo>
                  <a:lnTo>
                    <a:pt x="0" y="60534"/>
                  </a:lnTo>
                  <a:close/>
                </a:path>
              </a:pathLst>
            </a:custGeom>
            <a:solidFill>
              <a:srgbClr val="D13627"/>
            </a:solidFill>
          </p:spPr>
          <p:txBody>
            <a:bodyPr/>
            <a:lstStyle/>
            <a:p>
              <a:endParaRPr lang="nl-NL"/>
            </a:p>
          </p:txBody>
        </p:sp>
        <p:sp>
          <p:nvSpPr>
            <p:cNvPr id="7" name="TextBox 7"/>
            <p:cNvSpPr txBox="1"/>
            <p:nvPr/>
          </p:nvSpPr>
          <p:spPr>
            <a:xfrm>
              <a:off x="0" y="-38100"/>
              <a:ext cx="4920570" cy="98634"/>
            </a:xfrm>
            <a:prstGeom prst="rect">
              <a:avLst/>
            </a:prstGeom>
          </p:spPr>
          <p:txBody>
            <a:bodyPr lIns="50800" tIns="50800" rIns="50800" bIns="50800" rtlCol="0" anchor="ctr"/>
            <a:lstStyle/>
            <a:p>
              <a:pPr algn="ctr">
                <a:lnSpc>
                  <a:spcPts val="2659"/>
                </a:lnSpc>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B42B29B3-AB70-E2E8-8458-1AAF565EC7C3}"/>
              </a:ext>
            </a:extLst>
          </p:cNvPr>
          <p:cNvGraphicFramePr>
            <a:graphicFrameLocks noGrp="1"/>
          </p:cNvGraphicFramePr>
          <p:nvPr>
            <p:extLst>
              <p:ext uri="{D42A27DB-BD31-4B8C-83A1-F6EECF244321}">
                <p14:modId xmlns:p14="http://schemas.microsoft.com/office/powerpoint/2010/main" val="2986364590"/>
              </p:ext>
            </p:extLst>
          </p:nvPr>
        </p:nvGraphicFramePr>
        <p:xfrm>
          <a:off x="762000" y="3238500"/>
          <a:ext cx="17148983" cy="4549521"/>
        </p:xfrm>
        <a:graphic>
          <a:graphicData uri="http://schemas.openxmlformats.org/drawingml/2006/table">
            <a:tbl>
              <a:tblPr/>
              <a:tblGrid>
                <a:gridCol w="1451783">
                  <a:extLst>
                    <a:ext uri="{9D8B030D-6E8A-4147-A177-3AD203B41FA5}">
                      <a16:colId xmlns:a16="http://schemas.microsoft.com/office/drawing/2014/main" val="1894044880"/>
                    </a:ext>
                  </a:extLst>
                </a:gridCol>
                <a:gridCol w="4510548">
                  <a:extLst>
                    <a:ext uri="{9D8B030D-6E8A-4147-A177-3AD203B41FA5}">
                      <a16:colId xmlns:a16="http://schemas.microsoft.com/office/drawing/2014/main" val="1300274940"/>
                    </a:ext>
                  </a:extLst>
                </a:gridCol>
                <a:gridCol w="6538452">
                  <a:extLst>
                    <a:ext uri="{9D8B030D-6E8A-4147-A177-3AD203B41FA5}">
                      <a16:colId xmlns:a16="http://schemas.microsoft.com/office/drawing/2014/main" val="3581184045"/>
                    </a:ext>
                  </a:extLst>
                </a:gridCol>
                <a:gridCol w="2590800">
                  <a:extLst>
                    <a:ext uri="{9D8B030D-6E8A-4147-A177-3AD203B41FA5}">
                      <a16:colId xmlns:a16="http://schemas.microsoft.com/office/drawing/2014/main" val="1815383816"/>
                    </a:ext>
                  </a:extLst>
                </a:gridCol>
                <a:gridCol w="2057400">
                  <a:extLst>
                    <a:ext uri="{9D8B030D-6E8A-4147-A177-3AD203B41FA5}">
                      <a16:colId xmlns:a16="http://schemas.microsoft.com/office/drawing/2014/main" val="2112557439"/>
                    </a:ext>
                  </a:extLst>
                </a:gridCol>
              </a:tblGrid>
              <a:tr h="409517">
                <a:tc>
                  <a:txBody>
                    <a:bodyPr/>
                    <a:lstStyle/>
                    <a:p>
                      <a:pPr algn="l">
                        <a:lnSpc>
                          <a:spcPts val="1540"/>
                        </a:lnSpc>
                        <a:defRPr/>
                      </a:pP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Podcast </a:t>
                      </a:r>
                      <a:endParaRPr lang="nl-NL" sz="1100" noProof="0" dirty="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nl-NL" sz="1100" dirty="0">
                          <a:solidFill>
                            <a:srgbClr val="000000"/>
                          </a:solidFill>
                          <a:latin typeface="Open Sans"/>
                        </a:rPr>
                        <a:t>Een podcast is audiocontent. Het is een geluidsbestand wat op elk gewenst moment beluisterd kan worden. </a:t>
                      </a: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ct val="100000"/>
                        </a:lnSpc>
                        <a:spcBef>
                          <a:spcPct val="0"/>
                        </a:spcBef>
                      </a:pPr>
                      <a:r>
                        <a:rPr lang="nl-NL" sz="1100" noProof="0" dirty="0">
                          <a:solidFill>
                            <a:srgbClr val="000000"/>
                          </a:solidFill>
                          <a:latin typeface="Open Sans"/>
                        </a:rPr>
                        <a:t>Mogelijkheden aan onderwerpen zijn eindeloos- van kort naar lang. </a:t>
                      </a:r>
                    </a:p>
                    <a:p>
                      <a:pPr algn="l">
                        <a:lnSpc>
                          <a:spcPct val="100000"/>
                        </a:lnSpc>
                        <a:spcBef>
                          <a:spcPct val="0"/>
                        </a:spcBef>
                      </a:pPr>
                      <a:r>
                        <a:rPr lang="nl-NL" sz="1100" noProof="0" dirty="0">
                          <a:solidFill>
                            <a:srgbClr val="000000"/>
                          </a:solidFill>
                          <a:latin typeface="Open Sans"/>
                        </a:rPr>
                        <a:t>Het luisteren kan altijd (auto, op je kamer,)</a:t>
                      </a:r>
                    </a:p>
                    <a:p>
                      <a:pPr algn="l">
                        <a:lnSpc>
                          <a:spcPct val="100000"/>
                        </a:lnSpc>
                        <a:spcBef>
                          <a:spcPct val="0"/>
                        </a:spcBef>
                      </a:pPr>
                      <a:r>
                        <a:rPr lang="nl-NL" sz="1100" noProof="0" dirty="0">
                          <a:solidFill>
                            <a:srgbClr val="000000"/>
                          </a:solidFill>
                          <a:latin typeface="Open Sans"/>
                        </a:rPr>
                        <a:t>Het is inhoudelijk en niet vluchtig </a:t>
                      </a: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spcBef>
                          <a:spcPct val="0"/>
                        </a:spcBef>
                      </a:pP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Mensen die doof of slechthorend zijn kunnen niet luisteren. </a:t>
                      </a:r>
                    </a:p>
                    <a:p>
                      <a:pPr algn="l">
                        <a:lnSpc>
                          <a:spcPts val="1540"/>
                        </a:lnSpc>
                        <a:spcBef>
                          <a:spcPct val="0"/>
                        </a:spcBef>
                      </a:pPr>
                      <a:endPar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algn="l">
                        <a:lnSpc>
                          <a:spcPts val="1540"/>
                        </a:lnSpc>
                        <a:spcBef>
                          <a:spcPct val="0"/>
                        </a:spcBef>
                      </a:pP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Geen interactie met deelnemers  </a:t>
                      </a:r>
                    </a:p>
                    <a:p>
                      <a:pPr algn="l">
                        <a:lnSpc>
                          <a:spcPts val="1540"/>
                        </a:lnSpc>
                        <a:spcBef>
                          <a:spcPct val="0"/>
                        </a:spcBef>
                      </a:pPr>
                      <a:endPar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algn="l">
                        <a:lnSpc>
                          <a:spcPts val="1540"/>
                        </a:lnSpc>
                        <a:spcBef>
                          <a:spcPct val="0"/>
                        </a:spcBef>
                      </a:pP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Podcast maken is eenvoudig en kan  onderwijsinhoud toegankelijk maken voor deelnemers die niet over heel geavanceerde technologie beschikken</a:t>
                      </a: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120"/>
                        </a:lnSpc>
                        <a:defRPr/>
                      </a:pP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https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www.te-learning.nl</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/blog/zeven-dingen-die-je-moet-weten-over-podcasting</a:t>
                      </a:r>
                      <a:endParaRPr lang="nl-NL" sz="1100" noProof="0" dirty="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1175895"/>
                  </a:ext>
                </a:extLst>
              </a:tr>
              <a:tr h="1607391">
                <a:tc>
                  <a:txBody>
                    <a:bodyPr/>
                    <a:lstStyle/>
                    <a:p>
                      <a:pPr algn="l">
                        <a:lnSpc>
                          <a:spcPts val="1540"/>
                        </a:lnSpc>
                        <a:defRPr/>
                      </a:pPr>
                      <a:r>
                        <a:rPr lang="en-US" sz="1100" dirty="0">
                          <a:solidFill>
                            <a:srgbClr val="000000"/>
                          </a:solidFill>
                          <a:latin typeface="Open Sans"/>
                        </a:rPr>
                        <a:t>Gamification</a:t>
                      </a:r>
                      <a:endParaRPr lang="en-US" sz="1100" dirty="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dirty="0">
                          <a:solidFill>
                            <a:srgbClr val="000000"/>
                          </a:solidFill>
                          <a:latin typeface="Open Sans"/>
                        </a:rPr>
                        <a:t>Gamification is </a:t>
                      </a:r>
                      <a:r>
                        <a:rPr lang="en-US" sz="1100" dirty="0" err="1">
                          <a:solidFill>
                            <a:srgbClr val="000000"/>
                          </a:solidFill>
                          <a:latin typeface="Open Sans"/>
                        </a:rPr>
                        <a:t>overgewaaid</a:t>
                      </a:r>
                      <a:r>
                        <a:rPr lang="en-US" sz="1100" dirty="0">
                          <a:solidFill>
                            <a:srgbClr val="000000"/>
                          </a:solidFill>
                          <a:latin typeface="Open Sans"/>
                        </a:rPr>
                        <a:t> </a:t>
                      </a:r>
                      <a:r>
                        <a:rPr lang="en-US" sz="1100" dirty="0" err="1">
                          <a:solidFill>
                            <a:srgbClr val="000000"/>
                          </a:solidFill>
                          <a:latin typeface="Open Sans"/>
                        </a:rPr>
                        <a:t>uit</a:t>
                      </a:r>
                      <a:r>
                        <a:rPr lang="en-US" sz="1100" dirty="0">
                          <a:solidFill>
                            <a:srgbClr val="000000"/>
                          </a:solidFill>
                          <a:latin typeface="Open Sans"/>
                        </a:rPr>
                        <a:t> de gaming </a:t>
                      </a:r>
                      <a:r>
                        <a:rPr lang="en-US" sz="1100" dirty="0" err="1">
                          <a:solidFill>
                            <a:srgbClr val="000000"/>
                          </a:solidFill>
                          <a:latin typeface="Open Sans"/>
                        </a:rPr>
                        <a:t>industrie</a:t>
                      </a:r>
                      <a:r>
                        <a:rPr lang="en-US" sz="1100" dirty="0">
                          <a:solidFill>
                            <a:srgbClr val="000000"/>
                          </a:solidFill>
                          <a:latin typeface="Open Sans"/>
                        </a:rPr>
                        <a:t>. Het </a:t>
                      </a:r>
                      <a:r>
                        <a:rPr lang="en-US" sz="1100" dirty="0" err="1">
                          <a:solidFill>
                            <a:srgbClr val="000000"/>
                          </a:solidFill>
                          <a:latin typeface="Open Sans"/>
                        </a:rPr>
                        <a:t>toevoegen</a:t>
                      </a:r>
                      <a:r>
                        <a:rPr lang="en-US" sz="1100" dirty="0">
                          <a:solidFill>
                            <a:srgbClr val="000000"/>
                          </a:solidFill>
                          <a:latin typeface="Open Sans"/>
                        </a:rPr>
                        <a:t> van </a:t>
                      </a:r>
                      <a:r>
                        <a:rPr lang="en-US" sz="1100" dirty="0" err="1">
                          <a:solidFill>
                            <a:srgbClr val="000000"/>
                          </a:solidFill>
                          <a:latin typeface="Open Sans"/>
                        </a:rPr>
                        <a:t>spelelementen</a:t>
                      </a:r>
                      <a:r>
                        <a:rPr lang="en-US" sz="1100" dirty="0">
                          <a:solidFill>
                            <a:srgbClr val="000000"/>
                          </a:solidFill>
                          <a:latin typeface="Open Sans"/>
                        </a:rPr>
                        <a:t> </a:t>
                      </a:r>
                      <a:r>
                        <a:rPr lang="en-US" sz="1100" dirty="0" err="1">
                          <a:solidFill>
                            <a:srgbClr val="000000"/>
                          </a:solidFill>
                          <a:latin typeface="Open Sans"/>
                        </a:rPr>
                        <a:t>en</a:t>
                      </a:r>
                      <a:r>
                        <a:rPr lang="en-US" sz="1100" dirty="0">
                          <a:solidFill>
                            <a:srgbClr val="000000"/>
                          </a:solidFill>
                          <a:latin typeface="Open Sans"/>
                        </a:rPr>
                        <a:t> game design </a:t>
                      </a:r>
                      <a:r>
                        <a:rPr lang="en-US" sz="1100" dirty="0" err="1">
                          <a:solidFill>
                            <a:srgbClr val="000000"/>
                          </a:solidFill>
                          <a:latin typeface="Open Sans"/>
                        </a:rPr>
                        <a:t>technieken</a:t>
                      </a:r>
                      <a:r>
                        <a:rPr lang="en-US" sz="1100" dirty="0">
                          <a:solidFill>
                            <a:srgbClr val="000000"/>
                          </a:solidFill>
                          <a:latin typeface="Open Sans"/>
                        </a:rPr>
                        <a:t>.   </a:t>
                      </a:r>
                      <a:endParaRPr lang="en-US" sz="1100" dirty="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Kan mensen aanzetten tot gedragsveranderingEen krachtig middel om en het aanleren van nieuwe vaardigheden. Het maakt leren namelijk uitdagend, leuk en zelfs verslavend.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Spreekt slechts een beperkte doelgroep aan, voornamelijk mensen die prestatiegericht zijn. Kan niet voor alle soorten problemen worden gebruikt. Met alleen gamification leer je geen nieuwe vaardigheden. Kan alleen worden gebruikt als extra laag voor een bestaande interventie.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120"/>
                        </a:lnSpc>
                        <a:defRPr/>
                      </a:pPr>
                      <a:r>
                        <a:rPr lang="en-US" sz="800" dirty="0" err="1">
                          <a:solidFill>
                            <a:srgbClr val="000000"/>
                          </a:solidFill>
                          <a:latin typeface="Open Sans"/>
                        </a:rPr>
                        <a:t>Voorbeeld</a:t>
                      </a:r>
                      <a:r>
                        <a:rPr lang="en-US" sz="800" dirty="0">
                          <a:solidFill>
                            <a:srgbClr val="000000"/>
                          </a:solidFill>
                          <a:latin typeface="Open Sans"/>
                        </a:rPr>
                        <a:t> is Duolingo. Met </a:t>
                      </a:r>
                      <a:r>
                        <a:rPr lang="en-US" sz="800" dirty="0" err="1">
                          <a:solidFill>
                            <a:srgbClr val="000000"/>
                          </a:solidFill>
                          <a:latin typeface="Open Sans"/>
                        </a:rPr>
                        <a:t>deze</a:t>
                      </a:r>
                      <a:r>
                        <a:rPr lang="en-US" sz="800" dirty="0">
                          <a:solidFill>
                            <a:srgbClr val="000000"/>
                          </a:solidFill>
                          <a:latin typeface="Open Sans"/>
                        </a:rPr>
                        <a:t> app leer je in je eigen tempo </a:t>
                      </a:r>
                      <a:r>
                        <a:rPr lang="en-US" sz="800" dirty="0" err="1">
                          <a:solidFill>
                            <a:srgbClr val="000000"/>
                          </a:solidFill>
                          <a:latin typeface="Open Sans"/>
                        </a:rPr>
                        <a:t>een</a:t>
                      </a:r>
                      <a:r>
                        <a:rPr lang="en-US" sz="800" dirty="0">
                          <a:solidFill>
                            <a:srgbClr val="000000"/>
                          </a:solidFill>
                          <a:latin typeface="Open Sans"/>
                        </a:rPr>
                        <a:t> </a:t>
                      </a:r>
                      <a:r>
                        <a:rPr lang="en-US" sz="800" dirty="0" err="1">
                          <a:solidFill>
                            <a:srgbClr val="000000"/>
                          </a:solidFill>
                          <a:latin typeface="Open Sans"/>
                        </a:rPr>
                        <a:t>andere</a:t>
                      </a:r>
                      <a:r>
                        <a:rPr lang="en-US" sz="800" dirty="0">
                          <a:solidFill>
                            <a:srgbClr val="000000"/>
                          </a:solidFill>
                          <a:latin typeface="Open Sans"/>
                        </a:rPr>
                        <a:t> </a:t>
                      </a:r>
                      <a:r>
                        <a:rPr lang="en-US" sz="800" dirty="0" err="1">
                          <a:solidFill>
                            <a:srgbClr val="000000"/>
                          </a:solidFill>
                          <a:latin typeface="Open Sans"/>
                        </a:rPr>
                        <a:t>taal.Kahoot</a:t>
                      </a:r>
                      <a:r>
                        <a:rPr lang="en-US" sz="800" dirty="0">
                          <a:solidFill>
                            <a:srgbClr val="000000"/>
                          </a:solidFill>
                          <a:latin typeface="Open Sans"/>
                        </a:rPr>
                        <a:t>, </a:t>
                      </a:r>
                      <a:r>
                        <a:rPr lang="en-US" sz="800" dirty="0" err="1">
                          <a:solidFill>
                            <a:srgbClr val="000000"/>
                          </a:solidFill>
                          <a:latin typeface="Open Sans"/>
                        </a:rPr>
                        <a:t>escapespel</a:t>
                      </a:r>
                      <a:r>
                        <a:rPr lang="en-US" sz="800" dirty="0">
                          <a:solidFill>
                            <a:srgbClr val="000000"/>
                          </a:solidFill>
                          <a:latin typeface="Open Sans"/>
                        </a:rPr>
                        <a:t>…  https://</a:t>
                      </a:r>
                      <a:r>
                        <a:rPr lang="en-US" sz="800" dirty="0" err="1">
                          <a:solidFill>
                            <a:srgbClr val="000000"/>
                          </a:solidFill>
                          <a:latin typeface="Open Sans"/>
                        </a:rPr>
                        <a:t>grendelgames.com</a:t>
                      </a:r>
                      <a:r>
                        <a:rPr lang="en-US" sz="800" dirty="0">
                          <a:solidFill>
                            <a:srgbClr val="000000"/>
                          </a:solidFill>
                          <a:latin typeface="Open Sans"/>
                        </a:rPr>
                        <a:t>/</a:t>
                      </a:r>
                      <a:r>
                        <a:rPr lang="en-US" sz="800" dirty="0" err="1">
                          <a:solidFill>
                            <a:srgbClr val="000000"/>
                          </a:solidFill>
                          <a:latin typeface="Open Sans"/>
                        </a:rPr>
                        <a:t>nl</a:t>
                      </a:r>
                      <a:r>
                        <a:rPr lang="en-US" sz="800" dirty="0">
                          <a:solidFill>
                            <a:srgbClr val="000000"/>
                          </a:solidFill>
                          <a:latin typeface="Open Sans"/>
                        </a:rPr>
                        <a:t>/serious-games-gamification-en-game-based-learning-wat-is-het-verschil-2/ https://</a:t>
                      </a:r>
                      <a:r>
                        <a:rPr lang="en-US" sz="800" dirty="0" err="1">
                          <a:solidFill>
                            <a:srgbClr val="000000"/>
                          </a:solidFill>
                          <a:latin typeface="Open Sans"/>
                        </a:rPr>
                        <a:t>www.docentdirect.nl</a:t>
                      </a:r>
                      <a:r>
                        <a:rPr lang="en-US" sz="800" dirty="0">
                          <a:solidFill>
                            <a:srgbClr val="000000"/>
                          </a:solidFill>
                          <a:latin typeface="Open Sans"/>
                        </a:rPr>
                        <a:t>/blogs/gamification-</a:t>
                      </a:r>
                      <a:r>
                        <a:rPr lang="en-US" sz="800" dirty="0" err="1">
                          <a:solidFill>
                            <a:srgbClr val="000000"/>
                          </a:solidFill>
                          <a:latin typeface="Open Sans"/>
                        </a:rPr>
                        <a:t>onderwijs</a:t>
                      </a:r>
                      <a:r>
                        <a:rPr lang="en-US" sz="800" dirty="0">
                          <a:solidFill>
                            <a:srgbClr val="000000"/>
                          </a:solidFill>
                          <a:latin typeface="Open Sans"/>
                        </a:rPr>
                        <a:t>  </a:t>
                      </a:r>
                      <a:endParaRPr lang="en-US" sz="1100" dirty="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2413348"/>
                  </a:ext>
                </a:extLst>
              </a:tr>
            </a:tbl>
          </a:graphicData>
        </a:graphic>
      </p:graphicFrame>
      <p:graphicFrame>
        <p:nvGraphicFramePr>
          <p:cNvPr id="3" name="Table 2">
            <a:extLst>
              <a:ext uri="{FF2B5EF4-FFF2-40B4-BE49-F238E27FC236}">
                <a16:creationId xmlns:a16="http://schemas.microsoft.com/office/drawing/2014/main" id="{0D9FEB9F-07E0-529D-3ACC-B8A38768FC6A}"/>
              </a:ext>
            </a:extLst>
          </p:cNvPr>
          <p:cNvGraphicFramePr>
            <a:graphicFrameLocks noGrp="1"/>
          </p:cNvGraphicFramePr>
          <p:nvPr>
            <p:extLst>
              <p:ext uri="{D42A27DB-BD31-4B8C-83A1-F6EECF244321}">
                <p14:modId xmlns:p14="http://schemas.microsoft.com/office/powerpoint/2010/main" val="1878660156"/>
              </p:ext>
            </p:extLst>
          </p:nvPr>
        </p:nvGraphicFramePr>
        <p:xfrm>
          <a:off x="779206" y="2171700"/>
          <a:ext cx="17131777" cy="843500"/>
        </p:xfrm>
        <a:graphic>
          <a:graphicData uri="http://schemas.openxmlformats.org/drawingml/2006/table">
            <a:tbl>
              <a:tblPr/>
              <a:tblGrid>
                <a:gridCol w="1430595">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6553200">
                  <a:extLst>
                    <a:ext uri="{9D8B030D-6E8A-4147-A177-3AD203B41FA5}">
                      <a16:colId xmlns:a16="http://schemas.microsoft.com/office/drawing/2014/main" val="20002"/>
                    </a:ext>
                  </a:extLst>
                </a:gridCol>
                <a:gridCol w="2590800">
                  <a:extLst>
                    <a:ext uri="{9D8B030D-6E8A-4147-A177-3AD203B41FA5}">
                      <a16:colId xmlns:a16="http://schemas.microsoft.com/office/drawing/2014/main" val="20003"/>
                    </a:ext>
                  </a:extLst>
                </a:gridCol>
                <a:gridCol w="2061382">
                  <a:extLst>
                    <a:ext uri="{9D8B030D-6E8A-4147-A177-3AD203B41FA5}">
                      <a16:colId xmlns:a16="http://schemas.microsoft.com/office/drawing/2014/main" val="20004"/>
                    </a:ext>
                  </a:extLst>
                </a:gridCol>
              </a:tblGrid>
              <a:tr h="843500">
                <a:tc>
                  <a:txBody>
                    <a:bodyPr/>
                    <a:lstStyle/>
                    <a:p>
                      <a:pPr algn="l">
                        <a:lnSpc>
                          <a:spcPts val="2100"/>
                        </a:lnSpc>
                        <a:defRPr/>
                      </a:pPr>
                      <a:r>
                        <a:rPr lang="en-US" sz="1500" dirty="0" err="1">
                          <a:solidFill>
                            <a:schemeClr val="bg1"/>
                          </a:solidFill>
                          <a:latin typeface="Open Sans Bold"/>
                        </a:rPr>
                        <a:t>Vorm</a:t>
                      </a:r>
                      <a:r>
                        <a:rPr lang="en-US" sz="1500" dirty="0">
                          <a:solidFill>
                            <a:schemeClr val="bg1"/>
                          </a:solidFill>
                          <a:latin typeface="Open Sans Bold"/>
                        </a:rPr>
                        <a:t> </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500" dirty="0" err="1">
                          <a:solidFill>
                            <a:schemeClr val="bg1"/>
                          </a:solidFill>
                          <a:latin typeface="Open Sans Bold"/>
                        </a:rPr>
                        <a:t>Definiëring</a:t>
                      </a:r>
                      <a:r>
                        <a:rPr lang="en-US" sz="1500" dirty="0">
                          <a:solidFill>
                            <a:schemeClr val="bg1"/>
                          </a:solidFill>
                          <a:latin typeface="Open Sans Bold"/>
                        </a:rPr>
                        <a:t> </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500" dirty="0" err="1">
                          <a:solidFill>
                            <a:schemeClr val="bg1"/>
                          </a:solidFill>
                          <a:latin typeface="Open Sans Bold"/>
                        </a:rPr>
                        <a:t>Voordelen</a:t>
                      </a:r>
                      <a:r>
                        <a:rPr lang="en-US" sz="1500" dirty="0">
                          <a:solidFill>
                            <a:schemeClr val="bg1"/>
                          </a:solidFill>
                          <a:latin typeface="Open Sans Bold"/>
                        </a:rPr>
                        <a:t> </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500" dirty="0" err="1">
                          <a:solidFill>
                            <a:schemeClr val="bg1"/>
                          </a:solidFill>
                          <a:latin typeface="Open Sans Bold"/>
                        </a:rPr>
                        <a:t>Nadelen</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500" dirty="0" err="1">
                          <a:solidFill>
                            <a:schemeClr val="bg1"/>
                          </a:solidFill>
                          <a:latin typeface="Open Sans Bold"/>
                        </a:rPr>
                        <a:t>Overig</a:t>
                      </a:r>
                      <a:r>
                        <a:rPr lang="en-US" sz="1500" dirty="0">
                          <a:solidFill>
                            <a:schemeClr val="bg1"/>
                          </a:solidFill>
                          <a:latin typeface="Open Sans Bold"/>
                        </a:rPr>
                        <a:t> </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bl>
          </a:graphicData>
        </a:graphic>
      </p:graphicFrame>
      <p:sp>
        <p:nvSpPr>
          <p:cNvPr id="4" name="TextBox 11">
            <a:extLst>
              <a:ext uri="{FF2B5EF4-FFF2-40B4-BE49-F238E27FC236}">
                <a16:creationId xmlns:a16="http://schemas.microsoft.com/office/drawing/2014/main" id="{CF9DFA4C-67EB-8F04-2696-E08E277AB709}"/>
              </a:ext>
            </a:extLst>
          </p:cNvPr>
          <p:cNvSpPr txBox="1"/>
          <p:nvPr/>
        </p:nvSpPr>
        <p:spPr>
          <a:xfrm>
            <a:off x="2743200" y="342900"/>
            <a:ext cx="13949710" cy="976631"/>
          </a:xfrm>
          <a:prstGeom prst="rect">
            <a:avLst/>
          </a:prstGeom>
        </p:spPr>
        <p:txBody>
          <a:bodyPr lIns="0" tIns="0" rIns="0" bIns="0" rtlCol="0" anchor="t">
            <a:spAutoFit/>
          </a:bodyPr>
          <a:lstStyle/>
          <a:p>
            <a:pPr algn="ctr">
              <a:lnSpc>
                <a:spcPts val="3919"/>
              </a:lnSpc>
              <a:spcBef>
                <a:spcPct val="0"/>
              </a:spcBef>
            </a:pPr>
            <a:r>
              <a:rPr lang="en-US" sz="2799" dirty="0" err="1">
                <a:solidFill>
                  <a:srgbClr val="D13627"/>
                </a:solidFill>
                <a:latin typeface="Open Sans Bold"/>
              </a:rPr>
              <a:t>Vormen</a:t>
            </a:r>
            <a:r>
              <a:rPr lang="en-US" sz="2799" dirty="0">
                <a:solidFill>
                  <a:srgbClr val="D13627"/>
                </a:solidFill>
                <a:latin typeface="Open Sans Bold"/>
              </a:rPr>
              <a:t> van  </a:t>
            </a:r>
            <a:r>
              <a:rPr lang="en-US" sz="2799" dirty="0" err="1">
                <a:solidFill>
                  <a:srgbClr val="D13627"/>
                </a:solidFill>
                <a:latin typeface="Open Sans Bold"/>
              </a:rPr>
              <a:t>deskundigheidsbevordering</a:t>
            </a:r>
            <a:r>
              <a:rPr lang="en-US" sz="2799" dirty="0">
                <a:solidFill>
                  <a:srgbClr val="D13627"/>
                </a:solidFill>
                <a:latin typeface="Open Sans Bold"/>
              </a:rPr>
              <a:t> </a:t>
            </a:r>
          </a:p>
          <a:p>
            <a:pPr algn="ctr">
              <a:lnSpc>
                <a:spcPts val="3919"/>
              </a:lnSpc>
              <a:spcBef>
                <a:spcPct val="0"/>
              </a:spcBef>
            </a:pPr>
            <a:r>
              <a:rPr lang="en-US" sz="2799" dirty="0" err="1">
                <a:solidFill>
                  <a:srgbClr val="D13627"/>
                </a:solidFill>
                <a:latin typeface="Open Sans Bold"/>
              </a:rPr>
              <a:t>blad</a:t>
            </a:r>
            <a:r>
              <a:rPr lang="en-US" sz="2799" dirty="0">
                <a:solidFill>
                  <a:srgbClr val="D13627"/>
                </a:solidFill>
                <a:latin typeface="Open Sans Bold"/>
              </a:rPr>
              <a:t> 4. </a:t>
            </a:r>
          </a:p>
        </p:txBody>
      </p:sp>
      <p:sp>
        <p:nvSpPr>
          <p:cNvPr id="5" name="Freeform 3">
            <a:extLst>
              <a:ext uri="{FF2B5EF4-FFF2-40B4-BE49-F238E27FC236}">
                <a16:creationId xmlns:a16="http://schemas.microsoft.com/office/drawing/2014/main" id="{1568278C-3D85-A4CB-5646-888DF742BCE9}"/>
              </a:ext>
            </a:extLst>
          </p:cNvPr>
          <p:cNvSpPr/>
          <p:nvPr/>
        </p:nvSpPr>
        <p:spPr>
          <a:xfrm>
            <a:off x="84166" y="76193"/>
            <a:ext cx="2049434" cy="843500"/>
          </a:xfrm>
          <a:custGeom>
            <a:avLst/>
            <a:gdLst/>
            <a:ahLst/>
            <a:cxnLst/>
            <a:rect l="l" t="t" r="r" b="b"/>
            <a:pathLst>
              <a:path w="2781672" h="1232786">
                <a:moveTo>
                  <a:pt x="0" y="0"/>
                </a:moveTo>
                <a:lnTo>
                  <a:pt x="2781672" y="0"/>
                </a:lnTo>
                <a:lnTo>
                  <a:pt x="2781672" y="1232786"/>
                </a:lnTo>
                <a:lnTo>
                  <a:pt x="0" y="1232786"/>
                </a:lnTo>
                <a:lnTo>
                  <a:pt x="0" y="0"/>
                </a:lnTo>
                <a:close/>
              </a:path>
            </a:pathLst>
          </a:custGeom>
          <a:blipFill>
            <a:blip r:embed="rId2"/>
            <a:stretch>
              <a:fillRect/>
            </a:stretch>
          </a:blipFill>
        </p:spPr>
        <p:txBody>
          <a:bodyPr/>
          <a:lstStyle/>
          <a:p>
            <a:endParaRPr lang="nl-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555504776"/>
              </p:ext>
            </p:extLst>
          </p:nvPr>
        </p:nvGraphicFramePr>
        <p:xfrm>
          <a:off x="1030304" y="3014278"/>
          <a:ext cx="17066395" cy="6516104"/>
        </p:xfrm>
        <a:graphic>
          <a:graphicData uri="http://schemas.openxmlformats.org/drawingml/2006/table">
            <a:tbl>
              <a:tblPr/>
              <a:tblGrid>
                <a:gridCol w="1659338">
                  <a:extLst>
                    <a:ext uri="{9D8B030D-6E8A-4147-A177-3AD203B41FA5}">
                      <a16:colId xmlns:a16="http://schemas.microsoft.com/office/drawing/2014/main" val="20000"/>
                    </a:ext>
                  </a:extLst>
                </a:gridCol>
                <a:gridCol w="1033409">
                  <a:extLst>
                    <a:ext uri="{9D8B030D-6E8A-4147-A177-3AD203B41FA5}">
                      <a16:colId xmlns:a16="http://schemas.microsoft.com/office/drawing/2014/main" val="20001"/>
                    </a:ext>
                  </a:extLst>
                </a:gridCol>
                <a:gridCol w="1394522">
                  <a:extLst>
                    <a:ext uri="{9D8B030D-6E8A-4147-A177-3AD203B41FA5}">
                      <a16:colId xmlns:a16="http://schemas.microsoft.com/office/drawing/2014/main" val="20002"/>
                    </a:ext>
                  </a:extLst>
                </a:gridCol>
                <a:gridCol w="3934351">
                  <a:extLst>
                    <a:ext uri="{9D8B030D-6E8A-4147-A177-3AD203B41FA5}">
                      <a16:colId xmlns:a16="http://schemas.microsoft.com/office/drawing/2014/main" val="20003"/>
                    </a:ext>
                  </a:extLst>
                </a:gridCol>
                <a:gridCol w="1972303">
                  <a:extLst>
                    <a:ext uri="{9D8B030D-6E8A-4147-A177-3AD203B41FA5}">
                      <a16:colId xmlns:a16="http://schemas.microsoft.com/office/drawing/2014/main" val="20004"/>
                    </a:ext>
                  </a:extLst>
                </a:gridCol>
                <a:gridCol w="2140823">
                  <a:extLst>
                    <a:ext uri="{9D8B030D-6E8A-4147-A177-3AD203B41FA5}">
                      <a16:colId xmlns:a16="http://schemas.microsoft.com/office/drawing/2014/main" val="20005"/>
                    </a:ext>
                  </a:extLst>
                </a:gridCol>
                <a:gridCol w="2622307">
                  <a:extLst>
                    <a:ext uri="{9D8B030D-6E8A-4147-A177-3AD203B41FA5}">
                      <a16:colId xmlns:a16="http://schemas.microsoft.com/office/drawing/2014/main" val="20006"/>
                    </a:ext>
                  </a:extLst>
                </a:gridCol>
                <a:gridCol w="2309342">
                  <a:extLst>
                    <a:ext uri="{9D8B030D-6E8A-4147-A177-3AD203B41FA5}">
                      <a16:colId xmlns:a16="http://schemas.microsoft.com/office/drawing/2014/main" val="20007"/>
                    </a:ext>
                  </a:extLst>
                </a:gridCol>
              </a:tblGrid>
              <a:tr h="1134662">
                <a:tc>
                  <a:txBody>
                    <a:bodyPr/>
                    <a:lstStyle/>
                    <a:p>
                      <a:pPr algn="l">
                        <a:lnSpc>
                          <a:spcPts val="1540"/>
                        </a:lnSpc>
                        <a:defRPr/>
                      </a:pPr>
                      <a:r>
                        <a:rPr lang="en-US" sz="1100">
                          <a:solidFill>
                            <a:srgbClr val="6C6285"/>
                          </a:solidFill>
                          <a:latin typeface="Open Sans Bold"/>
                        </a:rPr>
                        <a:t>3. Fysieke dimensie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Contra indicatie geneesmiddelen gebruik / medicatie gebruik in de palliatieve zorg  WondzorgDelierSedatie; wanneer starten / vormen van sedatieBewegen bij vermoeidheid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Pijn (36)Misselijkheid (13)Angst (11)Benauwdheid (8)Onrust (8) Delier (5)Dyspnoe (4)Uitputting/moe (4)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Aandacht voor symptoombestrijding  Zorg rond palliatieve sedatie &amp; euthanasie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Pijn, misselijkheid Symptomen algemeen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67110">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6761">
                <a:tc>
                  <a:txBody>
                    <a:bodyPr/>
                    <a:lstStyle/>
                    <a:p>
                      <a:pPr algn="l">
                        <a:lnSpc>
                          <a:spcPts val="1540"/>
                        </a:lnSpc>
                        <a:defRPr/>
                      </a:pPr>
                      <a:r>
                        <a:rPr lang="en-US" sz="1100">
                          <a:solidFill>
                            <a:srgbClr val="6C6285"/>
                          </a:solidFill>
                          <a:latin typeface="Open Sans Bold"/>
                        </a:rPr>
                        <a:t>4. Psychische dimensie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Ethische dilemma’s rond mensen met een psychische aandoening Casus rond psychiatrische patiënt palliatieve fase thuis Palliatieve verslavingszorg Psychische problemen naar aanleiding van langer leven na korte levensverwachting Hoe om te gaan met nieuwe therapieën, de onzekere tijd van levensverwachting  Palliatieve zorg voor psychiatrische patiënten</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In het rapport wordt gesteld dat er minder kennis is over de volgende doelgroepen  Mensen zonder dak- thuis.  Mensen met een verstandelijke beperking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Omgang met psychische klachten somberheid en angst</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Angst</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53263">
                <a:tc>
                  <a:txBody>
                    <a:bodyPr/>
                    <a:lstStyle/>
                    <a:p>
                      <a:pPr algn="l">
                        <a:lnSpc>
                          <a:spcPts val="1540"/>
                        </a:lnSpc>
                        <a:defRPr/>
                      </a:pPr>
                      <a:r>
                        <a:rPr lang="en-US" sz="1100">
                          <a:solidFill>
                            <a:srgbClr val="6C6285"/>
                          </a:solidFill>
                          <a:latin typeface="Open Sans Bold"/>
                        </a:rPr>
                        <a:t>5. Sociale dimensie</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dirty="0" err="1">
                          <a:solidFill>
                            <a:srgbClr val="000000"/>
                          </a:solidFill>
                          <a:latin typeface="Open Sans"/>
                        </a:rPr>
                        <a:t>Gespreksvaardigheden</a:t>
                      </a:r>
                      <a:r>
                        <a:rPr lang="en-US" sz="1100" dirty="0">
                          <a:solidFill>
                            <a:srgbClr val="000000"/>
                          </a:solidFill>
                          <a:latin typeface="Open Sans"/>
                        </a:rPr>
                        <a:t> </a:t>
                      </a:r>
                      <a:r>
                        <a:rPr lang="en-US" sz="1100" dirty="0" err="1">
                          <a:solidFill>
                            <a:srgbClr val="000000"/>
                          </a:solidFill>
                          <a:latin typeface="Open Sans"/>
                        </a:rPr>
                        <a:t>familie</a:t>
                      </a:r>
                      <a:r>
                        <a:rPr lang="en-US" sz="1100" dirty="0">
                          <a:solidFill>
                            <a:srgbClr val="000000"/>
                          </a:solidFill>
                          <a:latin typeface="Open Sans"/>
                        </a:rPr>
                        <a:t> over </a:t>
                      </a:r>
                      <a:r>
                        <a:rPr lang="en-US" sz="1100" dirty="0" err="1">
                          <a:solidFill>
                            <a:srgbClr val="000000"/>
                          </a:solidFill>
                          <a:latin typeface="Open Sans"/>
                        </a:rPr>
                        <a:t>terminale</a:t>
                      </a:r>
                      <a:r>
                        <a:rPr lang="en-US" sz="1100" dirty="0">
                          <a:solidFill>
                            <a:srgbClr val="000000"/>
                          </a:solidFill>
                          <a:latin typeface="Open Sans"/>
                        </a:rPr>
                        <a:t> </a:t>
                      </a:r>
                      <a:r>
                        <a:rPr lang="en-US" sz="1100" dirty="0" err="1">
                          <a:solidFill>
                            <a:srgbClr val="000000"/>
                          </a:solidFill>
                          <a:latin typeface="Open Sans"/>
                        </a:rPr>
                        <a:t>fase</a:t>
                      </a:r>
                      <a:r>
                        <a:rPr lang="en-US" sz="1100" dirty="0">
                          <a:solidFill>
                            <a:srgbClr val="000000"/>
                          </a:solidFill>
                          <a:latin typeface="Open Sans"/>
                        </a:rPr>
                        <a:t>, </a:t>
                      </a:r>
                      <a:r>
                        <a:rPr lang="en-US" sz="1100" dirty="0" err="1">
                          <a:solidFill>
                            <a:srgbClr val="000000"/>
                          </a:solidFill>
                          <a:latin typeface="Open Sans"/>
                        </a:rPr>
                        <a:t>conflicten</a:t>
                      </a:r>
                      <a:r>
                        <a:rPr lang="en-US" sz="1100" dirty="0">
                          <a:solidFill>
                            <a:srgbClr val="000000"/>
                          </a:solidFill>
                          <a:latin typeface="Open Sans"/>
                        </a:rPr>
                        <a:t>, </a:t>
                      </a:r>
                      <a:r>
                        <a:rPr lang="en-US" sz="1100" dirty="0" err="1">
                          <a:solidFill>
                            <a:srgbClr val="000000"/>
                          </a:solidFill>
                          <a:latin typeface="Open Sans"/>
                        </a:rPr>
                        <a:t>meningen</a:t>
                      </a:r>
                      <a:r>
                        <a:rPr lang="en-US" sz="1100" dirty="0">
                          <a:solidFill>
                            <a:srgbClr val="000000"/>
                          </a:solidFill>
                          <a:latin typeface="Open Sans"/>
                        </a:rPr>
                        <a:t>, </a:t>
                      </a:r>
                      <a:r>
                        <a:rPr lang="en-US" sz="1100" dirty="0" err="1">
                          <a:solidFill>
                            <a:srgbClr val="000000"/>
                          </a:solidFill>
                          <a:latin typeface="Open Sans"/>
                        </a:rPr>
                        <a:t>angsten</a:t>
                      </a:r>
                      <a:r>
                        <a:rPr lang="en-US" sz="1100" dirty="0">
                          <a:solidFill>
                            <a:srgbClr val="000000"/>
                          </a:solidFill>
                          <a:latin typeface="Open Sans"/>
                        </a:rPr>
                        <a:t> etc. (</a:t>
                      </a:r>
                      <a:r>
                        <a:rPr lang="en-US" sz="1100" dirty="0" err="1">
                          <a:solidFill>
                            <a:srgbClr val="000000"/>
                          </a:solidFill>
                          <a:latin typeface="Open Sans"/>
                        </a:rPr>
                        <a:t>ook</a:t>
                      </a:r>
                      <a:r>
                        <a:rPr lang="en-US" sz="1100" dirty="0">
                          <a:solidFill>
                            <a:srgbClr val="000000"/>
                          </a:solidFill>
                          <a:latin typeface="Open Sans"/>
                        </a:rPr>
                        <a:t> met </a:t>
                      </a:r>
                      <a:r>
                        <a:rPr lang="en-US" sz="1100" dirty="0" err="1">
                          <a:solidFill>
                            <a:srgbClr val="000000"/>
                          </a:solidFill>
                          <a:latin typeface="Open Sans"/>
                        </a:rPr>
                        <a:t>andere</a:t>
                      </a:r>
                      <a:r>
                        <a:rPr lang="en-US" sz="1100" dirty="0">
                          <a:solidFill>
                            <a:srgbClr val="000000"/>
                          </a:solidFill>
                          <a:latin typeface="Open Sans"/>
                        </a:rPr>
                        <a:t> </a:t>
                      </a:r>
                      <a:r>
                        <a:rPr lang="en-US" sz="1100" dirty="0" err="1">
                          <a:solidFill>
                            <a:srgbClr val="000000"/>
                          </a:solidFill>
                          <a:latin typeface="Open Sans"/>
                        </a:rPr>
                        <a:t>culturele</a:t>
                      </a:r>
                      <a:r>
                        <a:rPr lang="en-US" sz="1100" dirty="0">
                          <a:solidFill>
                            <a:srgbClr val="000000"/>
                          </a:solidFill>
                          <a:latin typeface="Open Sans"/>
                        </a:rPr>
                        <a:t> </a:t>
                      </a:r>
                      <a:r>
                        <a:rPr lang="en-US" sz="1100" dirty="0" err="1">
                          <a:solidFill>
                            <a:srgbClr val="000000"/>
                          </a:solidFill>
                          <a:latin typeface="Open Sans"/>
                        </a:rPr>
                        <a:t>achtergrond</a:t>
                      </a:r>
                      <a:r>
                        <a:rPr lang="en-US" sz="1100" dirty="0">
                          <a:solidFill>
                            <a:srgbClr val="000000"/>
                          </a:solidFill>
                          <a:latin typeface="Open Sans"/>
                        </a:rPr>
                        <a:t>) </a:t>
                      </a:r>
                      <a:endParaRPr lang="en-US" sz="1100" dirty="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19"/>
                        </a:lnSpc>
                        <a:defRPr/>
                      </a:pPr>
                      <a:r>
                        <a:rPr lang="en-US" sz="1299">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Veranderende rollenCommunicatie familie/vrienden Financiën Te behalen wensen en doelen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Ondersteuning sociaal systeem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50217">
                <a:tc>
                  <a:txBody>
                    <a:bodyPr/>
                    <a:lstStyle/>
                    <a:p>
                      <a:pPr algn="l">
                        <a:lnSpc>
                          <a:spcPts val="1540"/>
                        </a:lnSpc>
                        <a:defRPr/>
                      </a:pPr>
                      <a:r>
                        <a:rPr lang="en-US" sz="1100">
                          <a:solidFill>
                            <a:srgbClr val="6C6285"/>
                          </a:solidFill>
                          <a:latin typeface="Open Sans Bold"/>
                        </a:rPr>
                        <a:t>6. Spirituele dimensie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Hoe herken ik zingevingsvragen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Aandacht voor zingeving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Religieuze, zingevings en existentiële vragen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Zingeving</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65610">
                <a:tc>
                  <a:txBody>
                    <a:bodyPr/>
                    <a:lstStyle/>
                    <a:p>
                      <a:pPr algn="l">
                        <a:lnSpc>
                          <a:spcPts val="1540"/>
                        </a:lnSpc>
                        <a:defRPr/>
                      </a:pPr>
                      <a:r>
                        <a:rPr lang="en-US" sz="1100">
                          <a:solidFill>
                            <a:srgbClr val="6C6285"/>
                          </a:solidFill>
                          <a:latin typeface="Open Sans Bold"/>
                        </a:rPr>
                        <a:t>7. Stervensfase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err="1">
                          <a:solidFill>
                            <a:srgbClr val="000000"/>
                          </a:solidFill>
                          <a:latin typeface="Open Sans"/>
                        </a:rPr>
                        <a:t>Rol</a:t>
                      </a:r>
                      <a:r>
                        <a:rPr lang="en-US" sz="1100">
                          <a:solidFill>
                            <a:srgbClr val="000000"/>
                          </a:solidFill>
                          <a:latin typeface="Open Sans"/>
                        </a:rPr>
                        <a:t> van de </a:t>
                      </a:r>
                      <a:r>
                        <a:rPr lang="en-US" sz="1100" err="1">
                          <a:solidFill>
                            <a:srgbClr val="000000"/>
                          </a:solidFill>
                          <a:latin typeface="Open Sans"/>
                        </a:rPr>
                        <a:t>verpleegkundige</a:t>
                      </a:r>
                      <a:r>
                        <a:rPr lang="en-US" sz="1100">
                          <a:solidFill>
                            <a:srgbClr val="000000"/>
                          </a:solidFill>
                          <a:latin typeface="Open Sans"/>
                        </a:rPr>
                        <a:t> in de </a:t>
                      </a:r>
                      <a:r>
                        <a:rPr lang="en-US" sz="1100" err="1">
                          <a:solidFill>
                            <a:srgbClr val="000000"/>
                          </a:solidFill>
                          <a:latin typeface="Open Sans"/>
                        </a:rPr>
                        <a:t>terminale</a:t>
                      </a:r>
                      <a:r>
                        <a:rPr lang="en-US" sz="1100">
                          <a:solidFill>
                            <a:srgbClr val="000000"/>
                          </a:solidFill>
                          <a:latin typeface="Open Sans"/>
                        </a:rPr>
                        <a:t> – </a:t>
                      </a:r>
                      <a:r>
                        <a:rPr lang="en-US" sz="1100" err="1">
                          <a:solidFill>
                            <a:srgbClr val="000000"/>
                          </a:solidFill>
                          <a:latin typeface="Open Sans"/>
                        </a:rPr>
                        <a:t>en</a:t>
                      </a:r>
                      <a:r>
                        <a:rPr lang="en-US" sz="1100">
                          <a:solidFill>
                            <a:srgbClr val="000000"/>
                          </a:solidFill>
                          <a:latin typeface="Open Sans"/>
                        </a:rPr>
                        <a:t> </a:t>
                      </a:r>
                      <a:r>
                        <a:rPr lang="en-US" sz="1100" err="1">
                          <a:solidFill>
                            <a:srgbClr val="000000"/>
                          </a:solidFill>
                          <a:latin typeface="Open Sans"/>
                        </a:rPr>
                        <a:t>stervensfase</a:t>
                      </a: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481">
                <a:tc>
                  <a:txBody>
                    <a:bodyPr/>
                    <a:lstStyle/>
                    <a:p>
                      <a:pPr algn="l">
                        <a:lnSpc>
                          <a:spcPts val="1540"/>
                        </a:lnSpc>
                        <a:defRPr/>
                      </a:pPr>
                      <a:r>
                        <a:rPr lang="en-US" sz="1100">
                          <a:solidFill>
                            <a:srgbClr val="6C6285"/>
                          </a:solidFill>
                          <a:latin typeface="Open Sans Bold"/>
                        </a:rPr>
                        <a:t>8. Verlies &amp; Rouw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dirty="0" err="1">
                          <a:solidFill>
                            <a:srgbClr val="000000"/>
                          </a:solidFill>
                          <a:latin typeface="Open Sans"/>
                        </a:rPr>
                        <a:t>Nazorg</a:t>
                      </a:r>
                      <a:endParaRPr lang="en-US" sz="1100" dirty="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pSp>
        <p:nvGrpSpPr>
          <p:cNvPr id="3" name="Group 3"/>
          <p:cNvGrpSpPr/>
          <p:nvPr/>
        </p:nvGrpSpPr>
        <p:grpSpPr>
          <a:xfrm>
            <a:off x="-394790" y="10057160"/>
            <a:ext cx="18682790" cy="229840"/>
            <a:chOff x="0" y="0"/>
            <a:chExt cx="4920570" cy="60534"/>
          </a:xfrm>
        </p:grpSpPr>
        <p:sp>
          <p:nvSpPr>
            <p:cNvPr id="4" name="Freeform 4"/>
            <p:cNvSpPr/>
            <p:nvPr/>
          </p:nvSpPr>
          <p:spPr>
            <a:xfrm>
              <a:off x="0" y="0"/>
              <a:ext cx="4920570" cy="60534"/>
            </a:xfrm>
            <a:custGeom>
              <a:avLst/>
              <a:gdLst/>
              <a:ahLst/>
              <a:cxnLst/>
              <a:rect l="l" t="t" r="r" b="b"/>
              <a:pathLst>
                <a:path w="4920570" h="60534">
                  <a:moveTo>
                    <a:pt x="0" y="0"/>
                  </a:moveTo>
                  <a:lnTo>
                    <a:pt x="4920570" y="0"/>
                  </a:lnTo>
                  <a:lnTo>
                    <a:pt x="4920570" y="60534"/>
                  </a:lnTo>
                  <a:lnTo>
                    <a:pt x="0" y="60534"/>
                  </a:lnTo>
                  <a:close/>
                </a:path>
              </a:pathLst>
            </a:custGeom>
            <a:solidFill>
              <a:srgbClr val="D13627"/>
            </a:solidFill>
          </p:spPr>
          <p:txBody>
            <a:bodyPr/>
            <a:lstStyle/>
            <a:p>
              <a:endParaRPr lang="nl-NL"/>
            </a:p>
          </p:txBody>
        </p:sp>
        <p:sp>
          <p:nvSpPr>
            <p:cNvPr id="5" name="TextBox 5"/>
            <p:cNvSpPr txBox="1"/>
            <p:nvPr/>
          </p:nvSpPr>
          <p:spPr>
            <a:xfrm>
              <a:off x="0" y="-38100"/>
              <a:ext cx="4920570" cy="98634"/>
            </a:xfrm>
            <a:prstGeom prst="rect">
              <a:avLst/>
            </a:prstGeom>
          </p:spPr>
          <p:txBody>
            <a:bodyPr lIns="50800" tIns="50800" rIns="50800" bIns="50800" rtlCol="0" anchor="ctr"/>
            <a:lstStyle/>
            <a:p>
              <a:pPr algn="ctr">
                <a:lnSpc>
                  <a:spcPts val="2659"/>
                </a:lnSpc>
              </a:pPr>
              <a:endParaRPr/>
            </a:p>
          </p:txBody>
        </p:sp>
      </p:grpSp>
      <p:sp>
        <p:nvSpPr>
          <p:cNvPr id="6" name="Freeform 6"/>
          <p:cNvSpPr/>
          <p:nvPr/>
        </p:nvSpPr>
        <p:spPr>
          <a:xfrm>
            <a:off x="240473" y="55136"/>
            <a:ext cx="2781672" cy="1232786"/>
          </a:xfrm>
          <a:custGeom>
            <a:avLst/>
            <a:gdLst/>
            <a:ahLst/>
            <a:cxnLst/>
            <a:rect l="l" t="t" r="r" b="b"/>
            <a:pathLst>
              <a:path w="2781672" h="1232786">
                <a:moveTo>
                  <a:pt x="0" y="0"/>
                </a:moveTo>
                <a:lnTo>
                  <a:pt x="2781672" y="0"/>
                </a:lnTo>
                <a:lnTo>
                  <a:pt x="2781672" y="1232787"/>
                </a:lnTo>
                <a:lnTo>
                  <a:pt x="0" y="1232787"/>
                </a:lnTo>
                <a:lnTo>
                  <a:pt x="0" y="0"/>
                </a:lnTo>
                <a:close/>
              </a:path>
            </a:pathLst>
          </a:custGeom>
          <a:blipFill>
            <a:blip r:embed="rId2"/>
            <a:stretch>
              <a:fillRect/>
            </a:stretch>
          </a:blipFill>
        </p:spPr>
        <p:txBody>
          <a:bodyPr/>
          <a:lstStyle/>
          <a:p>
            <a:endParaRPr lang="nl-NL"/>
          </a:p>
        </p:txBody>
      </p:sp>
      <p:sp>
        <p:nvSpPr>
          <p:cNvPr id="7" name="TextBox 7"/>
          <p:cNvSpPr txBox="1"/>
          <p:nvPr/>
        </p:nvSpPr>
        <p:spPr>
          <a:xfrm>
            <a:off x="3821876" y="311107"/>
            <a:ext cx="11480044" cy="976629"/>
          </a:xfrm>
          <a:prstGeom prst="rect">
            <a:avLst/>
          </a:prstGeom>
        </p:spPr>
        <p:txBody>
          <a:bodyPr lIns="0" tIns="0" rIns="0" bIns="0" rtlCol="0" anchor="t">
            <a:spAutoFit/>
          </a:bodyPr>
          <a:lstStyle/>
          <a:p>
            <a:pPr algn="ctr">
              <a:lnSpc>
                <a:spcPts val="3920"/>
              </a:lnSpc>
            </a:pPr>
            <a:r>
              <a:rPr lang="en-US" sz="2800">
                <a:solidFill>
                  <a:srgbClr val="6C6285"/>
                </a:solidFill>
                <a:latin typeface="Open Sans Bold"/>
              </a:rPr>
              <a:t>Overzicht deskundigheidsbevordering behoeften en aanbod</a:t>
            </a:r>
          </a:p>
          <a:p>
            <a:pPr algn="ctr">
              <a:lnSpc>
                <a:spcPts val="3920"/>
              </a:lnSpc>
            </a:pPr>
            <a:r>
              <a:rPr lang="en-US" sz="2800">
                <a:solidFill>
                  <a:srgbClr val="6C6285"/>
                </a:solidFill>
                <a:latin typeface="Open Sans Bold"/>
              </a:rPr>
              <a:t>blad 2.  </a:t>
            </a:r>
          </a:p>
        </p:txBody>
      </p:sp>
      <p:graphicFrame>
        <p:nvGraphicFramePr>
          <p:cNvPr id="8" name="Table 8"/>
          <p:cNvGraphicFramePr>
            <a:graphicFrameLocks noGrp="1"/>
          </p:cNvGraphicFramePr>
          <p:nvPr>
            <p:extLst>
              <p:ext uri="{D42A27DB-BD31-4B8C-83A1-F6EECF244321}">
                <p14:modId xmlns:p14="http://schemas.microsoft.com/office/powerpoint/2010/main" val="975957513"/>
              </p:ext>
            </p:extLst>
          </p:nvPr>
        </p:nvGraphicFramePr>
        <p:xfrm>
          <a:off x="1028700" y="1287923"/>
          <a:ext cx="17066395" cy="1590675"/>
        </p:xfrm>
        <a:graphic>
          <a:graphicData uri="http://schemas.openxmlformats.org/drawingml/2006/table">
            <a:tbl>
              <a:tblPr/>
              <a:tblGrid>
                <a:gridCol w="1671633">
                  <a:extLst>
                    <a:ext uri="{9D8B030D-6E8A-4147-A177-3AD203B41FA5}">
                      <a16:colId xmlns:a16="http://schemas.microsoft.com/office/drawing/2014/main" val="20000"/>
                    </a:ext>
                  </a:extLst>
                </a:gridCol>
                <a:gridCol w="1046054">
                  <a:extLst>
                    <a:ext uri="{9D8B030D-6E8A-4147-A177-3AD203B41FA5}">
                      <a16:colId xmlns:a16="http://schemas.microsoft.com/office/drawing/2014/main" val="20001"/>
                    </a:ext>
                  </a:extLst>
                </a:gridCol>
                <a:gridCol w="1382904">
                  <a:extLst>
                    <a:ext uri="{9D8B030D-6E8A-4147-A177-3AD203B41FA5}">
                      <a16:colId xmlns:a16="http://schemas.microsoft.com/office/drawing/2014/main" val="20002"/>
                    </a:ext>
                  </a:extLst>
                </a:gridCol>
                <a:gridCol w="3918232">
                  <a:extLst>
                    <a:ext uri="{9D8B030D-6E8A-4147-A177-3AD203B41FA5}">
                      <a16:colId xmlns:a16="http://schemas.microsoft.com/office/drawing/2014/main" val="20003"/>
                    </a:ext>
                  </a:extLst>
                </a:gridCol>
                <a:gridCol w="1999537">
                  <a:extLst>
                    <a:ext uri="{9D8B030D-6E8A-4147-A177-3AD203B41FA5}">
                      <a16:colId xmlns:a16="http://schemas.microsoft.com/office/drawing/2014/main" val="20004"/>
                    </a:ext>
                  </a:extLst>
                </a:gridCol>
                <a:gridCol w="2140818">
                  <a:extLst>
                    <a:ext uri="{9D8B030D-6E8A-4147-A177-3AD203B41FA5}">
                      <a16:colId xmlns:a16="http://schemas.microsoft.com/office/drawing/2014/main" val="20005"/>
                    </a:ext>
                  </a:extLst>
                </a:gridCol>
                <a:gridCol w="2597973">
                  <a:extLst>
                    <a:ext uri="{9D8B030D-6E8A-4147-A177-3AD203B41FA5}">
                      <a16:colId xmlns:a16="http://schemas.microsoft.com/office/drawing/2014/main" val="20006"/>
                    </a:ext>
                  </a:extLst>
                </a:gridCol>
                <a:gridCol w="2309244">
                  <a:extLst>
                    <a:ext uri="{9D8B030D-6E8A-4147-A177-3AD203B41FA5}">
                      <a16:colId xmlns:a16="http://schemas.microsoft.com/office/drawing/2014/main" val="20007"/>
                    </a:ext>
                  </a:extLst>
                </a:gridCol>
              </a:tblGrid>
              <a:tr h="983326">
                <a:tc>
                  <a:txBody>
                    <a:bodyPr/>
                    <a:lstStyle/>
                    <a:p>
                      <a:pPr algn="l">
                        <a:lnSpc>
                          <a:spcPts val="1544"/>
                        </a:lnSpc>
                        <a:defRPr/>
                      </a:pPr>
                      <a:r>
                        <a:rPr lang="en-US" sz="1102" dirty="0">
                          <a:solidFill>
                            <a:srgbClr val="FFFFFF"/>
                          </a:solidFill>
                          <a:latin typeface="Open Sans Bold"/>
                        </a:rPr>
                        <a:t> </a:t>
                      </a:r>
                      <a:endParaRPr lang="en-US" sz="1100" dirty="0"/>
                    </a:p>
                  </a:txBody>
                  <a:tcPr marL="38100" marR="38100" marT="38100" marB="38100" anchor="ctr">
                    <a:lnL w="19050" cap="flat" cmpd="sng" algn="ctr">
                      <a:solidFill>
                        <a:srgbClr val="6C6285"/>
                      </a:solidFill>
                      <a:prstDash val="solid"/>
                      <a:round/>
                      <a:headEnd type="none" w="med" len="med"/>
                      <a:tailEnd type="none" w="med" len="med"/>
                    </a:lnL>
                    <a:lnR w="19050" cap="flat" cmpd="sng" algn="ctr">
                      <a:solidFill>
                        <a:srgbClr val="6C6285"/>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6C6285"/>
                      </a:solidFill>
                      <a:prstDash val="solid"/>
                      <a:round/>
                      <a:headEnd type="none" w="med" len="med"/>
                      <a:tailEnd type="none" w="med" len="med"/>
                    </a:lnB>
                    <a:solidFill>
                      <a:srgbClr val="6C6285"/>
                    </a:solidFill>
                  </a:tcPr>
                </a:tc>
                <a:tc>
                  <a:txBody>
                    <a:bodyPr/>
                    <a:lstStyle/>
                    <a:p>
                      <a:pPr algn="l">
                        <a:lnSpc>
                          <a:spcPts val="1544"/>
                        </a:lnSpc>
                        <a:defRPr/>
                      </a:pPr>
                      <a:r>
                        <a:rPr lang="en-US" sz="1102">
                          <a:solidFill>
                            <a:srgbClr val="FFFFFF"/>
                          </a:solidFill>
                          <a:latin typeface="Open Sans Bold"/>
                        </a:rPr>
                        <a:t> </a:t>
                      </a:r>
                      <a:endParaRPr lang="en-US" sz="1100"/>
                    </a:p>
                  </a:txBody>
                  <a:tcPr marL="38100" marR="38100" marT="38100" marB="38100" anchor="ctr">
                    <a:lnL w="19050" cap="flat" cmpd="sng" algn="ctr">
                      <a:solidFill>
                        <a:srgbClr val="6C6285"/>
                      </a:solidFill>
                      <a:prstDash val="solid"/>
                      <a:round/>
                      <a:headEnd type="none" w="med" len="med"/>
                      <a:tailEnd type="none" w="med" len="med"/>
                    </a:lnL>
                    <a:lnR w="19050" cap="flat" cmpd="sng" algn="ctr">
                      <a:solidFill>
                        <a:srgbClr val="6C6285"/>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6C6285"/>
                      </a:solidFill>
                      <a:prstDash val="solid"/>
                      <a:round/>
                      <a:headEnd type="none" w="med" len="med"/>
                      <a:tailEnd type="none" w="med" len="med"/>
                    </a:lnB>
                    <a:solidFill>
                      <a:srgbClr val="6C6285"/>
                    </a:solidFill>
                  </a:tcPr>
                </a:tc>
                <a:tc>
                  <a:txBody>
                    <a:bodyPr/>
                    <a:lstStyle/>
                    <a:p>
                      <a:pPr algn="l">
                        <a:lnSpc>
                          <a:spcPts val="1544"/>
                        </a:lnSpc>
                        <a:defRPr/>
                      </a:pPr>
                      <a:r>
                        <a:rPr lang="en-US" sz="1102">
                          <a:solidFill>
                            <a:srgbClr val="FFFFFF"/>
                          </a:solidFill>
                          <a:latin typeface="Open Sans Bold"/>
                        </a:rPr>
                        <a:t> </a:t>
                      </a:r>
                      <a:endParaRPr lang="en-US" sz="1100"/>
                    </a:p>
                  </a:txBody>
                  <a:tcPr marL="38100" marR="38100" marT="38100" marB="38100" anchor="ctr">
                    <a:lnL w="19050" cap="flat" cmpd="sng" algn="ctr">
                      <a:solidFill>
                        <a:srgbClr val="6C6285"/>
                      </a:solidFill>
                      <a:prstDash val="solid"/>
                      <a:round/>
                      <a:headEnd type="none" w="med" len="med"/>
                      <a:tailEnd type="none" w="med" len="med"/>
                    </a:lnL>
                    <a:lnR w="19050" cap="flat" cmpd="sng" algn="ctr">
                      <a:solidFill>
                        <a:srgbClr val="6C6285"/>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6C6285"/>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ConsortiumOpbrengst netwerken Noord-Holland Noord en Amsterdam | Diemen </a:t>
                      </a:r>
                      <a:endParaRPr lang="en-US" sz="1100"/>
                    </a:p>
                  </a:txBody>
                  <a:tcPr marL="38100" marR="38100" marT="38100" marB="38100" anchor="ctr">
                    <a:lnL w="19050" cap="flat" cmpd="sng" algn="ctr">
                      <a:solidFill>
                        <a:srgbClr val="6C6285"/>
                      </a:solidFill>
                      <a:prstDash val="solid"/>
                      <a:round/>
                      <a:headEnd type="none" w="med" len="med"/>
                      <a:tailEnd type="none" w="med" len="med"/>
                    </a:lnL>
                    <a:lnR w="19050" cap="flat" cmpd="sng" algn="ctr">
                      <a:solidFill>
                        <a:srgbClr val="6C6285"/>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6C6285"/>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Rapport KWF – inventarisatie basisscholing niveau 3-8Gericht op oncologie </a:t>
                      </a:r>
                      <a:endParaRPr lang="en-US" sz="1100"/>
                    </a:p>
                  </a:txBody>
                  <a:tcPr marL="38100" marR="38100" marT="38100" marB="38100" anchor="ctr">
                    <a:lnL w="19050" cap="flat" cmpd="sng" algn="ctr">
                      <a:solidFill>
                        <a:srgbClr val="6C6285"/>
                      </a:solidFill>
                      <a:prstDash val="solid"/>
                      <a:round/>
                      <a:headEnd type="none" w="med" len="med"/>
                      <a:tailEnd type="none" w="med" len="med"/>
                    </a:lnL>
                    <a:lnR w="19050" cap="flat" cmpd="sng" algn="ctr">
                      <a:solidFill>
                        <a:srgbClr val="6C6285"/>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6C6285"/>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Samen deskundig Nu en in de toekomst(Propallia)</a:t>
                      </a:r>
                      <a:endParaRPr lang="en-US" sz="1100"/>
                    </a:p>
                  </a:txBody>
                  <a:tcPr marL="38100" marR="38100" marT="38100" marB="38100" anchor="ctr">
                    <a:lnL w="19050" cap="flat" cmpd="sng" algn="ctr">
                      <a:solidFill>
                        <a:srgbClr val="6C6285"/>
                      </a:solidFill>
                      <a:prstDash val="solid"/>
                      <a:round/>
                      <a:headEnd type="none" w="med" len="med"/>
                      <a:tailEnd type="none" w="med" len="med"/>
                    </a:lnL>
                    <a:lnR w="19050" cap="flat" cmpd="sng" algn="ctr">
                      <a:solidFill>
                        <a:srgbClr val="6C6285"/>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6C6285"/>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NIVEL 2020Behoeften scholingpalliatieve zorg </a:t>
                      </a:r>
                      <a:endParaRPr lang="en-US" sz="1100"/>
                    </a:p>
                  </a:txBody>
                  <a:tcPr marL="38100" marR="38100" marT="38100" marB="38100" anchor="ctr">
                    <a:lnL w="19050" cap="flat" cmpd="sng" algn="ctr">
                      <a:solidFill>
                        <a:srgbClr val="6C6285"/>
                      </a:solidFill>
                      <a:prstDash val="solid"/>
                      <a:round/>
                      <a:headEnd type="none" w="med" len="med"/>
                      <a:tailEnd type="none" w="med" len="med"/>
                    </a:lnL>
                    <a:lnR w="19050" cap="flat" cmpd="sng" algn="ctr">
                      <a:solidFill>
                        <a:srgbClr val="6C6285"/>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6C6285"/>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EnquêteVerkenning 2023</a:t>
                      </a:r>
                      <a:endParaRPr lang="en-US" sz="1100"/>
                    </a:p>
                  </a:txBody>
                  <a:tcPr marL="38100" marR="38100" marT="38100" marB="38100" anchor="ctr">
                    <a:lnL w="19050" cap="flat" cmpd="sng" algn="ctr">
                      <a:solidFill>
                        <a:srgbClr val="6C6285"/>
                      </a:solidFill>
                      <a:prstDash val="solid"/>
                      <a:round/>
                      <a:headEnd type="none" w="med" len="med"/>
                      <a:tailEnd type="none" w="med" len="med"/>
                    </a:lnL>
                    <a:lnR w="19050" cap="flat" cmpd="sng" algn="ctr">
                      <a:solidFill>
                        <a:srgbClr val="6C6285"/>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6C6285"/>
                      </a:solidFill>
                      <a:prstDash val="solid"/>
                      <a:round/>
                      <a:headEnd type="none" w="med" len="med"/>
                      <a:tailEnd type="none" w="med" len="med"/>
                    </a:lnB>
                    <a:solidFill>
                      <a:srgbClr val="6C6285"/>
                    </a:solidFill>
                  </a:tcPr>
                </a:tc>
                <a:extLst>
                  <a:ext uri="{0D108BD9-81ED-4DB2-BD59-A6C34878D82A}">
                    <a16:rowId xmlns:a16="http://schemas.microsoft.com/office/drawing/2014/main" val="10000"/>
                  </a:ext>
                </a:extLst>
              </a:tr>
              <a:tr h="607349">
                <a:tc>
                  <a:txBody>
                    <a:bodyPr/>
                    <a:lstStyle/>
                    <a:p>
                      <a:pPr algn="l">
                        <a:lnSpc>
                          <a:spcPts val="1824"/>
                        </a:lnSpc>
                        <a:defRPr/>
                      </a:pPr>
                      <a:r>
                        <a:rPr lang="en-US" sz="1302">
                          <a:solidFill>
                            <a:srgbClr val="D13627"/>
                          </a:solidFill>
                          <a:latin typeface="Open Sans Bold"/>
                        </a:rPr>
                        <a:t>Domein en Omschrijving </a:t>
                      </a:r>
                      <a:endParaRPr lang="en-US" sz="1100"/>
                    </a:p>
                  </a:txBody>
                  <a:tcPr marL="38100" marR="38100" marT="38100" marB="381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Bold"/>
                        </a:rPr>
                        <a:t> </a:t>
                      </a:r>
                      <a:endParaRPr lang="en-US" sz="1100"/>
                    </a:p>
                  </a:txBody>
                  <a:tcPr marL="38100" marR="38100" marT="38100" marB="381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824"/>
                        </a:lnSpc>
                        <a:defRPr/>
                      </a:pPr>
                      <a:r>
                        <a:rPr lang="en-US" sz="1302">
                          <a:solidFill>
                            <a:srgbClr val="D13627"/>
                          </a:solidFill>
                          <a:latin typeface="Open Sans Bold"/>
                        </a:rPr>
                        <a:t>Uitsplitsing</a:t>
                      </a:r>
                      <a:endParaRPr lang="en-US" sz="1100"/>
                    </a:p>
                  </a:txBody>
                  <a:tcPr marL="38100" marR="38100" marT="38100" marB="381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3">
                  <a:txBody>
                    <a:bodyPr/>
                    <a:lstStyle/>
                    <a:p>
                      <a:pPr algn="l">
                        <a:lnSpc>
                          <a:spcPts val="1824"/>
                        </a:lnSpc>
                        <a:defRPr/>
                      </a:pPr>
                      <a:r>
                        <a:rPr lang="en-US" sz="1302" dirty="0" err="1">
                          <a:solidFill>
                            <a:srgbClr val="D13627"/>
                          </a:solidFill>
                          <a:latin typeface="Open Sans Bold"/>
                        </a:rPr>
                        <a:t>Omschrijving</a:t>
                      </a:r>
                      <a:r>
                        <a:rPr lang="en-US" sz="1302" dirty="0">
                          <a:solidFill>
                            <a:srgbClr val="D13627"/>
                          </a:solidFill>
                          <a:latin typeface="Open Sans Bold"/>
                        </a:rPr>
                        <a:t> </a:t>
                      </a:r>
                      <a:r>
                        <a:rPr lang="en-US" sz="1302" dirty="0" err="1">
                          <a:solidFill>
                            <a:srgbClr val="D13627"/>
                          </a:solidFill>
                          <a:latin typeface="Open Sans Bold"/>
                        </a:rPr>
                        <a:t>deskundigheidsbevordering</a:t>
                      </a:r>
                      <a:endParaRPr lang="en-US" sz="1100" dirty="0"/>
                    </a:p>
                  </a:txBody>
                  <a:tcPr marL="38100" marR="38100" marT="38100" marB="381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l">
                        <a:lnSpc>
                          <a:spcPts val="1824"/>
                        </a:lnSpc>
                        <a:defRPr/>
                      </a:pPr>
                      <a:r>
                        <a:rPr lang="en-US" sz="1302">
                          <a:solidFill>
                            <a:srgbClr val="D13627"/>
                          </a:solidFill>
                          <a:latin typeface="Open Sans Bold"/>
                        </a:rPr>
                        <a:t>Omschrijving deskundigheidsbevordering</a:t>
                      </a:r>
                      <a:endParaRPr lang="en-US" sz="1100"/>
                    </a:p>
                  </a:txBody>
                  <a:tcPr marL="38100" marR="38100" marT="38100" marB="381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l">
                        <a:lnSpc>
                          <a:spcPts val="1824"/>
                        </a:lnSpc>
                        <a:defRPr/>
                      </a:pPr>
                      <a:r>
                        <a:rPr lang="en-US" sz="1302">
                          <a:solidFill>
                            <a:srgbClr val="D13627"/>
                          </a:solidFill>
                          <a:latin typeface="Open Sans Bold"/>
                        </a:rPr>
                        <a:t>Omschrijving deskundigheidsbevordering</a:t>
                      </a:r>
                      <a:endParaRPr lang="en-US" sz="1100"/>
                    </a:p>
                  </a:txBody>
                  <a:tcPr marL="38100" marR="38100" marT="38100" marB="381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404"/>
                        </a:lnSpc>
                        <a:defRPr/>
                      </a:pPr>
                      <a:r>
                        <a:rPr lang="en-US" sz="1002" dirty="0">
                          <a:solidFill>
                            <a:srgbClr val="000000"/>
                          </a:solidFill>
                          <a:latin typeface="Open Sans Bold"/>
                        </a:rPr>
                        <a:t> </a:t>
                      </a:r>
                      <a:endParaRPr lang="en-US" sz="1100" dirty="0"/>
                    </a:p>
                  </a:txBody>
                  <a:tcPr marL="38100" marR="38100" marT="38100" marB="381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404"/>
                        </a:lnSpc>
                        <a:defRPr/>
                      </a:pPr>
                      <a:r>
                        <a:rPr lang="en-US" sz="1002" dirty="0">
                          <a:solidFill>
                            <a:srgbClr val="000000"/>
                          </a:solidFill>
                          <a:latin typeface="Open Sans Bold"/>
                        </a:rPr>
                        <a:t> </a:t>
                      </a:r>
                      <a:endParaRPr lang="en-US" sz="1100" dirty="0"/>
                    </a:p>
                  </a:txBody>
                  <a:tcPr marL="38100" marR="38100" marT="38100" marB="381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6C6285"/>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nvGraphicFramePr>
        <p:xfrm>
          <a:off x="1028700" y="1895325"/>
          <a:ext cx="17066395" cy="1562100"/>
        </p:xfrm>
        <a:graphic>
          <a:graphicData uri="http://schemas.openxmlformats.org/drawingml/2006/table">
            <a:tbl>
              <a:tblPr/>
              <a:tblGrid>
                <a:gridCol w="1677498">
                  <a:extLst>
                    <a:ext uri="{9D8B030D-6E8A-4147-A177-3AD203B41FA5}">
                      <a16:colId xmlns:a16="http://schemas.microsoft.com/office/drawing/2014/main" val="20000"/>
                    </a:ext>
                  </a:extLst>
                </a:gridCol>
                <a:gridCol w="1046054">
                  <a:extLst>
                    <a:ext uri="{9D8B030D-6E8A-4147-A177-3AD203B41FA5}">
                      <a16:colId xmlns:a16="http://schemas.microsoft.com/office/drawing/2014/main" val="20001"/>
                    </a:ext>
                  </a:extLst>
                </a:gridCol>
                <a:gridCol w="1382904">
                  <a:extLst>
                    <a:ext uri="{9D8B030D-6E8A-4147-A177-3AD203B41FA5}">
                      <a16:colId xmlns:a16="http://schemas.microsoft.com/office/drawing/2014/main" val="20002"/>
                    </a:ext>
                  </a:extLst>
                </a:gridCol>
                <a:gridCol w="3906202">
                  <a:extLst>
                    <a:ext uri="{9D8B030D-6E8A-4147-A177-3AD203B41FA5}">
                      <a16:colId xmlns:a16="http://schemas.microsoft.com/office/drawing/2014/main" val="20003"/>
                    </a:ext>
                  </a:extLst>
                </a:gridCol>
                <a:gridCol w="1963445">
                  <a:extLst>
                    <a:ext uri="{9D8B030D-6E8A-4147-A177-3AD203B41FA5}">
                      <a16:colId xmlns:a16="http://schemas.microsoft.com/office/drawing/2014/main" val="20004"/>
                    </a:ext>
                  </a:extLst>
                </a:gridCol>
                <a:gridCol w="2152849">
                  <a:extLst>
                    <a:ext uri="{9D8B030D-6E8A-4147-A177-3AD203B41FA5}">
                      <a16:colId xmlns:a16="http://schemas.microsoft.com/office/drawing/2014/main" val="20005"/>
                    </a:ext>
                  </a:extLst>
                </a:gridCol>
                <a:gridCol w="2622034">
                  <a:extLst>
                    <a:ext uri="{9D8B030D-6E8A-4147-A177-3AD203B41FA5}">
                      <a16:colId xmlns:a16="http://schemas.microsoft.com/office/drawing/2014/main" val="20006"/>
                    </a:ext>
                  </a:extLst>
                </a:gridCol>
                <a:gridCol w="2315409">
                  <a:extLst>
                    <a:ext uri="{9D8B030D-6E8A-4147-A177-3AD203B41FA5}">
                      <a16:colId xmlns:a16="http://schemas.microsoft.com/office/drawing/2014/main" val="20007"/>
                    </a:ext>
                  </a:extLst>
                </a:gridCol>
              </a:tblGrid>
              <a:tr h="967927">
                <a:tc>
                  <a:txBody>
                    <a:bodyPr/>
                    <a:lstStyle/>
                    <a:p>
                      <a:pPr algn="l">
                        <a:lnSpc>
                          <a:spcPts val="1544"/>
                        </a:lnSpc>
                        <a:defRPr/>
                      </a:pPr>
                      <a:r>
                        <a:rPr lang="en-US" sz="1102" dirty="0">
                          <a:solidFill>
                            <a:srgbClr val="FFFFFF"/>
                          </a:solidFill>
                          <a:latin typeface="Open Sans Bold"/>
                        </a:rPr>
                        <a:t> </a:t>
                      </a: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544"/>
                        </a:lnSpc>
                        <a:defRPr/>
                      </a:pPr>
                      <a:r>
                        <a:rPr lang="en-US" sz="1102" dirty="0">
                          <a:solidFill>
                            <a:srgbClr val="FFFFFF"/>
                          </a:solidFill>
                          <a:latin typeface="Open Sans Bold"/>
                        </a:rPr>
                        <a:t> </a:t>
                      </a: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544"/>
                        </a:lnSpc>
                        <a:defRPr/>
                      </a:pPr>
                      <a:r>
                        <a:rPr lang="en-US" sz="1102" dirty="0">
                          <a:solidFill>
                            <a:srgbClr val="FFFFFF"/>
                          </a:solidFill>
                          <a:latin typeface="Open Sans Bold"/>
                        </a:rPr>
                        <a:t> </a:t>
                      </a: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dirty="0" err="1">
                          <a:solidFill>
                            <a:srgbClr val="FFFFFF"/>
                          </a:solidFill>
                          <a:latin typeface="Open Sans Bold"/>
                        </a:rPr>
                        <a:t>ConsortiumOpbrengst</a:t>
                      </a:r>
                      <a:r>
                        <a:rPr lang="en-US" sz="1202">
                          <a:solidFill>
                            <a:srgbClr val="FFFFFF"/>
                          </a:solidFill>
                          <a:latin typeface="Open Sans Bold"/>
                        </a:rPr>
                        <a:t> netwerken Noord-Holland Noord en Amsterdam | Diemen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Rapport KWF – inventarisatie basisscholing niveau 3-8Gericht op oncologie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Samen deskundig Nu en in de toekomst(Propallia)</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NIVEL 2020Behoeften scholingpalliatieve zorg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tc>
                  <a:txBody>
                    <a:bodyPr/>
                    <a:lstStyle/>
                    <a:p>
                      <a:pPr algn="l">
                        <a:lnSpc>
                          <a:spcPts val="1684"/>
                        </a:lnSpc>
                        <a:defRPr/>
                      </a:pPr>
                      <a:r>
                        <a:rPr lang="en-US" sz="1202">
                          <a:solidFill>
                            <a:srgbClr val="FFFFFF"/>
                          </a:solidFill>
                          <a:latin typeface="Open Sans Bold"/>
                        </a:rPr>
                        <a:t>EnquêteVerkenning 2023</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C6285"/>
                    </a:solidFill>
                  </a:tcPr>
                </a:tc>
                <a:extLst>
                  <a:ext uri="{0D108BD9-81ED-4DB2-BD59-A6C34878D82A}">
                    <a16:rowId xmlns:a16="http://schemas.microsoft.com/office/drawing/2014/main" val="10000"/>
                  </a:ext>
                </a:extLst>
              </a:tr>
              <a:tr h="594173">
                <a:tc>
                  <a:txBody>
                    <a:bodyPr/>
                    <a:lstStyle/>
                    <a:p>
                      <a:pPr algn="l">
                        <a:lnSpc>
                          <a:spcPts val="1824"/>
                        </a:lnSpc>
                        <a:defRPr/>
                      </a:pPr>
                      <a:r>
                        <a:rPr lang="en-US" sz="1302">
                          <a:solidFill>
                            <a:srgbClr val="D13627"/>
                          </a:solidFill>
                          <a:latin typeface="Open Sans Bold"/>
                        </a:rPr>
                        <a:t>Domein en Omschrijving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4"/>
                        </a:lnSpc>
                        <a:defRPr/>
                      </a:pPr>
                      <a:r>
                        <a:rPr lang="en-US" sz="1102">
                          <a:solidFill>
                            <a:srgbClr val="000000"/>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24"/>
                        </a:lnSpc>
                        <a:defRPr/>
                      </a:pPr>
                      <a:r>
                        <a:rPr lang="en-US" sz="1302">
                          <a:solidFill>
                            <a:srgbClr val="D13627"/>
                          </a:solidFill>
                          <a:latin typeface="Open Sans Bold"/>
                        </a:rPr>
                        <a:t>Uitsplitsing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gridSpan="3">
                  <a:txBody>
                    <a:bodyPr/>
                    <a:lstStyle/>
                    <a:p>
                      <a:pPr algn="l">
                        <a:lnSpc>
                          <a:spcPts val="1824"/>
                        </a:lnSpc>
                        <a:defRPr/>
                      </a:pPr>
                      <a:r>
                        <a:rPr lang="en-US" sz="1302" dirty="0" err="1">
                          <a:solidFill>
                            <a:srgbClr val="D13627"/>
                          </a:solidFill>
                          <a:latin typeface="Open Sans Bold"/>
                        </a:rPr>
                        <a:t>Omschrijving</a:t>
                      </a:r>
                      <a:r>
                        <a:rPr lang="en-US" sz="1302" dirty="0">
                          <a:solidFill>
                            <a:srgbClr val="D13627"/>
                          </a:solidFill>
                          <a:latin typeface="Open Sans Bold"/>
                        </a:rPr>
                        <a:t> </a:t>
                      </a:r>
                      <a:r>
                        <a:rPr lang="en-US" sz="1302" dirty="0" err="1">
                          <a:solidFill>
                            <a:srgbClr val="D13627"/>
                          </a:solidFill>
                          <a:latin typeface="Open Sans Bold"/>
                        </a:rPr>
                        <a:t>deskundigheidsbevordering</a:t>
                      </a: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pPr algn="l">
                        <a:lnSpc>
                          <a:spcPts val="1824"/>
                        </a:lnSpc>
                        <a:defRPr/>
                      </a:pPr>
                      <a:r>
                        <a:rPr lang="en-US" sz="1302">
                          <a:solidFill>
                            <a:srgbClr val="D13627"/>
                          </a:solidFill>
                          <a:latin typeface="Open Sans Bold"/>
                        </a:rPr>
                        <a:t>Omschrijving deskundigheidsbevordering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pPr algn="l">
                        <a:lnSpc>
                          <a:spcPts val="1824"/>
                        </a:lnSpc>
                        <a:defRPr/>
                      </a:pPr>
                      <a:r>
                        <a:rPr lang="en-US" sz="1302">
                          <a:solidFill>
                            <a:srgbClr val="D13627"/>
                          </a:solidFill>
                          <a:latin typeface="Open Sans Bold"/>
                        </a:rPr>
                        <a:t>Omschrijving deskundigheidsbevordering</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404"/>
                        </a:lnSpc>
                        <a:defRPr/>
                      </a:pPr>
                      <a:r>
                        <a:rPr lang="en-US" sz="1002">
                          <a:solidFill>
                            <a:srgbClr val="000000"/>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404"/>
                        </a:lnSpc>
                        <a:defRPr/>
                      </a:pPr>
                      <a:r>
                        <a:rPr lang="en-US" sz="1002" dirty="0">
                          <a:solidFill>
                            <a:srgbClr val="000000"/>
                          </a:solidFill>
                          <a:latin typeface="Open Sans Bold"/>
                        </a:rPr>
                        <a:t> </a:t>
                      </a:r>
                      <a:endParaRPr lang="en-US" sz="1100" dirty="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3" name="Table 3"/>
          <p:cNvGraphicFramePr>
            <a:graphicFrameLocks noGrp="1"/>
          </p:cNvGraphicFramePr>
          <p:nvPr/>
        </p:nvGraphicFramePr>
        <p:xfrm>
          <a:off x="1028700" y="3578131"/>
          <a:ext cx="17066395" cy="2594130"/>
        </p:xfrm>
        <a:graphic>
          <a:graphicData uri="http://schemas.openxmlformats.org/drawingml/2006/table">
            <a:tbl>
              <a:tblPr/>
              <a:tblGrid>
                <a:gridCol w="1659338">
                  <a:extLst>
                    <a:ext uri="{9D8B030D-6E8A-4147-A177-3AD203B41FA5}">
                      <a16:colId xmlns:a16="http://schemas.microsoft.com/office/drawing/2014/main" val="20000"/>
                    </a:ext>
                  </a:extLst>
                </a:gridCol>
                <a:gridCol w="1033409">
                  <a:extLst>
                    <a:ext uri="{9D8B030D-6E8A-4147-A177-3AD203B41FA5}">
                      <a16:colId xmlns:a16="http://schemas.microsoft.com/office/drawing/2014/main" val="20001"/>
                    </a:ext>
                  </a:extLst>
                </a:gridCol>
                <a:gridCol w="1394522">
                  <a:extLst>
                    <a:ext uri="{9D8B030D-6E8A-4147-A177-3AD203B41FA5}">
                      <a16:colId xmlns:a16="http://schemas.microsoft.com/office/drawing/2014/main" val="20002"/>
                    </a:ext>
                  </a:extLst>
                </a:gridCol>
                <a:gridCol w="3934351">
                  <a:extLst>
                    <a:ext uri="{9D8B030D-6E8A-4147-A177-3AD203B41FA5}">
                      <a16:colId xmlns:a16="http://schemas.microsoft.com/office/drawing/2014/main" val="20003"/>
                    </a:ext>
                  </a:extLst>
                </a:gridCol>
                <a:gridCol w="1972303">
                  <a:extLst>
                    <a:ext uri="{9D8B030D-6E8A-4147-A177-3AD203B41FA5}">
                      <a16:colId xmlns:a16="http://schemas.microsoft.com/office/drawing/2014/main" val="20004"/>
                    </a:ext>
                  </a:extLst>
                </a:gridCol>
                <a:gridCol w="2140823">
                  <a:extLst>
                    <a:ext uri="{9D8B030D-6E8A-4147-A177-3AD203B41FA5}">
                      <a16:colId xmlns:a16="http://schemas.microsoft.com/office/drawing/2014/main" val="20005"/>
                    </a:ext>
                  </a:extLst>
                </a:gridCol>
                <a:gridCol w="2622307">
                  <a:extLst>
                    <a:ext uri="{9D8B030D-6E8A-4147-A177-3AD203B41FA5}">
                      <a16:colId xmlns:a16="http://schemas.microsoft.com/office/drawing/2014/main" val="20006"/>
                    </a:ext>
                  </a:extLst>
                </a:gridCol>
                <a:gridCol w="2309342">
                  <a:extLst>
                    <a:ext uri="{9D8B030D-6E8A-4147-A177-3AD203B41FA5}">
                      <a16:colId xmlns:a16="http://schemas.microsoft.com/office/drawing/2014/main" val="20007"/>
                    </a:ext>
                  </a:extLst>
                </a:gridCol>
              </a:tblGrid>
              <a:tr h="1854830">
                <a:tc>
                  <a:txBody>
                    <a:bodyPr/>
                    <a:lstStyle/>
                    <a:p>
                      <a:pPr algn="l">
                        <a:lnSpc>
                          <a:spcPts val="1540"/>
                        </a:lnSpc>
                        <a:defRPr/>
                      </a:pPr>
                      <a:r>
                        <a:rPr lang="en-US" sz="1100">
                          <a:solidFill>
                            <a:srgbClr val="6C6285"/>
                          </a:solidFill>
                          <a:latin typeface="Open Sans Bold"/>
                        </a:rPr>
                        <a:t>9. Cultuur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Pall. Zorg in verschillende culturen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In het rapport wordt gesteld dat er minder kennis is over diverse bevolkingsgroepen of culturele achtergrond Aandacht voor laaggeletterdheid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Communicatiestijl Gezondheids-vaardigheden  Culturele en Religieuze achtergrond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Omgaan met diversiteit, diverse culturen tot en met LHBTIQ+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39300">
                <a:tc>
                  <a:txBody>
                    <a:bodyPr/>
                    <a:lstStyle/>
                    <a:p>
                      <a:pPr algn="l">
                        <a:lnSpc>
                          <a:spcPts val="1540"/>
                        </a:lnSpc>
                        <a:defRPr/>
                      </a:pPr>
                      <a:r>
                        <a:rPr lang="en-US" sz="1100">
                          <a:solidFill>
                            <a:srgbClr val="6C6285"/>
                          </a:solidFill>
                          <a:latin typeface="Open Sans Bold"/>
                        </a:rPr>
                        <a:t>10. Ethisch &amp; jurdisch </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Bespreken morele en ethische dilemma’s.</a:t>
                      </a: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66675" marR="66675" marT="66675" marB="666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4" name="Group 4"/>
          <p:cNvGrpSpPr/>
          <p:nvPr/>
        </p:nvGrpSpPr>
        <p:grpSpPr>
          <a:xfrm>
            <a:off x="-394790" y="10057160"/>
            <a:ext cx="18682790" cy="229840"/>
            <a:chOff x="0" y="0"/>
            <a:chExt cx="4920570" cy="60534"/>
          </a:xfrm>
        </p:grpSpPr>
        <p:sp>
          <p:nvSpPr>
            <p:cNvPr id="5" name="Freeform 5"/>
            <p:cNvSpPr/>
            <p:nvPr/>
          </p:nvSpPr>
          <p:spPr>
            <a:xfrm>
              <a:off x="0" y="0"/>
              <a:ext cx="4920570" cy="60534"/>
            </a:xfrm>
            <a:custGeom>
              <a:avLst/>
              <a:gdLst/>
              <a:ahLst/>
              <a:cxnLst/>
              <a:rect l="l" t="t" r="r" b="b"/>
              <a:pathLst>
                <a:path w="4920570" h="60534">
                  <a:moveTo>
                    <a:pt x="0" y="0"/>
                  </a:moveTo>
                  <a:lnTo>
                    <a:pt x="4920570" y="0"/>
                  </a:lnTo>
                  <a:lnTo>
                    <a:pt x="4920570" y="60534"/>
                  </a:lnTo>
                  <a:lnTo>
                    <a:pt x="0" y="60534"/>
                  </a:lnTo>
                  <a:close/>
                </a:path>
              </a:pathLst>
            </a:custGeom>
            <a:solidFill>
              <a:srgbClr val="D13627"/>
            </a:solidFill>
          </p:spPr>
          <p:txBody>
            <a:bodyPr/>
            <a:lstStyle/>
            <a:p>
              <a:endParaRPr lang="nl-NL"/>
            </a:p>
          </p:txBody>
        </p:sp>
        <p:sp>
          <p:nvSpPr>
            <p:cNvPr id="6" name="TextBox 6"/>
            <p:cNvSpPr txBox="1"/>
            <p:nvPr/>
          </p:nvSpPr>
          <p:spPr>
            <a:xfrm>
              <a:off x="0" y="-38100"/>
              <a:ext cx="4920570" cy="98634"/>
            </a:xfrm>
            <a:prstGeom prst="rect">
              <a:avLst/>
            </a:prstGeom>
          </p:spPr>
          <p:txBody>
            <a:bodyPr lIns="50800" tIns="50800" rIns="50800" bIns="50800" rtlCol="0" anchor="ctr"/>
            <a:lstStyle/>
            <a:p>
              <a:pPr algn="ctr">
                <a:lnSpc>
                  <a:spcPts val="2659"/>
                </a:lnSpc>
              </a:pPr>
              <a:endParaRPr/>
            </a:p>
          </p:txBody>
        </p:sp>
      </p:grpSp>
      <p:sp>
        <p:nvSpPr>
          <p:cNvPr id="7" name="Freeform 7"/>
          <p:cNvSpPr/>
          <p:nvPr/>
        </p:nvSpPr>
        <p:spPr>
          <a:xfrm>
            <a:off x="240473" y="55136"/>
            <a:ext cx="2781672" cy="1232786"/>
          </a:xfrm>
          <a:custGeom>
            <a:avLst/>
            <a:gdLst/>
            <a:ahLst/>
            <a:cxnLst/>
            <a:rect l="l" t="t" r="r" b="b"/>
            <a:pathLst>
              <a:path w="2781672" h="1232786">
                <a:moveTo>
                  <a:pt x="0" y="0"/>
                </a:moveTo>
                <a:lnTo>
                  <a:pt x="2781672" y="0"/>
                </a:lnTo>
                <a:lnTo>
                  <a:pt x="2781672" y="1232787"/>
                </a:lnTo>
                <a:lnTo>
                  <a:pt x="0" y="1232787"/>
                </a:lnTo>
                <a:lnTo>
                  <a:pt x="0" y="0"/>
                </a:lnTo>
                <a:close/>
              </a:path>
            </a:pathLst>
          </a:custGeom>
          <a:blipFill>
            <a:blip r:embed="rId2"/>
            <a:stretch>
              <a:fillRect/>
            </a:stretch>
          </a:blipFill>
        </p:spPr>
        <p:txBody>
          <a:bodyPr/>
          <a:lstStyle/>
          <a:p>
            <a:endParaRPr lang="nl-NL"/>
          </a:p>
        </p:txBody>
      </p:sp>
      <p:sp>
        <p:nvSpPr>
          <p:cNvPr id="14" name="TextBox 14"/>
          <p:cNvSpPr txBox="1"/>
          <p:nvPr/>
        </p:nvSpPr>
        <p:spPr>
          <a:xfrm>
            <a:off x="3821876" y="311107"/>
            <a:ext cx="11480044" cy="976629"/>
          </a:xfrm>
          <a:prstGeom prst="rect">
            <a:avLst/>
          </a:prstGeom>
        </p:spPr>
        <p:txBody>
          <a:bodyPr lIns="0" tIns="0" rIns="0" bIns="0" rtlCol="0" anchor="t">
            <a:spAutoFit/>
          </a:bodyPr>
          <a:lstStyle/>
          <a:p>
            <a:pPr algn="ctr">
              <a:lnSpc>
                <a:spcPts val="3920"/>
              </a:lnSpc>
            </a:pPr>
            <a:r>
              <a:rPr lang="en-US" sz="2800">
                <a:solidFill>
                  <a:srgbClr val="6C6285"/>
                </a:solidFill>
                <a:latin typeface="Open Sans Bold"/>
              </a:rPr>
              <a:t>Overzicht deskundigheidsbevordering behoeften en aanbod</a:t>
            </a:r>
          </a:p>
          <a:p>
            <a:pPr algn="ctr">
              <a:lnSpc>
                <a:spcPts val="3920"/>
              </a:lnSpc>
            </a:pPr>
            <a:r>
              <a:rPr lang="en-US" sz="2800">
                <a:solidFill>
                  <a:srgbClr val="6C6285"/>
                </a:solidFill>
                <a:latin typeface="Open Sans Bold"/>
              </a:rPr>
              <a:t>blad 3.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94790" y="10057160"/>
            <a:ext cx="18682790" cy="229840"/>
            <a:chOff x="0" y="0"/>
            <a:chExt cx="4920570" cy="60534"/>
          </a:xfrm>
          <a:solidFill>
            <a:srgbClr val="6C6284"/>
          </a:solidFill>
        </p:grpSpPr>
        <p:sp>
          <p:nvSpPr>
            <p:cNvPr id="3" name="Freeform 3"/>
            <p:cNvSpPr/>
            <p:nvPr/>
          </p:nvSpPr>
          <p:spPr>
            <a:xfrm>
              <a:off x="0" y="0"/>
              <a:ext cx="4920570" cy="60534"/>
            </a:xfrm>
            <a:custGeom>
              <a:avLst/>
              <a:gdLst/>
              <a:ahLst/>
              <a:cxnLst/>
              <a:rect l="l" t="t" r="r" b="b"/>
              <a:pathLst>
                <a:path w="4920570" h="60534">
                  <a:moveTo>
                    <a:pt x="0" y="0"/>
                  </a:moveTo>
                  <a:lnTo>
                    <a:pt x="4920570" y="0"/>
                  </a:lnTo>
                  <a:lnTo>
                    <a:pt x="4920570" y="60534"/>
                  </a:lnTo>
                  <a:lnTo>
                    <a:pt x="0" y="60534"/>
                  </a:lnTo>
                  <a:close/>
                </a:path>
              </a:pathLst>
            </a:custGeom>
            <a:grpFill/>
          </p:spPr>
          <p:txBody>
            <a:bodyPr/>
            <a:lstStyle/>
            <a:p>
              <a:endParaRPr lang="nl-NL"/>
            </a:p>
          </p:txBody>
        </p:sp>
        <p:sp>
          <p:nvSpPr>
            <p:cNvPr id="4" name="TextBox 4"/>
            <p:cNvSpPr txBox="1"/>
            <p:nvPr/>
          </p:nvSpPr>
          <p:spPr>
            <a:xfrm>
              <a:off x="0" y="-38100"/>
              <a:ext cx="4920570" cy="98634"/>
            </a:xfrm>
            <a:prstGeom prst="rect">
              <a:avLst/>
            </a:prstGeom>
            <a:grpFill/>
          </p:spPr>
          <p:txBody>
            <a:bodyPr lIns="50800" tIns="50800" rIns="50800" bIns="50800" rtlCol="0" anchor="ctr"/>
            <a:lstStyle/>
            <a:p>
              <a:pPr algn="ctr">
                <a:lnSpc>
                  <a:spcPts val="2659"/>
                </a:lnSpc>
              </a:pPr>
              <a:endParaRPr/>
            </a:p>
          </p:txBody>
        </p:sp>
      </p:grpSp>
      <p:graphicFrame>
        <p:nvGraphicFramePr>
          <p:cNvPr id="5" name="Table 5"/>
          <p:cNvGraphicFramePr>
            <a:graphicFrameLocks noGrp="1"/>
          </p:cNvGraphicFramePr>
          <p:nvPr>
            <p:extLst>
              <p:ext uri="{D42A27DB-BD31-4B8C-83A1-F6EECF244321}">
                <p14:modId xmlns:p14="http://schemas.microsoft.com/office/powerpoint/2010/main" val="2616416772"/>
              </p:ext>
            </p:extLst>
          </p:nvPr>
        </p:nvGraphicFramePr>
        <p:xfrm>
          <a:off x="1143000" y="2476500"/>
          <a:ext cx="15689368" cy="5767467"/>
        </p:xfrm>
        <a:graphic>
          <a:graphicData uri="http://schemas.openxmlformats.org/drawingml/2006/table">
            <a:tbl>
              <a:tblPr/>
              <a:tblGrid>
                <a:gridCol w="1598170">
                  <a:extLst>
                    <a:ext uri="{9D8B030D-6E8A-4147-A177-3AD203B41FA5}">
                      <a16:colId xmlns:a16="http://schemas.microsoft.com/office/drawing/2014/main" val="20000"/>
                    </a:ext>
                  </a:extLst>
                </a:gridCol>
                <a:gridCol w="1953951">
                  <a:extLst>
                    <a:ext uri="{9D8B030D-6E8A-4147-A177-3AD203B41FA5}">
                      <a16:colId xmlns:a16="http://schemas.microsoft.com/office/drawing/2014/main" val="20001"/>
                    </a:ext>
                  </a:extLst>
                </a:gridCol>
                <a:gridCol w="4689788">
                  <a:extLst>
                    <a:ext uri="{9D8B030D-6E8A-4147-A177-3AD203B41FA5}">
                      <a16:colId xmlns:a16="http://schemas.microsoft.com/office/drawing/2014/main" val="20002"/>
                    </a:ext>
                  </a:extLst>
                </a:gridCol>
                <a:gridCol w="2763661">
                  <a:extLst>
                    <a:ext uri="{9D8B030D-6E8A-4147-A177-3AD203B41FA5}">
                      <a16:colId xmlns:a16="http://schemas.microsoft.com/office/drawing/2014/main" val="20003"/>
                    </a:ext>
                  </a:extLst>
                </a:gridCol>
                <a:gridCol w="2567367">
                  <a:extLst>
                    <a:ext uri="{9D8B030D-6E8A-4147-A177-3AD203B41FA5}">
                      <a16:colId xmlns:a16="http://schemas.microsoft.com/office/drawing/2014/main" val="20004"/>
                    </a:ext>
                  </a:extLst>
                </a:gridCol>
                <a:gridCol w="2116431">
                  <a:extLst>
                    <a:ext uri="{9D8B030D-6E8A-4147-A177-3AD203B41FA5}">
                      <a16:colId xmlns:a16="http://schemas.microsoft.com/office/drawing/2014/main" val="20005"/>
                    </a:ext>
                  </a:extLst>
                </a:gridCol>
              </a:tblGrid>
              <a:tr h="416761">
                <a:tc>
                  <a:txBody>
                    <a:bodyPr/>
                    <a:lstStyle/>
                    <a:p>
                      <a:pPr algn="l">
                        <a:lnSpc>
                          <a:spcPts val="1680"/>
                        </a:lnSpc>
                        <a:defRPr/>
                      </a:pPr>
                      <a:r>
                        <a:rPr lang="en-US" sz="12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Consortium behoeften overzicht Op basis van evaluatie scholingen 2022/2023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Amstelland/Meerlanden</a:t>
                      </a:r>
                      <a:endParaRPr lang="en-US" sz="1100"/>
                    </a:p>
                    <a:p>
                      <a:pPr>
                        <a:lnSpc>
                          <a:spcPts val="1680"/>
                        </a:lnSpc>
                      </a:pPr>
                      <a:r>
                        <a:rPr lang="en-US" sz="1200">
                          <a:solidFill>
                            <a:srgbClr val="6C6285"/>
                          </a:solidFill>
                          <a:latin typeface="Open Sans Bold"/>
                        </a:rPr>
                        <a:t>Aanbod </a:t>
                      </a:r>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Amsterdam |Diemen</a:t>
                      </a:r>
                      <a:endParaRPr lang="en-US" sz="1100"/>
                    </a:p>
                    <a:p>
                      <a:pPr>
                        <a:lnSpc>
                          <a:spcPts val="1680"/>
                        </a:lnSpc>
                      </a:pPr>
                      <a:r>
                        <a:rPr lang="en-US" sz="1200">
                          <a:solidFill>
                            <a:srgbClr val="6C6285"/>
                          </a:solidFill>
                          <a:latin typeface="Open Sans Bold"/>
                        </a:rPr>
                        <a:t>Aanbod  </a:t>
                      </a:r>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err="1">
                          <a:solidFill>
                            <a:srgbClr val="6C6285"/>
                          </a:solidFill>
                          <a:latin typeface="Open Sans Bold"/>
                        </a:rPr>
                        <a:t>Noordholland</a:t>
                      </a:r>
                      <a:r>
                        <a:rPr lang="en-US" sz="1200">
                          <a:solidFill>
                            <a:srgbClr val="6C6285"/>
                          </a:solidFill>
                          <a:latin typeface="Open Sans Bold"/>
                        </a:rPr>
                        <a:t>-Noord</a:t>
                      </a:r>
                      <a:endParaRPr lang="en-US" sz="1100"/>
                    </a:p>
                    <a:p>
                      <a:pPr>
                        <a:lnSpc>
                          <a:spcPts val="1680"/>
                        </a:lnSpc>
                      </a:pPr>
                      <a:r>
                        <a:rPr lang="en-US" sz="1200" err="1">
                          <a:solidFill>
                            <a:srgbClr val="6C6285"/>
                          </a:solidFill>
                          <a:latin typeface="Open Sans Bold"/>
                        </a:rPr>
                        <a:t>Aanbod</a:t>
                      </a:r>
                      <a:r>
                        <a:rPr lang="en-US" sz="1200">
                          <a:solidFill>
                            <a:srgbClr val="6C6285"/>
                          </a:solidFill>
                          <a:latin typeface="Open Sans Bold"/>
                        </a:rPr>
                        <a:t> </a:t>
                      </a:r>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9929">
                <a:tc>
                  <a:txBody>
                    <a:bodyPr/>
                    <a:lstStyle/>
                    <a:p>
                      <a:pPr algn="l">
                        <a:lnSpc>
                          <a:spcPts val="1680"/>
                        </a:lnSpc>
                        <a:defRPr/>
                      </a:pPr>
                      <a:r>
                        <a:rPr lang="en-US" sz="1200">
                          <a:solidFill>
                            <a:srgbClr val="FFFFFF"/>
                          </a:solidFill>
                          <a:latin typeface="Open Sans Bold"/>
                        </a:rPr>
                        <a:t>Domein &amp; Omschrijving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1680"/>
                        </a:lnSpc>
                        <a:defRPr/>
                      </a:pPr>
                      <a:r>
                        <a:rPr lang="en-US" sz="1200">
                          <a:solidFill>
                            <a:srgbClr val="FFFFFF"/>
                          </a:solidFill>
                          <a:latin typeface="Open Sans Bold"/>
                        </a:rPr>
                        <a:t>Uitsplitsing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1680"/>
                        </a:lnSpc>
                        <a:defRPr/>
                      </a:pPr>
                      <a:r>
                        <a:rPr lang="en-US" sz="1200">
                          <a:solidFill>
                            <a:srgbClr val="FFFFFF"/>
                          </a:solidFill>
                          <a:latin typeface="Open Sans Bold"/>
                        </a:rPr>
                        <a:t>Omschrijving deskundigheidsbevordering</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902"/>
                        </a:lnSpc>
                        <a:defRPr/>
                      </a:pPr>
                      <a:r>
                        <a:rPr lang="en-US" sz="644">
                          <a:solidFill>
                            <a:srgbClr val="FFFFFF"/>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902"/>
                        </a:lnSpc>
                        <a:defRPr/>
                      </a:pPr>
                      <a:r>
                        <a:rPr lang="en-US" sz="644">
                          <a:solidFill>
                            <a:srgbClr val="FFFFFF"/>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902"/>
                        </a:lnSpc>
                        <a:defRPr/>
                      </a:pPr>
                      <a:r>
                        <a:rPr lang="en-US" sz="644">
                          <a:solidFill>
                            <a:srgbClr val="FFFFFF"/>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extLst>
                  <a:ext uri="{0D108BD9-81ED-4DB2-BD59-A6C34878D82A}">
                    <a16:rowId xmlns:a16="http://schemas.microsoft.com/office/drawing/2014/main" val="10001"/>
                  </a:ext>
                </a:extLst>
              </a:tr>
              <a:tr h="375768">
                <a:tc>
                  <a:txBody>
                    <a:bodyPr/>
                    <a:lstStyle/>
                    <a:p>
                      <a:pPr algn="l">
                        <a:lnSpc>
                          <a:spcPts val="1540"/>
                        </a:lnSpc>
                        <a:defRPr/>
                      </a:pPr>
                      <a:r>
                        <a:rPr lang="en-US" sz="1100">
                          <a:solidFill>
                            <a:srgbClr val="6C6285"/>
                          </a:solidFill>
                          <a:latin typeface="Open Sans Bold"/>
                        </a:rPr>
                        <a:t>1.Kernwaarden &amp; principes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9125">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0284">
                <a:tc>
                  <a:txBody>
                    <a:bodyPr/>
                    <a:lstStyle/>
                    <a:p>
                      <a:pPr algn="l">
                        <a:lnSpc>
                          <a:spcPts val="1540"/>
                        </a:lnSpc>
                        <a:defRPr/>
                      </a:pPr>
                      <a:r>
                        <a:rPr lang="en-US" sz="1100">
                          <a:solidFill>
                            <a:srgbClr val="6C6285"/>
                          </a:solidFill>
                          <a:latin typeface="Open Sans Bold"/>
                        </a:rPr>
                        <a:t>2.Structuur &amp; proces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2.1 markering</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4916">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2.2 </a:t>
                      </a:r>
                      <a:r>
                        <a:rPr lang="en-US" sz="1100" err="1">
                          <a:solidFill>
                            <a:srgbClr val="000000"/>
                          </a:solidFill>
                          <a:latin typeface="Open Sans"/>
                        </a:rPr>
                        <a:t>gezamenlijke</a:t>
                      </a:r>
                      <a:r>
                        <a:rPr lang="en-US" sz="1100">
                          <a:solidFill>
                            <a:srgbClr val="000000"/>
                          </a:solidFill>
                          <a:latin typeface="Open Sans"/>
                        </a:rPr>
                        <a:t> </a:t>
                      </a:r>
                      <a:r>
                        <a:rPr lang="en-US" sz="1100" err="1">
                          <a:solidFill>
                            <a:srgbClr val="000000"/>
                          </a:solidFill>
                          <a:latin typeface="Open Sans"/>
                        </a:rPr>
                        <a:t>besluitvorming</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59175">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2.3 proactieve zorgplanning</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Wensen vastleggen Vragen die gesteld kunnen worden ACP-gesprekGespreksvaardigheden rondom pal. Zorg (ACP )  (aandachtsv)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Gesprek levenseinde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Gesprek ACP en gezamenlijke besluitvorming  Palliatief redeneren</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4910">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2.4 individueel zorgplan</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Casus </a:t>
                      </a:r>
                      <a:r>
                        <a:rPr lang="en-US" sz="1100" err="1">
                          <a:solidFill>
                            <a:srgbClr val="000000"/>
                          </a:solidFill>
                          <a:latin typeface="Open Sans"/>
                        </a:rPr>
                        <a:t>uitwerken</a:t>
                      </a:r>
                      <a:r>
                        <a:rPr lang="en-US" sz="1100">
                          <a:solidFill>
                            <a:srgbClr val="000000"/>
                          </a:solidFill>
                          <a:latin typeface="Open Sans"/>
                        </a:rPr>
                        <a:t> </a:t>
                      </a:r>
                      <a:r>
                        <a:rPr lang="en-US" sz="1100" err="1">
                          <a:solidFill>
                            <a:srgbClr val="000000"/>
                          </a:solidFill>
                          <a:latin typeface="Open Sans"/>
                        </a:rPr>
                        <a:t>volgens</a:t>
                      </a:r>
                      <a:r>
                        <a:rPr lang="en-US" sz="1100">
                          <a:solidFill>
                            <a:srgbClr val="000000"/>
                          </a:solidFill>
                          <a:latin typeface="Open Sans"/>
                        </a:rPr>
                        <a:t> 4 </a:t>
                      </a:r>
                      <a:r>
                        <a:rPr lang="en-US" sz="1100" err="1">
                          <a:solidFill>
                            <a:srgbClr val="000000"/>
                          </a:solidFill>
                          <a:latin typeface="Open Sans"/>
                        </a:rPr>
                        <a:t>dimensies</a:t>
                      </a: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75768">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2.5 interdisciplinaire zorg</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err="1">
                          <a:solidFill>
                            <a:srgbClr val="000000"/>
                          </a:solidFill>
                          <a:latin typeface="Open Sans"/>
                        </a:rPr>
                        <a:t>Samenwerking</a:t>
                      </a:r>
                      <a:r>
                        <a:rPr lang="en-US" sz="1100">
                          <a:solidFill>
                            <a:srgbClr val="000000"/>
                          </a:solidFill>
                          <a:latin typeface="Open Sans"/>
                        </a:rPr>
                        <a:t> met </a:t>
                      </a:r>
                      <a:r>
                        <a:rPr lang="en-US" sz="1100" err="1">
                          <a:solidFill>
                            <a:srgbClr val="000000"/>
                          </a:solidFill>
                          <a:latin typeface="Open Sans"/>
                        </a:rPr>
                        <a:t>andere</a:t>
                      </a:r>
                      <a:r>
                        <a:rPr lang="en-US" sz="1100">
                          <a:solidFill>
                            <a:srgbClr val="000000"/>
                          </a:solidFill>
                          <a:latin typeface="Open Sans"/>
                        </a:rPr>
                        <a:t> disciplines Wat </a:t>
                      </a:r>
                      <a:r>
                        <a:rPr lang="en-US" sz="1100" err="1">
                          <a:solidFill>
                            <a:srgbClr val="000000"/>
                          </a:solidFill>
                          <a:latin typeface="Open Sans"/>
                        </a:rPr>
                        <a:t>kan</a:t>
                      </a:r>
                      <a:r>
                        <a:rPr lang="en-US" sz="1100">
                          <a:solidFill>
                            <a:srgbClr val="000000"/>
                          </a:solidFill>
                          <a:latin typeface="Open Sans"/>
                        </a:rPr>
                        <a:t> </a:t>
                      </a:r>
                      <a:r>
                        <a:rPr lang="en-US" sz="1100" err="1">
                          <a:solidFill>
                            <a:srgbClr val="000000"/>
                          </a:solidFill>
                          <a:latin typeface="Open Sans"/>
                        </a:rPr>
                        <a:t>een</a:t>
                      </a:r>
                      <a:r>
                        <a:rPr lang="en-US" sz="1100">
                          <a:solidFill>
                            <a:srgbClr val="000000"/>
                          </a:solidFill>
                          <a:latin typeface="Open Sans"/>
                        </a:rPr>
                        <a:t> onco-</a:t>
                      </a:r>
                      <a:r>
                        <a:rPr lang="en-US" sz="1100" err="1">
                          <a:solidFill>
                            <a:srgbClr val="000000"/>
                          </a:solidFill>
                          <a:latin typeface="Open Sans"/>
                        </a:rPr>
                        <a:t>fysiotherapeut</a:t>
                      </a:r>
                      <a:r>
                        <a:rPr lang="en-US" sz="1100">
                          <a:solidFill>
                            <a:srgbClr val="000000"/>
                          </a:solidFill>
                          <a:latin typeface="Open Sans"/>
                        </a:rPr>
                        <a:t> </a:t>
                      </a:r>
                      <a:r>
                        <a:rPr lang="en-US" sz="1100" err="1">
                          <a:solidFill>
                            <a:srgbClr val="000000"/>
                          </a:solidFill>
                          <a:latin typeface="Open Sans"/>
                        </a:rPr>
                        <a:t>betekenen</a:t>
                      </a: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PaTZ</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9125">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2.6 mantelzorg</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Hoe naasten goed betrekken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78471">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2.7 coördinatie en continuïteit</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VPTZ- financiering, snelheid, flexibiliteit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Plafond van zorg vaststellen</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39125">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2.8 netwerk</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75768">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2.9 deskundigheid</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Ziektebeelden Hartfalen COPDDementie (2x) Ziektebeeld glyoom – verloop, symptomen, gedrag, omgeving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Heupfractuur bij kwetsbare ouderen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 Dementie in de palliatieve fase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75768">
                <a:tc>
                  <a:txBody>
                    <a:bodyPr/>
                    <a:lstStyle/>
                    <a:p>
                      <a:pPr algn="l">
                        <a:lnSpc>
                          <a:spcPts val="1540"/>
                        </a:lnSpc>
                        <a:defRPr/>
                      </a:pP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2.10 kwaliteit en onderzoek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540"/>
                        </a:lnSpc>
                        <a:defRPr/>
                      </a:pP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6" name="Freeform 6"/>
          <p:cNvSpPr/>
          <p:nvPr/>
        </p:nvSpPr>
        <p:spPr>
          <a:xfrm>
            <a:off x="168331" y="72881"/>
            <a:ext cx="2781672" cy="1232786"/>
          </a:xfrm>
          <a:custGeom>
            <a:avLst/>
            <a:gdLst/>
            <a:ahLst/>
            <a:cxnLst/>
            <a:rect l="l" t="t" r="r" b="b"/>
            <a:pathLst>
              <a:path w="2781672" h="1232786">
                <a:moveTo>
                  <a:pt x="0" y="0"/>
                </a:moveTo>
                <a:lnTo>
                  <a:pt x="2781672" y="0"/>
                </a:lnTo>
                <a:lnTo>
                  <a:pt x="2781672" y="1232786"/>
                </a:lnTo>
                <a:lnTo>
                  <a:pt x="0" y="1232786"/>
                </a:lnTo>
                <a:lnTo>
                  <a:pt x="0" y="0"/>
                </a:lnTo>
                <a:close/>
              </a:path>
            </a:pathLst>
          </a:custGeom>
          <a:blipFill>
            <a:blip r:embed="rId2"/>
            <a:stretch>
              <a:fillRect/>
            </a:stretch>
          </a:blipFill>
        </p:spPr>
        <p:txBody>
          <a:bodyPr/>
          <a:lstStyle/>
          <a:p>
            <a:endParaRPr lang="nl-NL"/>
          </a:p>
        </p:txBody>
      </p:sp>
      <p:sp>
        <p:nvSpPr>
          <p:cNvPr id="13" name="TextBox 13"/>
          <p:cNvSpPr txBox="1"/>
          <p:nvPr/>
        </p:nvSpPr>
        <p:spPr>
          <a:xfrm>
            <a:off x="3349434" y="363962"/>
            <a:ext cx="13368635" cy="1676400"/>
          </a:xfrm>
          <a:prstGeom prst="rect">
            <a:avLst/>
          </a:prstGeom>
        </p:spPr>
        <p:txBody>
          <a:bodyPr lIns="0" tIns="0" rIns="0" bIns="0" rtlCol="0" anchor="t">
            <a:spAutoFit/>
          </a:bodyPr>
          <a:lstStyle/>
          <a:p>
            <a:pPr algn="ctr">
              <a:lnSpc>
                <a:spcPts val="3919"/>
              </a:lnSpc>
              <a:spcBef>
                <a:spcPct val="0"/>
              </a:spcBef>
            </a:pPr>
            <a:r>
              <a:rPr lang="en-US" sz="2799">
                <a:solidFill>
                  <a:srgbClr val="6C6285"/>
                </a:solidFill>
                <a:latin typeface="Open Sans Bold"/>
              </a:rPr>
              <a:t>Behoeften versus programma deskundigheidsbevordering consortium 2023</a:t>
            </a:r>
          </a:p>
          <a:p>
            <a:pPr algn="ctr">
              <a:lnSpc>
                <a:spcPts val="2380"/>
              </a:lnSpc>
              <a:spcBef>
                <a:spcPct val="0"/>
              </a:spcBef>
            </a:pPr>
            <a:endParaRPr lang="en-US" sz="2799">
              <a:solidFill>
                <a:srgbClr val="6C6285"/>
              </a:solidFill>
              <a:latin typeface="Open Sans Bold"/>
            </a:endParaRPr>
          </a:p>
          <a:p>
            <a:pPr>
              <a:lnSpc>
                <a:spcPts val="2380"/>
              </a:lnSpc>
              <a:spcBef>
                <a:spcPct val="0"/>
              </a:spcBef>
            </a:pPr>
            <a:r>
              <a:rPr lang="en-US" sz="1700">
                <a:solidFill>
                  <a:srgbClr val="000000"/>
                </a:solidFill>
                <a:latin typeface="Open Sans Bold"/>
              </a:rPr>
              <a:t>In dit overzicht is niet meegenomen:</a:t>
            </a:r>
          </a:p>
          <a:p>
            <a:pPr>
              <a:lnSpc>
                <a:spcPts val="2380"/>
              </a:lnSpc>
              <a:spcBef>
                <a:spcPct val="0"/>
              </a:spcBef>
            </a:pPr>
            <a:r>
              <a:rPr lang="en-US" sz="1700">
                <a:solidFill>
                  <a:srgbClr val="000000"/>
                </a:solidFill>
                <a:latin typeface="Open Sans"/>
              </a:rPr>
              <a:t>• Maatschappelijke bewustwording de publieksbijeenkomsten waaronder ‘ Weet u wat u wilt’.  </a:t>
            </a:r>
          </a:p>
          <a:p>
            <a:pPr>
              <a:lnSpc>
                <a:spcPts val="2380"/>
              </a:lnSpc>
              <a:spcBef>
                <a:spcPct val="0"/>
              </a:spcBef>
            </a:pPr>
            <a:r>
              <a:rPr lang="en-US" sz="1700">
                <a:solidFill>
                  <a:srgbClr val="000000"/>
                </a:solidFill>
                <a:latin typeface="Open Sans"/>
              </a:rPr>
              <a:t>• Café doodgewoon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94790" y="10057160"/>
            <a:ext cx="18682790" cy="229840"/>
            <a:chOff x="0" y="0"/>
            <a:chExt cx="4920570" cy="60534"/>
          </a:xfrm>
          <a:solidFill>
            <a:srgbClr val="6C6284"/>
          </a:solidFill>
        </p:grpSpPr>
        <p:sp>
          <p:nvSpPr>
            <p:cNvPr id="3" name="Freeform 3"/>
            <p:cNvSpPr/>
            <p:nvPr/>
          </p:nvSpPr>
          <p:spPr>
            <a:xfrm>
              <a:off x="0" y="0"/>
              <a:ext cx="4920570" cy="60534"/>
            </a:xfrm>
            <a:custGeom>
              <a:avLst/>
              <a:gdLst/>
              <a:ahLst/>
              <a:cxnLst/>
              <a:rect l="l" t="t" r="r" b="b"/>
              <a:pathLst>
                <a:path w="4920570" h="60534">
                  <a:moveTo>
                    <a:pt x="0" y="0"/>
                  </a:moveTo>
                  <a:lnTo>
                    <a:pt x="4920570" y="0"/>
                  </a:lnTo>
                  <a:lnTo>
                    <a:pt x="4920570" y="60534"/>
                  </a:lnTo>
                  <a:lnTo>
                    <a:pt x="0" y="60534"/>
                  </a:lnTo>
                  <a:close/>
                </a:path>
              </a:pathLst>
            </a:custGeom>
            <a:grpFill/>
          </p:spPr>
          <p:txBody>
            <a:bodyPr/>
            <a:lstStyle/>
            <a:p>
              <a:endParaRPr lang="nl-NL"/>
            </a:p>
          </p:txBody>
        </p:sp>
        <p:sp>
          <p:nvSpPr>
            <p:cNvPr id="4" name="TextBox 4"/>
            <p:cNvSpPr txBox="1"/>
            <p:nvPr/>
          </p:nvSpPr>
          <p:spPr>
            <a:xfrm>
              <a:off x="0" y="-38100"/>
              <a:ext cx="4920570" cy="98634"/>
            </a:xfrm>
            <a:prstGeom prst="rect">
              <a:avLst/>
            </a:prstGeom>
            <a:grpFill/>
          </p:spPr>
          <p:txBody>
            <a:bodyPr lIns="50800" tIns="50800" rIns="50800" bIns="50800" rtlCol="0" anchor="ctr"/>
            <a:lstStyle/>
            <a:p>
              <a:pPr algn="ctr">
                <a:lnSpc>
                  <a:spcPts val="2659"/>
                </a:lnSpc>
              </a:pPr>
              <a:endParaRPr/>
            </a:p>
          </p:txBody>
        </p:sp>
      </p:grpSp>
      <p:sp>
        <p:nvSpPr>
          <p:cNvPr id="5" name="Freeform 5"/>
          <p:cNvSpPr/>
          <p:nvPr/>
        </p:nvSpPr>
        <p:spPr>
          <a:xfrm>
            <a:off x="168331" y="72881"/>
            <a:ext cx="2781672" cy="1232786"/>
          </a:xfrm>
          <a:custGeom>
            <a:avLst/>
            <a:gdLst/>
            <a:ahLst/>
            <a:cxnLst/>
            <a:rect l="l" t="t" r="r" b="b"/>
            <a:pathLst>
              <a:path w="2781672" h="1232786">
                <a:moveTo>
                  <a:pt x="0" y="0"/>
                </a:moveTo>
                <a:lnTo>
                  <a:pt x="2781672" y="0"/>
                </a:lnTo>
                <a:lnTo>
                  <a:pt x="2781672" y="1232786"/>
                </a:lnTo>
                <a:lnTo>
                  <a:pt x="0" y="1232786"/>
                </a:lnTo>
                <a:lnTo>
                  <a:pt x="0" y="0"/>
                </a:lnTo>
                <a:close/>
              </a:path>
            </a:pathLst>
          </a:custGeom>
          <a:blipFill>
            <a:blip r:embed="rId2"/>
            <a:stretch>
              <a:fillRect/>
            </a:stretch>
          </a:blipFill>
        </p:spPr>
        <p:txBody>
          <a:bodyPr/>
          <a:lstStyle/>
          <a:p>
            <a:endParaRPr lang="nl-NL"/>
          </a:p>
        </p:txBody>
      </p:sp>
      <p:grpSp>
        <p:nvGrpSpPr>
          <p:cNvPr id="6" name="Group 6"/>
          <p:cNvGrpSpPr/>
          <p:nvPr/>
        </p:nvGrpSpPr>
        <p:grpSpPr>
          <a:xfrm>
            <a:off x="6663104" y="-1852188"/>
            <a:ext cx="3086100" cy="3086100"/>
            <a:chOff x="0" y="0"/>
            <a:chExt cx="812800" cy="812800"/>
          </a:xfrm>
        </p:grpSpPr>
        <p:sp>
          <p:nvSpPr>
            <p:cNvPr id="7" name="Freeform 7"/>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8F231"/>
            </a:solidFill>
          </p:spPr>
          <p:txBody>
            <a:bodyPr/>
            <a:lstStyle/>
            <a:p>
              <a:endParaRPr lang="nl-NL"/>
            </a:p>
          </p:txBody>
        </p:sp>
        <p:sp>
          <p:nvSpPr>
            <p:cNvPr id="8" name="TextBox 8"/>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sp>
        <p:nvSpPr>
          <p:cNvPr id="15" name="TextBox 15"/>
          <p:cNvSpPr txBox="1"/>
          <p:nvPr/>
        </p:nvSpPr>
        <p:spPr>
          <a:xfrm>
            <a:off x="3301339" y="423569"/>
            <a:ext cx="13368635" cy="976631"/>
          </a:xfrm>
          <a:prstGeom prst="rect">
            <a:avLst/>
          </a:prstGeom>
        </p:spPr>
        <p:txBody>
          <a:bodyPr lIns="0" tIns="0" rIns="0" bIns="0" rtlCol="0" anchor="t">
            <a:spAutoFit/>
          </a:bodyPr>
          <a:lstStyle/>
          <a:p>
            <a:pPr algn="ctr">
              <a:lnSpc>
                <a:spcPts val="3919"/>
              </a:lnSpc>
              <a:spcBef>
                <a:spcPct val="0"/>
              </a:spcBef>
            </a:pPr>
            <a:r>
              <a:rPr lang="en-US" sz="2799">
                <a:solidFill>
                  <a:srgbClr val="6C6285"/>
                </a:solidFill>
                <a:latin typeface="Open Sans Bold"/>
              </a:rPr>
              <a:t>Behoeften versus programma deskundigheidsbevordering consortium 2023</a:t>
            </a:r>
          </a:p>
          <a:p>
            <a:pPr algn="ctr">
              <a:lnSpc>
                <a:spcPts val="3919"/>
              </a:lnSpc>
              <a:spcBef>
                <a:spcPct val="0"/>
              </a:spcBef>
            </a:pPr>
            <a:r>
              <a:rPr lang="en-US" sz="2799">
                <a:solidFill>
                  <a:srgbClr val="6C6285"/>
                </a:solidFill>
                <a:latin typeface="Open Sans Bold"/>
              </a:rPr>
              <a:t>blad 2. </a:t>
            </a:r>
          </a:p>
        </p:txBody>
      </p:sp>
      <p:graphicFrame>
        <p:nvGraphicFramePr>
          <p:cNvPr id="16" name="Table 16"/>
          <p:cNvGraphicFramePr>
            <a:graphicFrameLocks noGrp="1"/>
          </p:cNvGraphicFramePr>
          <p:nvPr/>
        </p:nvGraphicFramePr>
        <p:xfrm>
          <a:off x="473526" y="3295113"/>
          <a:ext cx="16946158" cy="5500231"/>
        </p:xfrm>
        <a:graphic>
          <a:graphicData uri="http://schemas.openxmlformats.org/drawingml/2006/table">
            <a:tbl>
              <a:tblPr/>
              <a:tblGrid>
                <a:gridCol w="1519065">
                  <a:extLst>
                    <a:ext uri="{9D8B030D-6E8A-4147-A177-3AD203B41FA5}">
                      <a16:colId xmlns:a16="http://schemas.microsoft.com/office/drawing/2014/main" val="20000"/>
                    </a:ext>
                  </a:extLst>
                </a:gridCol>
                <a:gridCol w="1242351">
                  <a:extLst>
                    <a:ext uri="{9D8B030D-6E8A-4147-A177-3AD203B41FA5}">
                      <a16:colId xmlns:a16="http://schemas.microsoft.com/office/drawing/2014/main" val="20001"/>
                    </a:ext>
                  </a:extLst>
                </a:gridCol>
                <a:gridCol w="4959761">
                  <a:extLst>
                    <a:ext uri="{9D8B030D-6E8A-4147-A177-3AD203B41FA5}">
                      <a16:colId xmlns:a16="http://schemas.microsoft.com/office/drawing/2014/main" val="20002"/>
                    </a:ext>
                  </a:extLst>
                </a:gridCol>
                <a:gridCol w="3443927">
                  <a:extLst>
                    <a:ext uri="{9D8B030D-6E8A-4147-A177-3AD203B41FA5}">
                      <a16:colId xmlns:a16="http://schemas.microsoft.com/office/drawing/2014/main" val="20003"/>
                    </a:ext>
                  </a:extLst>
                </a:gridCol>
                <a:gridCol w="2337127">
                  <a:extLst>
                    <a:ext uri="{9D8B030D-6E8A-4147-A177-3AD203B41FA5}">
                      <a16:colId xmlns:a16="http://schemas.microsoft.com/office/drawing/2014/main" val="20004"/>
                    </a:ext>
                  </a:extLst>
                </a:gridCol>
                <a:gridCol w="3443927">
                  <a:extLst>
                    <a:ext uri="{9D8B030D-6E8A-4147-A177-3AD203B41FA5}">
                      <a16:colId xmlns:a16="http://schemas.microsoft.com/office/drawing/2014/main" val="20005"/>
                    </a:ext>
                  </a:extLst>
                </a:gridCol>
              </a:tblGrid>
              <a:tr h="696531">
                <a:tc>
                  <a:txBody>
                    <a:bodyPr/>
                    <a:lstStyle/>
                    <a:p>
                      <a:pPr algn="l">
                        <a:lnSpc>
                          <a:spcPts val="1539"/>
                        </a:lnSpc>
                        <a:defRPr/>
                      </a:pPr>
                      <a:r>
                        <a:rPr lang="en-US" sz="1099">
                          <a:solidFill>
                            <a:srgbClr val="6C6285"/>
                          </a:solidFill>
                          <a:latin typeface="Open Sans Bold"/>
                        </a:rPr>
                        <a:t>3.Fysieke dimensie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Contra indicatie geneesmiddelen gebruik / medicatie gebruik in de pall. Zorg  WondzorgDelierSedatie – wanneer startten / vormen van sedatieBewegen bij vermoeidheid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Medicatieafbouw       Palliatieve sedatie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Medicatiesanering Hersenmetastasen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Workshop SIGMA </a:t>
                      </a:r>
                      <a:r>
                        <a:rPr lang="en-US" sz="1099" err="1">
                          <a:solidFill>
                            <a:srgbClr val="000000"/>
                          </a:solidFill>
                          <a:latin typeface="Open Sans"/>
                        </a:rPr>
                        <a:t>Complementaire</a:t>
                      </a:r>
                      <a:r>
                        <a:rPr lang="en-US" sz="1099">
                          <a:solidFill>
                            <a:srgbClr val="000000"/>
                          </a:solidFill>
                          <a:latin typeface="Open Sans"/>
                        </a:rPr>
                        <a:t> </a:t>
                      </a:r>
                      <a:r>
                        <a:rPr lang="en-US" sz="1099" err="1">
                          <a:solidFill>
                            <a:srgbClr val="000000"/>
                          </a:solidFill>
                          <a:latin typeface="Open Sans"/>
                        </a:rPr>
                        <a:t>zorg</a:t>
                      </a:r>
                      <a:r>
                        <a:rPr lang="en-US" sz="1099">
                          <a:solidFill>
                            <a:srgbClr val="000000"/>
                          </a:solidFill>
                          <a:latin typeface="Open Sans"/>
                        </a:rPr>
                        <a:t> </a:t>
                      </a:r>
                      <a:r>
                        <a:rPr lang="en-US" sz="1099" err="1">
                          <a:solidFill>
                            <a:srgbClr val="000000"/>
                          </a:solidFill>
                          <a:latin typeface="Open Sans"/>
                        </a:rPr>
                        <a:t>Pijnpoli</a:t>
                      </a:r>
                      <a:r>
                        <a:rPr lang="en-US" sz="1099">
                          <a:solidFill>
                            <a:srgbClr val="000000"/>
                          </a:solidFill>
                          <a:latin typeface="Open Sans"/>
                        </a:rPr>
                        <a:t>    </a:t>
                      </a:r>
                      <a:r>
                        <a:rPr lang="en-US" sz="1099" err="1">
                          <a:solidFill>
                            <a:srgbClr val="000000"/>
                          </a:solidFill>
                          <a:latin typeface="Open Sans"/>
                        </a:rPr>
                        <a:t>Palliatieve</a:t>
                      </a:r>
                      <a:r>
                        <a:rPr lang="en-US" sz="1099">
                          <a:solidFill>
                            <a:srgbClr val="000000"/>
                          </a:solidFill>
                          <a:latin typeface="Open Sans"/>
                        </a:rPr>
                        <a:t> </a:t>
                      </a:r>
                      <a:r>
                        <a:rPr lang="en-US" sz="1099" err="1">
                          <a:solidFill>
                            <a:srgbClr val="000000"/>
                          </a:solidFill>
                          <a:latin typeface="Open Sans"/>
                        </a:rPr>
                        <a:t>sedatie</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9185">
                <a:tc>
                  <a:txBody>
                    <a:bodyPr/>
                    <a:lstStyle/>
                    <a:p>
                      <a:pPr algn="l">
                        <a:lnSpc>
                          <a:spcPts val="1539"/>
                        </a:lnSpc>
                        <a:defRPr/>
                      </a:pP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69023">
                <a:tc>
                  <a:txBody>
                    <a:bodyPr/>
                    <a:lstStyle/>
                    <a:p>
                      <a:pPr algn="l">
                        <a:lnSpc>
                          <a:spcPts val="1539"/>
                        </a:lnSpc>
                        <a:defRPr/>
                      </a:pPr>
                      <a:r>
                        <a:rPr lang="en-US" sz="1099">
                          <a:solidFill>
                            <a:srgbClr val="6C6285"/>
                          </a:solidFill>
                          <a:latin typeface="Open Sans Bold"/>
                        </a:rPr>
                        <a:t>4.Psychische dimensie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Ethische dilemma’s rond mensen met een psychische aandoening. Casus rond psychiatrische patient pall. Fase thuis  Palliatieve verslavingszorg Psych. Problemen naar aanleiding van langer leven na korte levensverwachting Hoe om te gaan met nieuwe therapieën (con.1e l) de onzekere tijd van levensverwachting   Pall zorg voor psychiatrische patiënten (consulent 1e lijn)</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Palliatieve zorg bij verslaving      Mensen met een verstandelijke beperking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err="1">
                          <a:solidFill>
                            <a:srgbClr val="000000"/>
                          </a:solidFill>
                          <a:latin typeface="Open Sans"/>
                        </a:rPr>
                        <a:t>Psychiatrie</a:t>
                      </a:r>
                      <a:r>
                        <a:rPr lang="en-US" sz="1099">
                          <a:solidFill>
                            <a:srgbClr val="000000"/>
                          </a:solidFill>
                          <a:latin typeface="Open Sans"/>
                        </a:rPr>
                        <a:t> in de </a:t>
                      </a:r>
                      <a:r>
                        <a:rPr lang="en-US" sz="1099" err="1">
                          <a:solidFill>
                            <a:srgbClr val="000000"/>
                          </a:solidFill>
                          <a:latin typeface="Open Sans"/>
                        </a:rPr>
                        <a:t>palliatieve</a:t>
                      </a:r>
                      <a:r>
                        <a:rPr lang="en-US" sz="1099">
                          <a:solidFill>
                            <a:srgbClr val="000000"/>
                          </a:solidFill>
                          <a:latin typeface="Open Sans"/>
                        </a:rPr>
                        <a:t> </a:t>
                      </a:r>
                      <a:r>
                        <a:rPr lang="en-US" sz="1099" err="1">
                          <a:solidFill>
                            <a:srgbClr val="000000"/>
                          </a:solidFill>
                          <a:latin typeface="Open Sans"/>
                        </a:rPr>
                        <a:t>zorg</a:t>
                      </a:r>
                      <a:r>
                        <a:rPr lang="en-US" sz="1099">
                          <a:solidFill>
                            <a:srgbClr val="000000"/>
                          </a:solidFill>
                          <a:latin typeface="Open Sans"/>
                        </a:rPr>
                        <a:t> </a:t>
                      </a:r>
                      <a:r>
                        <a:rPr lang="en-US" sz="1099" err="1">
                          <a:solidFill>
                            <a:srgbClr val="000000"/>
                          </a:solidFill>
                          <a:latin typeface="Open Sans"/>
                        </a:rPr>
                        <a:t>Psychiatrische</a:t>
                      </a:r>
                      <a:r>
                        <a:rPr lang="en-US" sz="1099">
                          <a:solidFill>
                            <a:srgbClr val="000000"/>
                          </a:solidFill>
                          <a:latin typeface="Open Sans"/>
                        </a:rPr>
                        <a:t> </a:t>
                      </a:r>
                      <a:r>
                        <a:rPr lang="en-US" sz="1099" err="1">
                          <a:solidFill>
                            <a:srgbClr val="000000"/>
                          </a:solidFill>
                          <a:latin typeface="Open Sans"/>
                        </a:rPr>
                        <a:t>problematiek</a:t>
                      </a:r>
                      <a:r>
                        <a:rPr lang="en-US" sz="1099">
                          <a:solidFill>
                            <a:srgbClr val="000000"/>
                          </a:solidFill>
                          <a:latin typeface="Open Sans"/>
                        </a:rPr>
                        <a:t> in de </a:t>
                      </a:r>
                      <a:r>
                        <a:rPr lang="en-US" sz="1099" err="1">
                          <a:solidFill>
                            <a:srgbClr val="000000"/>
                          </a:solidFill>
                          <a:latin typeface="Open Sans"/>
                        </a:rPr>
                        <a:t>terminale</a:t>
                      </a:r>
                      <a:r>
                        <a:rPr lang="en-US" sz="1099">
                          <a:solidFill>
                            <a:srgbClr val="000000"/>
                          </a:solidFill>
                          <a:latin typeface="Open Sans"/>
                        </a:rPr>
                        <a:t> </a:t>
                      </a:r>
                      <a:r>
                        <a:rPr lang="en-US" sz="1099" err="1">
                          <a:solidFill>
                            <a:srgbClr val="000000"/>
                          </a:solidFill>
                          <a:latin typeface="Open Sans"/>
                        </a:rPr>
                        <a:t>fase</a:t>
                      </a:r>
                      <a:r>
                        <a:rPr lang="en-US" sz="1099">
                          <a:solidFill>
                            <a:srgbClr val="000000"/>
                          </a:solidFill>
                          <a:latin typeface="Open Sans"/>
                        </a:rPr>
                        <a:t>.    </a:t>
                      </a:r>
                      <a:r>
                        <a:rPr lang="en-US" sz="1099" err="1">
                          <a:solidFill>
                            <a:srgbClr val="000000"/>
                          </a:solidFill>
                          <a:latin typeface="Open Sans"/>
                        </a:rPr>
                        <a:t>Verslavingsproblematiek</a:t>
                      </a:r>
                      <a:r>
                        <a:rPr lang="en-US" sz="1099">
                          <a:solidFill>
                            <a:srgbClr val="000000"/>
                          </a:solidFill>
                          <a:latin typeface="Open Sans"/>
                        </a:rPr>
                        <a:t> in de </a:t>
                      </a:r>
                      <a:r>
                        <a:rPr lang="en-US" sz="1099" err="1">
                          <a:solidFill>
                            <a:srgbClr val="000000"/>
                          </a:solidFill>
                          <a:latin typeface="Open Sans"/>
                        </a:rPr>
                        <a:t>palliatieve</a:t>
                      </a:r>
                      <a:r>
                        <a:rPr lang="en-US" sz="1099">
                          <a:solidFill>
                            <a:srgbClr val="000000"/>
                          </a:solidFill>
                          <a:latin typeface="Open Sans"/>
                        </a:rPr>
                        <a:t> </a:t>
                      </a:r>
                      <a:r>
                        <a:rPr lang="en-US" sz="1099" err="1">
                          <a:solidFill>
                            <a:srgbClr val="000000"/>
                          </a:solidFill>
                          <a:latin typeface="Open Sans"/>
                        </a:rPr>
                        <a:t>fase</a:t>
                      </a:r>
                      <a:r>
                        <a:rPr lang="en-US" sz="1099">
                          <a:solidFill>
                            <a:srgbClr val="000000"/>
                          </a:solidFill>
                          <a:latin typeface="Open Sans"/>
                        </a:rPr>
                        <a:t>   </a:t>
                      </a:r>
                      <a:r>
                        <a:rPr lang="en-US" sz="1099" err="1">
                          <a:solidFill>
                            <a:srgbClr val="000000"/>
                          </a:solidFill>
                          <a:latin typeface="Open Sans"/>
                        </a:rPr>
                        <a:t>Zorgmijding</a:t>
                      </a: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4870">
                <a:tc>
                  <a:txBody>
                    <a:bodyPr/>
                    <a:lstStyle/>
                    <a:p>
                      <a:pPr algn="l">
                        <a:lnSpc>
                          <a:spcPts val="1539"/>
                        </a:lnSpc>
                        <a:defRPr/>
                      </a:pP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5701">
                <a:tc>
                  <a:txBody>
                    <a:bodyPr/>
                    <a:lstStyle/>
                    <a:p>
                      <a:pPr algn="l">
                        <a:lnSpc>
                          <a:spcPts val="1539"/>
                        </a:lnSpc>
                        <a:defRPr/>
                      </a:pPr>
                      <a:r>
                        <a:rPr lang="en-US" sz="1099">
                          <a:solidFill>
                            <a:srgbClr val="6C6285"/>
                          </a:solidFill>
                          <a:latin typeface="Open Sans Bold"/>
                        </a:rPr>
                        <a:t>5.Sociale dimensie</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Gespreksvaardigheden familie over terminale fase, conflicten, meningen, angsten etc.   (ook met andere culturele achtergrond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Laaggeletterheid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De patiënt met een multiculturele achtergrond</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4870">
                <a:tc>
                  <a:txBody>
                    <a:bodyPr/>
                    <a:lstStyle/>
                    <a:p>
                      <a:pPr algn="l">
                        <a:lnSpc>
                          <a:spcPts val="1539"/>
                        </a:lnSpc>
                        <a:defRPr/>
                      </a:pP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4870">
                <a:tc>
                  <a:txBody>
                    <a:bodyPr/>
                    <a:lstStyle/>
                    <a:p>
                      <a:pPr algn="l">
                        <a:lnSpc>
                          <a:spcPts val="1539"/>
                        </a:lnSpc>
                        <a:defRPr/>
                      </a:pP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4870">
                <a:tc>
                  <a:txBody>
                    <a:bodyPr/>
                    <a:lstStyle/>
                    <a:p>
                      <a:pPr algn="l">
                        <a:lnSpc>
                          <a:spcPts val="1539"/>
                        </a:lnSpc>
                        <a:defRPr/>
                      </a:pP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05701">
                <a:tc>
                  <a:txBody>
                    <a:bodyPr/>
                    <a:lstStyle/>
                    <a:p>
                      <a:pPr algn="l">
                        <a:lnSpc>
                          <a:spcPts val="1539"/>
                        </a:lnSpc>
                        <a:defRPr/>
                      </a:pPr>
                      <a:r>
                        <a:rPr lang="en-US" sz="1099">
                          <a:solidFill>
                            <a:srgbClr val="6C6285"/>
                          </a:solidFill>
                          <a:latin typeface="Open Sans Bold"/>
                        </a:rPr>
                        <a:t>6.Spirituele dimensie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Hoe herken ik zingevingsvragen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Training ZinverZetten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4870">
                <a:tc>
                  <a:txBody>
                    <a:bodyPr/>
                    <a:lstStyle/>
                    <a:p>
                      <a:pPr algn="l">
                        <a:lnSpc>
                          <a:spcPts val="1539"/>
                        </a:lnSpc>
                        <a:defRPr/>
                      </a:pP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4870">
                <a:tc>
                  <a:txBody>
                    <a:bodyPr/>
                    <a:lstStyle/>
                    <a:p>
                      <a:pPr algn="l">
                        <a:lnSpc>
                          <a:spcPts val="1539"/>
                        </a:lnSpc>
                        <a:defRPr/>
                      </a:pPr>
                      <a:r>
                        <a:rPr lang="en-US" sz="1099">
                          <a:solidFill>
                            <a:srgbClr val="6C6285"/>
                          </a:solidFill>
                          <a:latin typeface="Open Sans Bold"/>
                        </a:rPr>
                        <a:t>7.Stervensfase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Rol van de vpk in de terminale – en stervensfase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Stoppen met eten en drinken</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14870">
                <a:tc>
                  <a:txBody>
                    <a:bodyPr/>
                    <a:lstStyle/>
                    <a:p>
                      <a:pPr algn="l">
                        <a:lnSpc>
                          <a:spcPts val="1539"/>
                        </a:lnSpc>
                        <a:defRPr/>
                      </a:pP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graphicFrame>
        <p:nvGraphicFramePr>
          <p:cNvPr id="18" name="Tabel 17">
            <a:extLst>
              <a:ext uri="{FF2B5EF4-FFF2-40B4-BE49-F238E27FC236}">
                <a16:creationId xmlns:a16="http://schemas.microsoft.com/office/drawing/2014/main" id="{DC09AF25-EF6F-B9FA-945F-4158A087F676}"/>
              </a:ext>
            </a:extLst>
          </p:cNvPr>
          <p:cNvGraphicFramePr>
            <a:graphicFrameLocks noGrp="1"/>
          </p:cNvGraphicFramePr>
          <p:nvPr>
            <p:extLst>
              <p:ext uri="{D42A27DB-BD31-4B8C-83A1-F6EECF244321}">
                <p14:modId xmlns:p14="http://schemas.microsoft.com/office/powerpoint/2010/main" val="1934728996"/>
              </p:ext>
            </p:extLst>
          </p:nvPr>
        </p:nvGraphicFramePr>
        <p:xfrm>
          <a:off x="473526" y="2110971"/>
          <a:ext cx="16946158" cy="1026288"/>
        </p:xfrm>
        <a:graphic>
          <a:graphicData uri="http://schemas.openxmlformats.org/drawingml/2006/table">
            <a:tbl>
              <a:tblPr/>
              <a:tblGrid>
                <a:gridCol w="1524000">
                  <a:extLst>
                    <a:ext uri="{9D8B030D-6E8A-4147-A177-3AD203B41FA5}">
                      <a16:colId xmlns:a16="http://schemas.microsoft.com/office/drawing/2014/main" val="1485171739"/>
                    </a:ext>
                  </a:extLst>
                </a:gridCol>
                <a:gridCol w="1295400">
                  <a:extLst>
                    <a:ext uri="{9D8B030D-6E8A-4147-A177-3AD203B41FA5}">
                      <a16:colId xmlns:a16="http://schemas.microsoft.com/office/drawing/2014/main" val="3016283297"/>
                    </a:ext>
                  </a:extLst>
                </a:gridCol>
                <a:gridCol w="4953000">
                  <a:extLst>
                    <a:ext uri="{9D8B030D-6E8A-4147-A177-3AD203B41FA5}">
                      <a16:colId xmlns:a16="http://schemas.microsoft.com/office/drawing/2014/main" val="2886872618"/>
                    </a:ext>
                  </a:extLst>
                </a:gridCol>
                <a:gridCol w="3429000">
                  <a:extLst>
                    <a:ext uri="{9D8B030D-6E8A-4147-A177-3AD203B41FA5}">
                      <a16:colId xmlns:a16="http://schemas.microsoft.com/office/drawing/2014/main" val="3378873797"/>
                    </a:ext>
                  </a:extLst>
                </a:gridCol>
                <a:gridCol w="2362200">
                  <a:extLst>
                    <a:ext uri="{9D8B030D-6E8A-4147-A177-3AD203B41FA5}">
                      <a16:colId xmlns:a16="http://schemas.microsoft.com/office/drawing/2014/main" val="748112075"/>
                    </a:ext>
                  </a:extLst>
                </a:gridCol>
                <a:gridCol w="3382558">
                  <a:extLst>
                    <a:ext uri="{9D8B030D-6E8A-4147-A177-3AD203B41FA5}">
                      <a16:colId xmlns:a16="http://schemas.microsoft.com/office/drawing/2014/main" val="2856166273"/>
                    </a:ext>
                  </a:extLst>
                </a:gridCol>
              </a:tblGrid>
              <a:tr h="416761">
                <a:tc>
                  <a:txBody>
                    <a:bodyPr/>
                    <a:lstStyle/>
                    <a:p>
                      <a:pPr algn="l">
                        <a:lnSpc>
                          <a:spcPts val="1680"/>
                        </a:lnSpc>
                        <a:defRPr/>
                      </a:pPr>
                      <a:r>
                        <a:rPr lang="en-US" sz="12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Consortium </a:t>
                      </a:r>
                      <a:r>
                        <a:rPr lang="en-US" sz="1200" err="1">
                          <a:solidFill>
                            <a:srgbClr val="6C6285"/>
                          </a:solidFill>
                          <a:latin typeface="Open Sans Bold"/>
                        </a:rPr>
                        <a:t>behoeften</a:t>
                      </a:r>
                      <a:r>
                        <a:rPr lang="en-US" sz="1200">
                          <a:solidFill>
                            <a:srgbClr val="6C6285"/>
                          </a:solidFill>
                          <a:latin typeface="Open Sans Bold"/>
                        </a:rPr>
                        <a:t> </a:t>
                      </a:r>
                      <a:r>
                        <a:rPr lang="en-US" sz="1200" err="1">
                          <a:solidFill>
                            <a:srgbClr val="6C6285"/>
                          </a:solidFill>
                          <a:latin typeface="Open Sans Bold"/>
                        </a:rPr>
                        <a:t>overzicht</a:t>
                      </a:r>
                      <a:r>
                        <a:rPr lang="en-US" sz="1200">
                          <a:solidFill>
                            <a:srgbClr val="6C6285"/>
                          </a:solidFill>
                          <a:latin typeface="Open Sans Bold"/>
                        </a:rPr>
                        <a:t> Op basis van </a:t>
                      </a:r>
                      <a:r>
                        <a:rPr lang="en-US" sz="1200" err="1">
                          <a:solidFill>
                            <a:srgbClr val="6C6285"/>
                          </a:solidFill>
                          <a:latin typeface="Open Sans Bold"/>
                        </a:rPr>
                        <a:t>evaluatie</a:t>
                      </a:r>
                      <a:r>
                        <a:rPr lang="en-US" sz="1200">
                          <a:solidFill>
                            <a:srgbClr val="6C6285"/>
                          </a:solidFill>
                          <a:latin typeface="Open Sans Bold"/>
                        </a:rPr>
                        <a:t> </a:t>
                      </a:r>
                      <a:r>
                        <a:rPr lang="en-US" sz="1200" err="1">
                          <a:solidFill>
                            <a:srgbClr val="6C6285"/>
                          </a:solidFill>
                          <a:latin typeface="Open Sans Bold"/>
                        </a:rPr>
                        <a:t>scholingen</a:t>
                      </a:r>
                      <a:r>
                        <a:rPr lang="en-US" sz="1200">
                          <a:solidFill>
                            <a:srgbClr val="6C6285"/>
                          </a:solidFill>
                          <a:latin typeface="Open Sans Bold"/>
                        </a:rPr>
                        <a:t> 2022/2023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Amstelland/Meerlanden</a:t>
                      </a:r>
                      <a:endParaRPr lang="en-US" sz="1100"/>
                    </a:p>
                    <a:p>
                      <a:pPr>
                        <a:lnSpc>
                          <a:spcPts val="1680"/>
                        </a:lnSpc>
                      </a:pPr>
                      <a:r>
                        <a:rPr lang="en-US" sz="1200">
                          <a:solidFill>
                            <a:srgbClr val="6C6285"/>
                          </a:solidFill>
                          <a:latin typeface="Open Sans Bold"/>
                        </a:rPr>
                        <a:t>Aanbod </a:t>
                      </a:r>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Amsterdam |Diemen</a:t>
                      </a:r>
                      <a:endParaRPr lang="en-US" sz="1100"/>
                    </a:p>
                    <a:p>
                      <a:pPr>
                        <a:lnSpc>
                          <a:spcPts val="1680"/>
                        </a:lnSpc>
                      </a:pPr>
                      <a:r>
                        <a:rPr lang="en-US" sz="1200">
                          <a:solidFill>
                            <a:srgbClr val="6C6285"/>
                          </a:solidFill>
                          <a:latin typeface="Open Sans Bold"/>
                        </a:rPr>
                        <a:t>Aanbod  </a:t>
                      </a:r>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err="1">
                          <a:solidFill>
                            <a:srgbClr val="6C6285"/>
                          </a:solidFill>
                          <a:latin typeface="Open Sans Bold"/>
                        </a:rPr>
                        <a:t>Noordholland</a:t>
                      </a:r>
                      <a:r>
                        <a:rPr lang="en-US" sz="1200">
                          <a:solidFill>
                            <a:srgbClr val="6C6285"/>
                          </a:solidFill>
                          <a:latin typeface="Open Sans Bold"/>
                        </a:rPr>
                        <a:t>-Noord</a:t>
                      </a:r>
                      <a:endParaRPr lang="en-US" sz="1100"/>
                    </a:p>
                    <a:p>
                      <a:pPr>
                        <a:lnSpc>
                          <a:spcPts val="1680"/>
                        </a:lnSpc>
                      </a:pPr>
                      <a:r>
                        <a:rPr lang="en-US" sz="1200" err="1">
                          <a:solidFill>
                            <a:srgbClr val="6C6285"/>
                          </a:solidFill>
                          <a:latin typeface="Open Sans Bold"/>
                        </a:rPr>
                        <a:t>Aanbod</a:t>
                      </a:r>
                      <a:r>
                        <a:rPr lang="en-US" sz="1200">
                          <a:solidFill>
                            <a:srgbClr val="6C6285"/>
                          </a:solidFill>
                          <a:latin typeface="Open Sans Bold"/>
                        </a:rPr>
                        <a:t> </a:t>
                      </a:r>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4707075"/>
                  </a:ext>
                </a:extLst>
              </a:tr>
              <a:tr h="409929">
                <a:tc>
                  <a:txBody>
                    <a:bodyPr/>
                    <a:lstStyle/>
                    <a:p>
                      <a:pPr algn="l">
                        <a:lnSpc>
                          <a:spcPts val="1680"/>
                        </a:lnSpc>
                        <a:defRPr/>
                      </a:pPr>
                      <a:r>
                        <a:rPr lang="en-US" sz="1200" err="1">
                          <a:solidFill>
                            <a:srgbClr val="FFFFFF"/>
                          </a:solidFill>
                          <a:latin typeface="Open Sans Bold"/>
                        </a:rPr>
                        <a:t>Domein</a:t>
                      </a:r>
                      <a:r>
                        <a:rPr lang="en-US" sz="1200">
                          <a:solidFill>
                            <a:srgbClr val="FFFFFF"/>
                          </a:solidFill>
                          <a:latin typeface="Open Sans Bold"/>
                        </a:rPr>
                        <a:t> &amp; </a:t>
                      </a:r>
                      <a:r>
                        <a:rPr lang="en-US" sz="1200" err="1">
                          <a:solidFill>
                            <a:srgbClr val="FFFFFF"/>
                          </a:solidFill>
                          <a:latin typeface="Open Sans Bold"/>
                        </a:rPr>
                        <a:t>Omschrijving</a:t>
                      </a:r>
                      <a:r>
                        <a:rPr lang="en-US" sz="1200">
                          <a:solidFill>
                            <a:srgbClr val="FFFFFF"/>
                          </a:solidFill>
                          <a:latin typeface="Open Sans Bold"/>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1680"/>
                        </a:lnSpc>
                        <a:defRPr/>
                      </a:pPr>
                      <a:r>
                        <a:rPr lang="en-US" sz="1200">
                          <a:solidFill>
                            <a:srgbClr val="FFFFFF"/>
                          </a:solidFill>
                          <a:latin typeface="Open Sans Bold"/>
                        </a:rPr>
                        <a:t>Uitsplitsing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1680"/>
                        </a:lnSpc>
                        <a:defRPr/>
                      </a:pPr>
                      <a:r>
                        <a:rPr lang="en-US" sz="1200">
                          <a:solidFill>
                            <a:srgbClr val="FFFFFF"/>
                          </a:solidFill>
                          <a:latin typeface="Open Sans Bold"/>
                        </a:rPr>
                        <a:t>Omschrijving deskundigheidsbevordering</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902"/>
                        </a:lnSpc>
                        <a:defRPr/>
                      </a:pPr>
                      <a:r>
                        <a:rPr lang="en-US" sz="644">
                          <a:solidFill>
                            <a:srgbClr val="FFFFFF"/>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902"/>
                        </a:lnSpc>
                        <a:defRPr/>
                      </a:pPr>
                      <a:r>
                        <a:rPr lang="en-US" sz="644">
                          <a:solidFill>
                            <a:srgbClr val="FFFFFF"/>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902"/>
                        </a:lnSpc>
                        <a:defRPr/>
                      </a:pPr>
                      <a:r>
                        <a:rPr lang="en-US" sz="644">
                          <a:solidFill>
                            <a:srgbClr val="FFFFFF"/>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extLst>
                  <a:ext uri="{0D108BD9-81ED-4DB2-BD59-A6C34878D82A}">
                    <a16:rowId xmlns:a16="http://schemas.microsoft.com/office/drawing/2014/main" val="1215343358"/>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3428019733"/>
              </p:ext>
            </p:extLst>
          </p:nvPr>
        </p:nvGraphicFramePr>
        <p:xfrm>
          <a:off x="533400" y="3281920"/>
          <a:ext cx="16946159" cy="2465966"/>
        </p:xfrm>
        <a:graphic>
          <a:graphicData uri="http://schemas.openxmlformats.org/drawingml/2006/table">
            <a:tbl>
              <a:tblPr/>
              <a:tblGrid>
                <a:gridCol w="1507028">
                  <a:extLst>
                    <a:ext uri="{9D8B030D-6E8A-4147-A177-3AD203B41FA5}">
                      <a16:colId xmlns:a16="http://schemas.microsoft.com/office/drawing/2014/main" val="20000"/>
                    </a:ext>
                  </a:extLst>
                </a:gridCol>
                <a:gridCol w="1254389">
                  <a:extLst>
                    <a:ext uri="{9D8B030D-6E8A-4147-A177-3AD203B41FA5}">
                      <a16:colId xmlns:a16="http://schemas.microsoft.com/office/drawing/2014/main" val="20001"/>
                    </a:ext>
                  </a:extLst>
                </a:gridCol>
                <a:gridCol w="4959761">
                  <a:extLst>
                    <a:ext uri="{9D8B030D-6E8A-4147-A177-3AD203B41FA5}">
                      <a16:colId xmlns:a16="http://schemas.microsoft.com/office/drawing/2014/main" val="20002"/>
                    </a:ext>
                  </a:extLst>
                </a:gridCol>
                <a:gridCol w="3443927">
                  <a:extLst>
                    <a:ext uri="{9D8B030D-6E8A-4147-A177-3AD203B41FA5}">
                      <a16:colId xmlns:a16="http://schemas.microsoft.com/office/drawing/2014/main" val="20003"/>
                    </a:ext>
                  </a:extLst>
                </a:gridCol>
                <a:gridCol w="2337127">
                  <a:extLst>
                    <a:ext uri="{9D8B030D-6E8A-4147-A177-3AD203B41FA5}">
                      <a16:colId xmlns:a16="http://schemas.microsoft.com/office/drawing/2014/main" val="20004"/>
                    </a:ext>
                  </a:extLst>
                </a:gridCol>
                <a:gridCol w="3443927">
                  <a:extLst>
                    <a:ext uri="{9D8B030D-6E8A-4147-A177-3AD203B41FA5}">
                      <a16:colId xmlns:a16="http://schemas.microsoft.com/office/drawing/2014/main" val="20005"/>
                    </a:ext>
                  </a:extLst>
                </a:gridCol>
              </a:tblGrid>
              <a:tr h="780056">
                <a:tc>
                  <a:txBody>
                    <a:bodyPr/>
                    <a:lstStyle/>
                    <a:p>
                      <a:pPr algn="l">
                        <a:lnSpc>
                          <a:spcPts val="1539"/>
                        </a:lnSpc>
                        <a:defRPr/>
                      </a:pPr>
                      <a:r>
                        <a:rPr lang="en-US" sz="1099">
                          <a:solidFill>
                            <a:srgbClr val="6C6285"/>
                          </a:solidFill>
                          <a:latin typeface="Open Sans Bold"/>
                        </a:rPr>
                        <a:t>8.Verlies &amp; </a:t>
                      </a:r>
                      <a:r>
                        <a:rPr lang="en-US" sz="1099" err="1">
                          <a:solidFill>
                            <a:srgbClr val="6C6285"/>
                          </a:solidFill>
                          <a:latin typeface="Open Sans Bold"/>
                        </a:rPr>
                        <a:t>Rouw</a:t>
                      </a: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err="1">
                          <a:solidFill>
                            <a:srgbClr val="000000"/>
                          </a:solidFill>
                          <a:latin typeface="Open Sans"/>
                        </a:rPr>
                        <a:t>Levend</a:t>
                      </a:r>
                      <a:r>
                        <a:rPr lang="en-US" sz="1099">
                          <a:solidFill>
                            <a:srgbClr val="000000"/>
                          </a:solidFill>
                          <a:latin typeface="Open Sans"/>
                        </a:rPr>
                        <a:t> </a:t>
                      </a:r>
                      <a:r>
                        <a:rPr lang="en-US" sz="1099" err="1">
                          <a:solidFill>
                            <a:srgbClr val="000000"/>
                          </a:solidFill>
                          <a:latin typeface="Open Sans"/>
                        </a:rPr>
                        <a:t>verlies</a:t>
                      </a:r>
                      <a:r>
                        <a:rPr lang="en-US" sz="1099">
                          <a:solidFill>
                            <a:srgbClr val="000000"/>
                          </a:solidFill>
                          <a:latin typeface="Open Sans"/>
                        </a:rPr>
                        <a:t> &amp; </a:t>
                      </a:r>
                      <a:r>
                        <a:rPr lang="en-US" sz="1099" err="1">
                          <a:solidFill>
                            <a:srgbClr val="000000"/>
                          </a:solidFill>
                          <a:latin typeface="Open Sans"/>
                        </a:rPr>
                        <a:t>rouw</a:t>
                      </a: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5854">
                <a:tc>
                  <a:txBody>
                    <a:bodyPr/>
                    <a:lstStyle/>
                    <a:p>
                      <a:pPr algn="l">
                        <a:lnSpc>
                          <a:spcPts val="1539"/>
                        </a:lnSpc>
                        <a:defRPr/>
                      </a:pP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5854">
                <a:tc>
                  <a:txBody>
                    <a:bodyPr/>
                    <a:lstStyle/>
                    <a:p>
                      <a:pPr algn="l">
                        <a:lnSpc>
                          <a:spcPts val="1539"/>
                        </a:lnSpc>
                        <a:defRPr/>
                      </a:pPr>
                      <a:r>
                        <a:rPr lang="en-US" sz="1099">
                          <a:solidFill>
                            <a:srgbClr val="6C6285"/>
                          </a:solidFill>
                          <a:latin typeface="Open Sans Bold"/>
                        </a:rPr>
                        <a:t>9.Cultuur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Pall. Zorg in verschillende culturen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5854">
                <a:tc>
                  <a:txBody>
                    <a:bodyPr/>
                    <a:lstStyle/>
                    <a:p>
                      <a:pPr algn="l">
                        <a:lnSpc>
                          <a:spcPts val="1539"/>
                        </a:lnSpc>
                        <a:defRPr/>
                      </a:pPr>
                      <a:r>
                        <a:rPr lang="en-US" sz="1099">
                          <a:solidFill>
                            <a:srgbClr val="6C6285"/>
                          </a:solidFill>
                          <a:latin typeface="Open Sans Bold"/>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38348">
                <a:tc>
                  <a:txBody>
                    <a:bodyPr/>
                    <a:lstStyle/>
                    <a:p>
                      <a:pPr algn="l">
                        <a:lnSpc>
                          <a:spcPts val="1539"/>
                        </a:lnSpc>
                        <a:defRPr/>
                      </a:pPr>
                      <a:r>
                        <a:rPr lang="en-US" sz="1099">
                          <a:solidFill>
                            <a:srgbClr val="6C6285"/>
                          </a:solidFill>
                          <a:latin typeface="Open Sans Bold"/>
                        </a:rPr>
                        <a:t>10.Ethisch &amp; juridisch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Ethische dilemma’s rond mensen met een psychische aandoening Casus rond psychiatrische patiënt palliatieve fase thuis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 </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39"/>
                        </a:lnSpc>
                        <a:defRPr/>
                      </a:pPr>
                      <a:r>
                        <a:rPr lang="en-US" sz="1099">
                          <a:solidFill>
                            <a:srgbClr val="000000"/>
                          </a:solidFill>
                          <a:latin typeface="Open Sans"/>
                        </a:rPr>
                        <a:t>Workshop </a:t>
                      </a:r>
                      <a:r>
                        <a:rPr lang="en-US" sz="1099" err="1">
                          <a:solidFill>
                            <a:srgbClr val="000000"/>
                          </a:solidFill>
                          <a:latin typeface="Open Sans"/>
                        </a:rPr>
                        <a:t>CURAEthische</a:t>
                      </a:r>
                      <a:r>
                        <a:rPr lang="en-US" sz="1099">
                          <a:solidFill>
                            <a:srgbClr val="000000"/>
                          </a:solidFill>
                          <a:latin typeface="Open Sans"/>
                        </a:rPr>
                        <a:t> dilemma’s </a:t>
                      </a:r>
                      <a:r>
                        <a:rPr lang="en-US" sz="1099" err="1">
                          <a:solidFill>
                            <a:srgbClr val="000000"/>
                          </a:solidFill>
                          <a:latin typeface="Open Sans"/>
                        </a:rPr>
                        <a:t>rondom</a:t>
                      </a:r>
                      <a:r>
                        <a:rPr lang="en-US" sz="1099">
                          <a:solidFill>
                            <a:srgbClr val="000000"/>
                          </a:solidFill>
                          <a:latin typeface="Open Sans"/>
                        </a:rPr>
                        <a:t> </a:t>
                      </a:r>
                      <a:r>
                        <a:rPr lang="en-US" sz="1099" err="1">
                          <a:solidFill>
                            <a:srgbClr val="000000"/>
                          </a:solidFill>
                          <a:latin typeface="Open Sans"/>
                        </a:rPr>
                        <a:t>euthanasie</a:t>
                      </a:r>
                      <a:r>
                        <a:rPr lang="en-US" sz="1099">
                          <a:solidFill>
                            <a:srgbClr val="000000"/>
                          </a:solidFill>
                          <a:latin typeface="Open Sans"/>
                        </a:rPr>
                        <a:t>  </a:t>
                      </a:r>
                      <a:r>
                        <a:rPr lang="en-US" sz="1099" err="1">
                          <a:solidFill>
                            <a:srgbClr val="000000"/>
                          </a:solidFill>
                          <a:latin typeface="Open Sans"/>
                        </a:rPr>
                        <a:t>Ethisch</a:t>
                      </a:r>
                      <a:r>
                        <a:rPr lang="en-US" sz="1099">
                          <a:solidFill>
                            <a:srgbClr val="000000"/>
                          </a:solidFill>
                          <a:latin typeface="Open Sans"/>
                        </a:rPr>
                        <a:t> </a:t>
                      </a:r>
                      <a:r>
                        <a:rPr lang="en-US" sz="1099" err="1">
                          <a:solidFill>
                            <a:srgbClr val="000000"/>
                          </a:solidFill>
                          <a:latin typeface="Open Sans"/>
                        </a:rPr>
                        <a:t>dillema</a:t>
                      </a:r>
                      <a:r>
                        <a:rPr lang="en-US" sz="1099">
                          <a:solidFill>
                            <a:srgbClr val="000000"/>
                          </a:solidFill>
                          <a:latin typeface="Open Sans"/>
                        </a:rPr>
                        <a:t> (</a:t>
                      </a:r>
                      <a:r>
                        <a:rPr lang="en-US" sz="1099" err="1">
                          <a:solidFill>
                            <a:srgbClr val="000000"/>
                          </a:solidFill>
                          <a:latin typeface="Open Sans"/>
                        </a:rPr>
                        <a:t>bij</a:t>
                      </a:r>
                      <a:r>
                        <a:rPr lang="en-US" sz="1099">
                          <a:solidFill>
                            <a:srgbClr val="000000"/>
                          </a:solidFill>
                          <a:latin typeface="Open Sans"/>
                        </a:rPr>
                        <a:t> </a:t>
                      </a:r>
                      <a:r>
                        <a:rPr lang="en-US" sz="1099" err="1">
                          <a:solidFill>
                            <a:srgbClr val="000000"/>
                          </a:solidFill>
                          <a:latin typeface="Open Sans"/>
                        </a:rPr>
                        <a:t>meisje</a:t>
                      </a:r>
                      <a:r>
                        <a:rPr lang="en-US" sz="1099">
                          <a:solidFill>
                            <a:srgbClr val="000000"/>
                          </a:solidFill>
                          <a:latin typeface="Open Sans"/>
                        </a:rPr>
                        <a:t> met </a:t>
                      </a:r>
                      <a:r>
                        <a:rPr lang="en-US" sz="1099" err="1">
                          <a:solidFill>
                            <a:srgbClr val="000000"/>
                          </a:solidFill>
                          <a:latin typeface="Open Sans"/>
                        </a:rPr>
                        <a:t>hersentumor</a:t>
                      </a:r>
                      <a:r>
                        <a:rPr lang="en-US" sz="1099">
                          <a:solidFill>
                            <a:srgbClr val="000000"/>
                          </a:solidFill>
                          <a:latin typeface="Open Sans"/>
                        </a:rPr>
                        <a:t>)</a:t>
                      </a:r>
                      <a:endParaRPr lang="en-US" sz="1100"/>
                    </a:p>
                  </a:txBody>
                  <a:tcPr marL="38100" marR="38100" marT="38100" marB="381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Freeform 4"/>
          <p:cNvSpPr/>
          <p:nvPr/>
        </p:nvSpPr>
        <p:spPr>
          <a:xfrm>
            <a:off x="168331" y="72881"/>
            <a:ext cx="2781672" cy="1232786"/>
          </a:xfrm>
          <a:custGeom>
            <a:avLst/>
            <a:gdLst/>
            <a:ahLst/>
            <a:cxnLst/>
            <a:rect l="l" t="t" r="r" b="b"/>
            <a:pathLst>
              <a:path w="2781672" h="1232786">
                <a:moveTo>
                  <a:pt x="0" y="0"/>
                </a:moveTo>
                <a:lnTo>
                  <a:pt x="2781672" y="0"/>
                </a:lnTo>
                <a:lnTo>
                  <a:pt x="2781672" y="1232786"/>
                </a:lnTo>
                <a:lnTo>
                  <a:pt x="0" y="1232786"/>
                </a:lnTo>
                <a:lnTo>
                  <a:pt x="0" y="0"/>
                </a:lnTo>
                <a:close/>
              </a:path>
            </a:pathLst>
          </a:custGeom>
          <a:blipFill>
            <a:blip r:embed="rId2"/>
            <a:stretch>
              <a:fillRect/>
            </a:stretch>
          </a:blipFill>
        </p:spPr>
        <p:txBody>
          <a:bodyPr/>
          <a:lstStyle/>
          <a:p>
            <a:endParaRPr lang="nl-NL"/>
          </a:p>
        </p:txBody>
      </p:sp>
      <p:grpSp>
        <p:nvGrpSpPr>
          <p:cNvPr id="11" name="Group 11"/>
          <p:cNvGrpSpPr/>
          <p:nvPr/>
        </p:nvGrpSpPr>
        <p:grpSpPr>
          <a:xfrm>
            <a:off x="-394790" y="10057160"/>
            <a:ext cx="18682790" cy="229840"/>
            <a:chOff x="0" y="0"/>
            <a:chExt cx="4920570" cy="60534"/>
          </a:xfrm>
        </p:grpSpPr>
        <p:sp>
          <p:nvSpPr>
            <p:cNvPr id="12" name="Freeform 12"/>
            <p:cNvSpPr/>
            <p:nvPr/>
          </p:nvSpPr>
          <p:spPr>
            <a:xfrm>
              <a:off x="0" y="0"/>
              <a:ext cx="4920570" cy="60534"/>
            </a:xfrm>
            <a:custGeom>
              <a:avLst/>
              <a:gdLst/>
              <a:ahLst/>
              <a:cxnLst/>
              <a:rect l="l" t="t" r="r" b="b"/>
              <a:pathLst>
                <a:path w="4920570" h="60534">
                  <a:moveTo>
                    <a:pt x="0" y="0"/>
                  </a:moveTo>
                  <a:lnTo>
                    <a:pt x="4920570" y="0"/>
                  </a:lnTo>
                  <a:lnTo>
                    <a:pt x="4920570" y="60534"/>
                  </a:lnTo>
                  <a:lnTo>
                    <a:pt x="0" y="60534"/>
                  </a:lnTo>
                  <a:close/>
                </a:path>
              </a:pathLst>
            </a:custGeom>
            <a:solidFill>
              <a:srgbClr val="D13627"/>
            </a:solidFill>
          </p:spPr>
          <p:txBody>
            <a:bodyPr/>
            <a:lstStyle/>
            <a:p>
              <a:endParaRPr lang="nl-NL"/>
            </a:p>
          </p:txBody>
        </p:sp>
        <p:sp>
          <p:nvSpPr>
            <p:cNvPr id="13" name="TextBox 13"/>
            <p:cNvSpPr txBox="1"/>
            <p:nvPr/>
          </p:nvSpPr>
          <p:spPr>
            <a:xfrm>
              <a:off x="0" y="-38100"/>
              <a:ext cx="4920570" cy="98634"/>
            </a:xfrm>
            <a:prstGeom prst="rect">
              <a:avLst/>
            </a:prstGeom>
          </p:spPr>
          <p:txBody>
            <a:bodyPr lIns="50800" tIns="50800" rIns="50800" bIns="50800" rtlCol="0" anchor="ctr"/>
            <a:lstStyle/>
            <a:p>
              <a:pPr algn="ctr">
                <a:lnSpc>
                  <a:spcPts val="2659"/>
                </a:lnSpc>
              </a:pPr>
              <a:endParaRPr/>
            </a:p>
          </p:txBody>
        </p:sp>
      </p:grpSp>
      <p:sp>
        <p:nvSpPr>
          <p:cNvPr id="14" name="TextBox 14"/>
          <p:cNvSpPr txBox="1"/>
          <p:nvPr/>
        </p:nvSpPr>
        <p:spPr>
          <a:xfrm>
            <a:off x="3301339" y="423569"/>
            <a:ext cx="13368635" cy="976631"/>
          </a:xfrm>
          <a:prstGeom prst="rect">
            <a:avLst/>
          </a:prstGeom>
        </p:spPr>
        <p:txBody>
          <a:bodyPr lIns="0" tIns="0" rIns="0" bIns="0" rtlCol="0" anchor="t">
            <a:spAutoFit/>
          </a:bodyPr>
          <a:lstStyle/>
          <a:p>
            <a:pPr algn="ctr">
              <a:lnSpc>
                <a:spcPts val="3919"/>
              </a:lnSpc>
              <a:spcBef>
                <a:spcPct val="0"/>
              </a:spcBef>
            </a:pPr>
            <a:r>
              <a:rPr lang="en-US" sz="2799">
                <a:solidFill>
                  <a:srgbClr val="6C6285"/>
                </a:solidFill>
                <a:latin typeface="Open Sans Bold"/>
              </a:rPr>
              <a:t>Behoeften versus programma deskundigheidsbevordering consortium 2023</a:t>
            </a:r>
          </a:p>
          <a:p>
            <a:pPr algn="ctr">
              <a:lnSpc>
                <a:spcPts val="3919"/>
              </a:lnSpc>
              <a:spcBef>
                <a:spcPct val="0"/>
              </a:spcBef>
            </a:pPr>
            <a:r>
              <a:rPr lang="en-US" sz="2799">
                <a:solidFill>
                  <a:srgbClr val="6C6285"/>
                </a:solidFill>
                <a:latin typeface="Open Sans Bold"/>
              </a:rPr>
              <a:t>blad 3. </a:t>
            </a:r>
          </a:p>
        </p:txBody>
      </p:sp>
      <p:graphicFrame>
        <p:nvGraphicFramePr>
          <p:cNvPr id="15" name="Tabel 14">
            <a:extLst>
              <a:ext uri="{FF2B5EF4-FFF2-40B4-BE49-F238E27FC236}">
                <a16:creationId xmlns:a16="http://schemas.microsoft.com/office/drawing/2014/main" id="{6D495F15-BB89-2768-E30C-2C72DD92897E}"/>
              </a:ext>
            </a:extLst>
          </p:cNvPr>
          <p:cNvGraphicFramePr>
            <a:graphicFrameLocks noGrp="1"/>
          </p:cNvGraphicFramePr>
          <p:nvPr>
            <p:extLst>
              <p:ext uri="{D42A27DB-BD31-4B8C-83A1-F6EECF244321}">
                <p14:modId xmlns:p14="http://schemas.microsoft.com/office/powerpoint/2010/main" val="2865525397"/>
              </p:ext>
            </p:extLst>
          </p:nvPr>
        </p:nvGraphicFramePr>
        <p:xfrm>
          <a:off x="473526" y="2110971"/>
          <a:ext cx="16946158" cy="1026288"/>
        </p:xfrm>
        <a:graphic>
          <a:graphicData uri="http://schemas.openxmlformats.org/drawingml/2006/table">
            <a:tbl>
              <a:tblPr/>
              <a:tblGrid>
                <a:gridCol w="1524000">
                  <a:extLst>
                    <a:ext uri="{9D8B030D-6E8A-4147-A177-3AD203B41FA5}">
                      <a16:colId xmlns:a16="http://schemas.microsoft.com/office/drawing/2014/main" val="1485171739"/>
                    </a:ext>
                  </a:extLst>
                </a:gridCol>
                <a:gridCol w="1295400">
                  <a:extLst>
                    <a:ext uri="{9D8B030D-6E8A-4147-A177-3AD203B41FA5}">
                      <a16:colId xmlns:a16="http://schemas.microsoft.com/office/drawing/2014/main" val="3016283297"/>
                    </a:ext>
                  </a:extLst>
                </a:gridCol>
                <a:gridCol w="4953000">
                  <a:extLst>
                    <a:ext uri="{9D8B030D-6E8A-4147-A177-3AD203B41FA5}">
                      <a16:colId xmlns:a16="http://schemas.microsoft.com/office/drawing/2014/main" val="2886872618"/>
                    </a:ext>
                  </a:extLst>
                </a:gridCol>
                <a:gridCol w="3429000">
                  <a:extLst>
                    <a:ext uri="{9D8B030D-6E8A-4147-A177-3AD203B41FA5}">
                      <a16:colId xmlns:a16="http://schemas.microsoft.com/office/drawing/2014/main" val="3378873797"/>
                    </a:ext>
                  </a:extLst>
                </a:gridCol>
                <a:gridCol w="2362200">
                  <a:extLst>
                    <a:ext uri="{9D8B030D-6E8A-4147-A177-3AD203B41FA5}">
                      <a16:colId xmlns:a16="http://schemas.microsoft.com/office/drawing/2014/main" val="748112075"/>
                    </a:ext>
                  </a:extLst>
                </a:gridCol>
                <a:gridCol w="3382558">
                  <a:extLst>
                    <a:ext uri="{9D8B030D-6E8A-4147-A177-3AD203B41FA5}">
                      <a16:colId xmlns:a16="http://schemas.microsoft.com/office/drawing/2014/main" val="2856166273"/>
                    </a:ext>
                  </a:extLst>
                </a:gridCol>
              </a:tblGrid>
              <a:tr h="416761">
                <a:tc>
                  <a:txBody>
                    <a:bodyPr/>
                    <a:lstStyle/>
                    <a:p>
                      <a:pPr algn="l">
                        <a:lnSpc>
                          <a:spcPts val="1680"/>
                        </a:lnSpc>
                        <a:defRPr/>
                      </a:pPr>
                      <a:r>
                        <a:rPr lang="en-US" sz="1200">
                          <a:solidFill>
                            <a:srgbClr val="000000"/>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Consortium </a:t>
                      </a:r>
                      <a:r>
                        <a:rPr lang="en-US" sz="1200" err="1">
                          <a:solidFill>
                            <a:srgbClr val="6C6285"/>
                          </a:solidFill>
                          <a:latin typeface="Open Sans Bold"/>
                        </a:rPr>
                        <a:t>behoeften</a:t>
                      </a:r>
                      <a:r>
                        <a:rPr lang="en-US" sz="1200">
                          <a:solidFill>
                            <a:srgbClr val="6C6285"/>
                          </a:solidFill>
                          <a:latin typeface="Open Sans Bold"/>
                        </a:rPr>
                        <a:t> </a:t>
                      </a:r>
                      <a:r>
                        <a:rPr lang="en-US" sz="1200" err="1">
                          <a:solidFill>
                            <a:srgbClr val="6C6285"/>
                          </a:solidFill>
                          <a:latin typeface="Open Sans Bold"/>
                        </a:rPr>
                        <a:t>overzicht</a:t>
                      </a:r>
                      <a:r>
                        <a:rPr lang="en-US" sz="1200">
                          <a:solidFill>
                            <a:srgbClr val="6C6285"/>
                          </a:solidFill>
                          <a:latin typeface="Open Sans Bold"/>
                        </a:rPr>
                        <a:t> Op basis van </a:t>
                      </a:r>
                      <a:r>
                        <a:rPr lang="en-US" sz="1200" err="1">
                          <a:solidFill>
                            <a:srgbClr val="6C6285"/>
                          </a:solidFill>
                          <a:latin typeface="Open Sans Bold"/>
                        </a:rPr>
                        <a:t>evaluatie</a:t>
                      </a:r>
                      <a:r>
                        <a:rPr lang="en-US" sz="1200">
                          <a:solidFill>
                            <a:srgbClr val="6C6285"/>
                          </a:solidFill>
                          <a:latin typeface="Open Sans Bold"/>
                        </a:rPr>
                        <a:t> </a:t>
                      </a:r>
                      <a:r>
                        <a:rPr lang="en-US" sz="1200" err="1">
                          <a:solidFill>
                            <a:srgbClr val="6C6285"/>
                          </a:solidFill>
                          <a:latin typeface="Open Sans Bold"/>
                        </a:rPr>
                        <a:t>scholingen</a:t>
                      </a:r>
                      <a:r>
                        <a:rPr lang="en-US" sz="1200">
                          <a:solidFill>
                            <a:srgbClr val="6C6285"/>
                          </a:solidFill>
                          <a:latin typeface="Open Sans Bold"/>
                        </a:rPr>
                        <a:t> 2022/2023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Amstelland/Meerlanden</a:t>
                      </a:r>
                      <a:endParaRPr lang="en-US" sz="1100"/>
                    </a:p>
                    <a:p>
                      <a:pPr>
                        <a:lnSpc>
                          <a:spcPts val="1680"/>
                        </a:lnSpc>
                      </a:pPr>
                      <a:r>
                        <a:rPr lang="en-US" sz="1200">
                          <a:solidFill>
                            <a:srgbClr val="6C6285"/>
                          </a:solidFill>
                          <a:latin typeface="Open Sans Bold"/>
                        </a:rPr>
                        <a:t>Aanbod </a:t>
                      </a:r>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a:solidFill>
                            <a:srgbClr val="6C6285"/>
                          </a:solidFill>
                          <a:latin typeface="Open Sans Bold"/>
                        </a:rPr>
                        <a:t>Amsterdam |Diemen</a:t>
                      </a:r>
                      <a:endParaRPr lang="en-US" sz="1100"/>
                    </a:p>
                    <a:p>
                      <a:pPr>
                        <a:lnSpc>
                          <a:spcPts val="1680"/>
                        </a:lnSpc>
                      </a:pPr>
                      <a:r>
                        <a:rPr lang="en-US" sz="1200">
                          <a:solidFill>
                            <a:srgbClr val="6C6285"/>
                          </a:solidFill>
                          <a:latin typeface="Open Sans Bold"/>
                        </a:rPr>
                        <a:t>Aanbod  </a:t>
                      </a:r>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tc>
                  <a:txBody>
                    <a:bodyPr/>
                    <a:lstStyle/>
                    <a:p>
                      <a:pPr algn="l">
                        <a:lnSpc>
                          <a:spcPts val="1680"/>
                        </a:lnSpc>
                        <a:defRPr/>
                      </a:pPr>
                      <a:r>
                        <a:rPr lang="en-US" sz="1200" err="1">
                          <a:solidFill>
                            <a:srgbClr val="6C6285"/>
                          </a:solidFill>
                          <a:latin typeface="Open Sans Bold"/>
                        </a:rPr>
                        <a:t>Noordholland</a:t>
                      </a:r>
                      <a:r>
                        <a:rPr lang="en-US" sz="1200">
                          <a:solidFill>
                            <a:srgbClr val="6C6285"/>
                          </a:solidFill>
                          <a:latin typeface="Open Sans Bold"/>
                        </a:rPr>
                        <a:t>-Noord</a:t>
                      </a:r>
                      <a:endParaRPr lang="en-US" sz="1100"/>
                    </a:p>
                    <a:p>
                      <a:pPr>
                        <a:lnSpc>
                          <a:spcPts val="1680"/>
                        </a:lnSpc>
                      </a:pPr>
                      <a:r>
                        <a:rPr lang="en-US" sz="1200" err="1">
                          <a:solidFill>
                            <a:srgbClr val="6C6285"/>
                          </a:solidFill>
                          <a:latin typeface="Open Sans Bold"/>
                        </a:rPr>
                        <a:t>Aanbod</a:t>
                      </a:r>
                      <a:r>
                        <a:rPr lang="en-US" sz="1200">
                          <a:solidFill>
                            <a:srgbClr val="6C6285"/>
                          </a:solidFill>
                          <a:latin typeface="Open Sans Bold"/>
                        </a:rPr>
                        <a:t> </a:t>
                      </a:r>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4707075"/>
                  </a:ext>
                </a:extLst>
              </a:tr>
              <a:tr h="409929">
                <a:tc>
                  <a:txBody>
                    <a:bodyPr/>
                    <a:lstStyle/>
                    <a:p>
                      <a:pPr algn="l">
                        <a:lnSpc>
                          <a:spcPts val="1680"/>
                        </a:lnSpc>
                        <a:defRPr/>
                      </a:pPr>
                      <a:r>
                        <a:rPr lang="en-US" sz="1200" err="1">
                          <a:solidFill>
                            <a:srgbClr val="FFFFFF"/>
                          </a:solidFill>
                          <a:latin typeface="Open Sans Bold"/>
                        </a:rPr>
                        <a:t>Domein</a:t>
                      </a:r>
                      <a:r>
                        <a:rPr lang="en-US" sz="1200">
                          <a:solidFill>
                            <a:srgbClr val="FFFFFF"/>
                          </a:solidFill>
                          <a:latin typeface="Open Sans Bold"/>
                        </a:rPr>
                        <a:t> &amp; </a:t>
                      </a:r>
                      <a:r>
                        <a:rPr lang="en-US" sz="1200" err="1">
                          <a:solidFill>
                            <a:srgbClr val="FFFFFF"/>
                          </a:solidFill>
                          <a:latin typeface="Open Sans Bold"/>
                        </a:rPr>
                        <a:t>Omschrijving</a:t>
                      </a:r>
                      <a:r>
                        <a:rPr lang="en-US" sz="1200">
                          <a:solidFill>
                            <a:srgbClr val="FFFFFF"/>
                          </a:solidFill>
                          <a:latin typeface="Open Sans Bold"/>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1680"/>
                        </a:lnSpc>
                        <a:defRPr/>
                      </a:pPr>
                      <a:r>
                        <a:rPr lang="en-US" sz="1200">
                          <a:solidFill>
                            <a:srgbClr val="FFFFFF"/>
                          </a:solidFill>
                          <a:latin typeface="Open Sans Bold"/>
                        </a:rPr>
                        <a:t>Uitsplitsing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1680"/>
                        </a:lnSpc>
                        <a:defRPr/>
                      </a:pPr>
                      <a:r>
                        <a:rPr lang="en-US" sz="1200">
                          <a:solidFill>
                            <a:srgbClr val="FFFFFF"/>
                          </a:solidFill>
                          <a:latin typeface="Open Sans Bold"/>
                        </a:rPr>
                        <a:t>Omschrijving deskundigheidsbevordering</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902"/>
                        </a:lnSpc>
                        <a:defRPr/>
                      </a:pPr>
                      <a:r>
                        <a:rPr lang="en-US" sz="644">
                          <a:solidFill>
                            <a:srgbClr val="FFFFFF"/>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902"/>
                        </a:lnSpc>
                        <a:defRPr/>
                      </a:pPr>
                      <a:r>
                        <a:rPr lang="en-US" sz="644">
                          <a:solidFill>
                            <a:srgbClr val="FFFFFF"/>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tc>
                  <a:txBody>
                    <a:bodyPr/>
                    <a:lstStyle/>
                    <a:p>
                      <a:pPr algn="l">
                        <a:lnSpc>
                          <a:spcPts val="902"/>
                        </a:lnSpc>
                        <a:defRPr/>
                      </a:pPr>
                      <a:r>
                        <a:rPr lang="en-US" sz="644">
                          <a:solidFill>
                            <a:srgbClr val="FFFFFF"/>
                          </a:solidFill>
                          <a:latin typeface="Open Sans"/>
                        </a:rPr>
                        <a:t> </a:t>
                      </a:r>
                      <a:endParaRPr lang="en-US" sz="1100"/>
                    </a:p>
                  </a:txBody>
                  <a:tcPr marL="47625" marR="47625" marT="47625" marB="47625" anchor="ctr">
                    <a:lnL w="6823" cap="flat" cmpd="sng" algn="ctr">
                      <a:solidFill>
                        <a:srgbClr val="000000"/>
                      </a:solidFill>
                      <a:prstDash val="solid"/>
                      <a:round/>
                      <a:headEnd type="none" w="med" len="med"/>
                      <a:tailEnd type="none" w="med" len="med"/>
                    </a:lnL>
                    <a:lnR w="6823" cap="flat" cmpd="sng" algn="ctr">
                      <a:solidFill>
                        <a:srgbClr val="000000"/>
                      </a:solidFill>
                      <a:prstDash val="solid"/>
                      <a:round/>
                      <a:headEnd type="none" w="med" len="med"/>
                      <a:tailEnd type="none" w="med" len="med"/>
                    </a:lnR>
                    <a:lnT w="6823" cap="flat" cmpd="sng" algn="ctr">
                      <a:solidFill>
                        <a:srgbClr val="000000"/>
                      </a:solidFill>
                      <a:prstDash val="solid"/>
                      <a:round/>
                      <a:headEnd type="none" w="med" len="med"/>
                      <a:tailEnd type="none" w="med" len="med"/>
                    </a:lnT>
                    <a:lnB w="6823" cap="flat" cmpd="sng" algn="ctr">
                      <a:solidFill>
                        <a:srgbClr val="000000"/>
                      </a:solidFill>
                      <a:prstDash val="solid"/>
                      <a:round/>
                      <a:headEnd type="none" w="med" len="med"/>
                      <a:tailEnd type="none" w="med" len="med"/>
                    </a:lnB>
                    <a:solidFill>
                      <a:srgbClr val="D13627"/>
                    </a:solidFill>
                  </a:tcPr>
                </a:tc>
                <a:extLst>
                  <a:ext uri="{0D108BD9-81ED-4DB2-BD59-A6C34878D82A}">
                    <a16:rowId xmlns:a16="http://schemas.microsoft.com/office/drawing/2014/main" val="121534335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3298881884"/>
              </p:ext>
            </p:extLst>
          </p:nvPr>
        </p:nvGraphicFramePr>
        <p:xfrm>
          <a:off x="685800" y="2587624"/>
          <a:ext cx="16937290" cy="7435403"/>
        </p:xfrm>
        <a:graphic>
          <a:graphicData uri="http://schemas.openxmlformats.org/drawingml/2006/table">
            <a:tbl>
              <a:tblPr/>
              <a:tblGrid>
                <a:gridCol w="1873319">
                  <a:extLst>
                    <a:ext uri="{9D8B030D-6E8A-4147-A177-3AD203B41FA5}">
                      <a16:colId xmlns:a16="http://schemas.microsoft.com/office/drawing/2014/main" val="20000"/>
                    </a:ext>
                  </a:extLst>
                </a:gridCol>
                <a:gridCol w="3182189">
                  <a:extLst>
                    <a:ext uri="{9D8B030D-6E8A-4147-A177-3AD203B41FA5}">
                      <a16:colId xmlns:a16="http://schemas.microsoft.com/office/drawing/2014/main" val="20001"/>
                    </a:ext>
                  </a:extLst>
                </a:gridCol>
                <a:gridCol w="4181276">
                  <a:extLst>
                    <a:ext uri="{9D8B030D-6E8A-4147-A177-3AD203B41FA5}">
                      <a16:colId xmlns:a16="http://schemas.microsoft.com/office/drawing/2014/main" val="20002"/>
                    </a:ext>
                  </a:extLst>
                </a:gridCol>
                <a:gridCol w="4325722">
                  <a:extLst>
                    <a:ext uri="{9D8B030D-6E8A-4147-A177-3AD203B41FA5}">
                      <a16:colId xmlns:a16="http://schemas.microsoft.com/office/drawing/2014/main" val="20003"/>
                    </a:ext>
                  </a:extLst>
                </a:gridCol>
                <a:gridCol w="3374784">
                  <a:extLst>
                    <a:ext uri="{9D8B030D-6E8A-4147-A177-3AD203B41FA5}">
                      <a16:colId xmlns:a16="http://schemas.microsoft.com/office/drawing/2014/main" val="20004"/>
                    </a:ext>
                  </a:extLst>
                </a:gridCol>
              </a:tblGrid>
              <a:tr h="821747">
                <a:tc>
                  <a:txBody>
                    <a:bodyPr/>
                    <a:lstStyle/>
                    <a:p>
                      <a:pPr algn="l">
                        <a:lnSpc>
                          <a:spcPts val="2100"/>
                        </a:lnSpc>
                        <a:defRPr/>
                      </a:pPr>
                      <a:r>
                        <a:rPr lang="en-US" sz="1200" err="1">
                          <a:solidFill>
                            <a:schemeClr val="bg1"/>
                          </a:solidFill>
                          <a:latin typeface="Open Sans Bold"/>
                        </a:rPr>
                        <a:t>Vorm</a:t>
                      </a:r>
                      <a:r>
                        <a:rPr lang="en-US" sz="1200">
                          <a:solidFill>
                            <a:schemeClr val="bg1"/>
                          </a:solidFill>
                          <a:latin typeface="Open Sans Bold"/>
                        </a:rPr>
                        <a:t> </a:t>
                      </a:r>
                      <a:endParaRPr lang="en-US" sz="120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200" err="1">
                          <a:solidFill>
                            <a:schemeClr val="bg1"/>
                          </a:solidFill>
                          <a:latin typeface="Open Sans Bold"/>
                        </a:rPr>
                        <a:t>Definiëring</a:t>
                      </a:r>
                      <a:r>
                        <a:rPr lang="en-US" sz="1200">
                          <a:solidFill>
                            <a:schemeClr val="bg1"/>
                          </a:solidFill>
                          <a:latin typeface="Open Sans Bold"/>
                        </a:rPr>
                        <a:t> </a:t>
                      </a:r>
                      <a:endParaRPr lang="en-US" sz="120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200" err="1">
                          <a:solidFill>
                            <a:schemeClr val="bg1"/>
                          </a:solidFill>
                          <a:latin typeface="Open Sans Bold"/>
                        </a:rPr>
                        <a:t>Voordelen</a:t>
                      </a:r>
                      <a:r>
                        <a:rPr lang="en-US" sz="1200">
                          <a:solidFill>
                            <a:schemeClr val="bg1"/>
                          </a:solidFill>
                          <a:latin typeface="Open Sans Bold"/>
                        </a:rPr>
                        <a:t> </a:t>
                      </a:r>
                      <a:endParaRPr lang="en-US" sz="120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200" err="1">
                          <a:solidFill>
                            <a:schemeClr val="bg1"/>
                          </a:solidFill>
                          <a:latin typeface="Open Sans Bold"/>
                        </a:rPr>
                        <a:t>Nadelen</a:t>
                      </a:r>
                      <a:endParaRPr lang="en-US" sz="120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200" err="1">
                          <a:solidFill>
                            <a:schemeClr val="bg1"/>
                          </a:solidFill>
                          <a:latin typeface="Open Sans Bold"/>
                        </a:rPr>
                        <a:t>Overig</a:t>
                      </a:r>
                      <a:r>
                        <a:rPr lang="en-US" sz="1200">
                          <a:solidFill>
                            <a:srgbClr val="000000"/>
                          </a:solidFill>
                          <a:latin typeface="Open Sans Bold"/>
                        </a:rPr>
                        <a:t> </a:t>
                      </a:r>
                      <a:endParaRPr lang="en-US" sz="120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637447">
                <a:tc>
                  <a:txBody>
                    <a:bodyPr/>
                    <a:lstStyle/>
                    <a:p>
                      <a:pPr algn="l">
                        <a:lnSpc>
                          <a:spcPts val="2100"/>
                        </a:lnSpc>
                        <a:defRPr/>
                      </a:pPr>
                      <a:r>
                        <a:rPr lang="en-US" sz="1200" err="1">
                          <a:solidFill>
                            <a:srgbClr val="D13627"/>
                          </a:solidFill>
                          <a:latin typeface="Open Sans Bold"/>
                        </a:rPr>
                        <a:t>Fysiek</a:t>
                      </a:r>
                      <a:endParaRPr lang="en-US" sz="120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2100"/>
                        </a:lnSpc>
                        <a:defRPr/>
                      </a:pPr>
                      <a:endParaRPr lang="en-US" sz="120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2100"/>
                        </a:lnSpc>
                        <a:defRPr/>
                      </a:pPr>
                      <a:endParaRPr lang="en-US" sz="120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2100"/>
                        </a:lnSpc>
                        <a:defRPr/>
                      </a:pPr>
                      <a:endParaRPr lang="en-US" sz="120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2100"/>
                        </a:lnSpc>
                        <a:defRPr/>
                      </a:pPr>
                      <a:endParaRPr lang="en-US" sz="120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37613">
                <a:tc>
                  <a:txBody>
                    <a:bodyPr/>
                    <a:lstStyle/>
                    <a:p>
                      <a:pPr algn="l">
                        <a:lnSpc>
                          <a:spcPts val="1540"/>
                        </a:lnSpc>
                        <a:defRPr/>
                      </a:pPr>
                      <a:r>
                        <a:rPr lang="nl-NL" sz="1100" noProof="0">
                          <a:solidFill>
                            <a:srgbClr val="000000"/>
                          </a:solidFill>
                          <a:latin typeface="Open Sans"/>
                        </a:rPr>
                        <a:t>Fysieke training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20"/>
                        </a:lnSpc>
                        <a:defRPr/>
                      </a:pPr>
                      <a:r>
                        <a:rPr lang="nl-NL" sz="1100" noProof="0">
                          <a:solidFill>
                            <a:srgbClr val="000000"/>
                          </a:solidFill>
                          <a:latin typeface="Open Sans"/>
                        </a:rPr>
                        <a:t>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Leent zich voor het ontwikkelen van (team) vaardigheden en praktische activiteiten. Makkelijker te focussen / bij de les te blijven  Gemakkelijk afstand nemen van werk/prive</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Kent een grens aan deelnemer variërend van 6-25(max).   Iedereen op locatie en tijdstip bijelkaar krijgen- vergt planning Tijdsinvestering van deelnemers en organisaties Eventueel extra kosten, lokaal, catering wanneer het buiten de organisatie plaatsvindt etc.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https://eaglesflightbenelux.nl/klassikale-versus-online-training-wat-is-beter-voor-mijn-organisatie/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93147">
                <a:tc>
                  <a:txBody>
                    <a:bodyPr/>
                    <a:lstStyle/>
                    <a:p>
                      <a:pPr algn="l">
                        <a:lnSpc>
                          <a:spcPts val="1820"/>
                        </a:lnSpc>
                        <a:defRPr/>
                      </a:pPr>
                      <a:r>
                        <a:rPr lang="nl-NL" sz="1100" noProof="0">
                          <a:solidFill>
                            <a:srgbClr val="D13627"/>
                          </a:solidFill>
                          <a:latin typeface="Open Sans Bold"/>
                        </a:rPr>
                        <a:t>Online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20"/>
                        </a:lnSpc>
                        <a:defRPr/>
                      </a:pPr>
                      <a:r>
                        <a:rPr lang="nl-NL" sz="1100" noProof="0">
                          <a:solidFill>
                            <a:srgbClr val="000000"/>
                          </a:solidFill>
                          <a:latin typeface="Open Sans"/>
                        </a:rPr>
                        <a:t>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20"/>
                        </a:lnSpc>
                        <a:defRPr/>
                      </a:pPr>
                      <a:r>
                        <a:rPr lang="nl-NL" sz="1100" noProof="0">
                          <a:solidFill>
                            <a:srgbClr val="000000"/>
                          </a:solidFill>
                          <a:latin typeface="Open Sans"/>
                        </a:rPr>
                        <a:t>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20"/>
                        </a:lnSpc>
                        <a:defRPr/>
                      </a:pPr>
                      <a:r>
                        <a:rPr lang="nl-NL" sz="1100" noProof="0">
                          <a:solidFill>
                            <a:srgbClr val="000000"/>
                          </a:solidFill>
                          <a:latin typeface="Open Sans"/>
                        </a:rPr>
                        <a:t>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20"/>
                        </a:lnSpc>
                        <a:defRPr/>
                      </a:pPr>
                      <a:r>
                        <a:rPr lang="nl-NL" sz="1100" noProof="0">
                          <a:solidFill>
                            <a:srgbClr val="000000"/>
                          </a:solidFill>
                          <a:latin typeface="Open Sans"/>
                        </a:rPr>
                        <a:t>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08720">
                <a:tc>
                  <a:txBody>
                    <a:bodyPr/>
                    <a:lstStyle/>
                    <a:p>
                      <a:pPr algn="l">
                        <a:lnSpc>
                          <a:spcPts val="1540"/>
                        </a:lnSpc>
                        <a:defRPr/>
                      </a:pPr>
                      <a:r>
                        <a:rPr lang="nl-NL" sz="1100" noProof="0">
                          <a:solidFill>
                            <a:srgbClr val="000000"/>
                          </a:solidFill>
                          <a:latin typeface="Open Sans"/>
                        </a:rPr>
                        <a:t>Online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Online leren is een vorm van leren op afstand die op internet plaatsvindt. Dit kan een online masterclass, casuïstiek bespreking, module uit een scholing etc. zijn.</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Mensen zijn gemakkelijker samen te brengen wat anders niet lukt  Omvang deelnemers kan varieren – kleine groepen tot en met grote groepen deelnemers  Minder kosten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Bereiken vaak alleen kennisoverdrachtdoelen  Kundig onderwijsteam nodig dat doelen verder brengt  Deelnemers redelijk passief  Digitaal redelijk vaardig zijn  Techniek vereist ( bv stabiel platform etc.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820"/>
                        </a:lnSpc>
                        <a:defRPr/>
                      </a:pPr>
                      <a:r>
                        <a:rPr lang="nl-NL" sz="1100" noProof="0">
                          <a:solidFill>
                            <a:srgbClr val="000000"/>
                          </a:solidFill>
                          <a:latin typeface="Open Sans"/>
                        </a:rPr>
                        <a:t>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36729">
                <a:tc>
                  <a:txBody>
                    <a:bodyPr/>
                    <a:lstStyle/>
                    <a:p>
                      <a:pPr algn="l">
                        <a:lnSpc>
                          <a:spcPts val="1540"/>
                        </a:lnSpc>
                        <a:defRPr/>
                      </a:pPr>
                      <a:r>
                        <a:rPr lang="nl-NL" sz="1100" noProof="0">
                          <a:solidFill>
                            <a:srgbClr val="000000"/>
                          </a:solidFill>
                          <a:latin typeface="Open Sans"/>
                        </a:rPr>
                        <a:t>Webinar</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Een webinar is een lezing, workshop, college of soortgelijke presentatie of vorm van kennisoverdracht die plaatsvindt via het internet.</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Elke online kijker krijgt tegelijk dezelfde boodschapAls je internet hebt is het mogelijk vanaf elke plek op de wereld een webinar te gevenHet webinar kun je opnemen en doorgeven. Interactie met deelnemers matig (extra modulen nodig- chat, poll etc.)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Docent ziet niet de deelnemers. Mist non-verbale communicatie  Deelnemers kunnen gemakkelijk webinar verlaten  Focus is mogelijk lastig- veel afleiding in de omgeving (mail,app..)  Interactie persoonlijk is niet mogelijk  Afhankelijk van software   </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a:solidFill>
                            <a:srgbClr val="000000"/>
                          </a:solidFill>
                          <a:latin typeface="Open Sans"/>
                        </a:rPr>
                        <a:t>Het is bij een </a:t>
                      </a:r>
                      <a:r>
                        <a:rPr lang="nl-NL" sz="1100" noProof="0" err="1">
                          <a:solidFill>
                            <a:srgbClr val="000000"/>
                          </a:solidFill>
                          <a:latin typeface="Open Sans"/>
                        </a:rPr>
                        <a:t>webinar</a:t>
                      </a:r>
                      <a:r>
                        <a:rPr lang="nl-NL" sz="1100" noProof="0">
                          <a:solidFill>
                            <a:srgbClr val="000000"/>
                          </a:solidFill>
                          <a:latin typeface="Open Sans"/>
                        </a:rPr>
                        <a:t> mogelijk om jezelf in beeld te plaatsen, maar je kunt je presentatie ook invullen met een </a:t>
                      </a:r>
                      <a:r>
                        <a:rPr lang="nl-NL" sz="1100" noProof="0" err="1">
                          <a:solidFill>
                            <a:srgbClr val="000000"/>
                          </a:solidFill>
                          <a:latin typeface="Open Sans"/>
                        </a:rPr>
                        <a:t>powerpoint</a:t>
                      </a:r>
                      <a:r>
                        <a:rPr lang="nl-NL" sz="1100" noProof="0">
                          <a:solidFill>
                            <a:srgbClr val="000000"/>
                          </a:solidFill>
                          <a:latin typeface="Open Sans"/>
                        </a:rPr>
                        <a:t> presentatie die de online kijker rechtstreeks naar zijn scherm krijgt toegestuurd.</a:t>
                      </a:r>
                      <a:endParaRPr lang="nl-NL" sz="1100" noProof="0"/>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TextBox 3"/>
          <p:cNvSpPr txBox="1"/>
          <p:nvPr/>
        </p:nvSpPr>
        <p:spPr>
          <a:xfrm>
            <a:off x="664909" y="793278"/>
            <a:ext cx="16958182" cy="1703672"/>
          </a:xfrm>
          <a:prstGeom prst="rect">
            <a:avLst/>
          </a:prstGeom>
        </p:spPr>
        <p:txBody>
          <a:bodyPr lIns="0" tIns="0" rIns="0" bIns="0" rtlCol="0" anchor="t">
            <a:spAutoFit/>
          </a:bodyPr>
          <a:lstStyle/>
          <a:p>
            <a:pPr algn="ctr">
              <a:lnSpc>
                <a:spcPts val="3919"/>
              </a:lnSpc>
              <a:spcBef>
                <a:spcPct val="0"/>
              </a:spcBef>
            </a:pPr>
            <a:r>
              <a:rPr lang="en-US" sz="2799" err="1">
                <a:solidFill>
                  <a:srgbClr val="D13627"/>
                </a:solidFill>
                <a:latin typeface="Open Sans Bold"/>
              </a:rPr>
              <a:t>Vormen</a:t>
            </a:r>
            <a:r>
              <a:rPr lang="en-US" sz="2799">
                <a:solidFill>
                  <a:srgbClr val="D13627"/>
                </a:solidFill>
                <a:latin typeface="Open Sans Bold"/>
              </a:rPr>
              <a:t> van  </a:t>
            </a:r>
            <a:r>
              <a:rPr lang="en-US" sz="2799" err="1">
                <a:solidFill>
                  <a:srgbClr val="D13627"/>
                </a:solidFill>
                <a:latin typeface="Open Sans Bold"/>
              </a:rPr>
              <a:t>deskundigheidsbevordering</a:t>
            </a:r>
            <a:r>
              <a:rPr lang="en-US" sz="2799">
                <a:solidFill>
                  <a:srgbClr val="D13627"/>
                </a:solidFill>
                <a:latin typeface="Open Sans Bold"/>
              </a:rPr>
              <a:t> </a:t>
            </a:r>
          </a:p>
          <a:p>
            <a:pPr algn="ctr">
              <a:lnSpc>
                <a:spcPts val="2659"/>
              </a:lnSpc>
              <a:spcBef>
                <a:spcPct val="0"/>
              </a:spcBef>
            </a:pPr>
            <a:endParaRPr lang="nl-NL" sz="2799">
              <a:solidFill>
                <a:srgbClr val="D13627"/>
              </a:solidFill>
              <a:latin typeface="Open Sans Bold"/>
            </a:endParaRPr>
          </a:p>
          <a:p>
            <a:pPr>
              <a:lnSpc>
                <a:spcPts val="1680"/>
              </a:lnSpc>
              <a:spcBef>
                <a:spcPct val="0"/>
              </a:spcBef>
            </a:pPr>
            <a:r>
              <a:rPr lang="nl-NL" sz="1200">
                <a:solidFill>
                  <a:srgbClr val="000000"/>
                </a:solidFill>
                <a:latin typeface="Open Sans Bold"/>
              </a:rPr>
              <a:t>Deskundigheidsbevordering</a:t>
            </a:r>
          </a:p>
          <a:p>
            <a:pPr>
              <a:lnSpc>
                <a:spcPts val="1680"/>
              </a:lnSpc>
              <a:spcBef>
                <a:spcPct val="0"/>
              </a:spcBef>
            </a:pPr>
            <a:r>
              <a:rPr lang="nl-NL" sz="1200">
                <a:solidFill>
                  <a:srgbClr val="000000"/>
                </a:solidFill>
                <a:latin typeface="Open Sans"/>
              </a:rPr>
              <a:t>Deskundigheidsbevordering bestaat uit alle activiteiten die tot doel hebben om de kwaliteit van de eigen beroepsuitoefening te waarborgen en te verbeteren, en die niet behoren tot de reguliere werkzaamheden van een zorgprofessional in de individuele gezondheidszorg. </a:t>
            </a:r>
            <a:r>
              <a:rPr lang="nl-NL" sz="1200" err="1">
                <a:solidFill>
                  <a:srgbClr val="000000"/>
                </a:solidFill>
                <a:latin typeface="Open Sans"/>
              </a:rPr>
              <a:t>VenVN</a:t>
            </a:r>
            <a:r>
              <a:rPr lang="nl-NL" sz="1200">
                <a:solidFill>
                  <a:srgbClr val="000000"/>
                </a:solidFill>
                <a:latin typeface="Open Sans"/>
              </a:rPr>
              <a:t> (dec 2021)</a:t>
            </a:r>
          </a:p>
          <a:p>
            <a:pPr>
              <a:lnSpc>
                <a:spcPts val="1680"/>
              </a:lnSpc>
              <a:spcBef>
                <a:spcPct val="0"/>
              </a:spcBef>
            </a:pPr>
            <a:r>
              <a:rPr lang="nl-NL" sz="1200">
                <a:solidFill>
                  <a:srgbClr val="000000"/>
                </a:solidFill>
                <a:latin typeface="Open Sans"/>
              </a:rPr>
              <a:t>Het overzicht is een greep uit de meest voorkomende vormen van deskundigheidsbevordering. </a:t>
            </a:r>
          </a:p>
        </p:txBody>
      </p:sp>
      <p:sp>
        <p:nvSpPr>
          <p:cNvPr id="4" name="Freeform 4"/>
          <p:cNvSpPr/>
          <p:nvPr/>
        </p:nvSpPr>
        <p:spPr>
          <a:xfrm>
            <a:off x="84166" y="76193"/>
            <a:ext cx="2781672" cy="1232786"/>
          </a:xfrm>
          <a:custGeom>
            <a:avLst/>
            <a:gdLst/>
            <a:ahLst/>
            <a:cxnLst/>
            <a:rect l="l" t="t" r="r" b="b"/>
            <a:pathLst>
              <a:path w="2781672" h="1232786">
                <a:moveTo>
                  <a:pt x="0" y="0"/>
                </a:moveTo>
                <a:lnTo>
                  <a:pt x="2781672" y="0"/>
                </a:lnTo>
                <a:lnTo>
                  <a:pt x="2781672" y="1232786"/>
                </a:lnTo>
                <a:lnTo>
                  <a:pt x="0" y="1232786"/>
                </a:lnTo>
                <a:lnTo>
                  <a:pt x="0" y="0"/>
                </a:lnTo>
                <a:close/>
              </a:path>
            </a:pathLst>
          </a:custGeom>
          <a:blipFill>
            <a:blip r:embed="rId2"/>
            <a:stretch>
              <a:fillRect/>
            </a:stretch>
          </a:blipFill>
        </p:spPr>
        <p:txBody>
          <a:bodyPr/>
          <a:lstStyle/>
          <a:p>
            <a:endParaRPr lang="nl-NL"/>
          </a:p>
        </p:txBody>
      </p:sp>
      <p:grpSp>
        <p:nvGrpSpPr>
          <p:cNvPr id="5" name="Group 5"/>
          <p:cNvGrpSpPr/>
          <p:nvPr/>
        </p:nvGrpSpPr>
        <p:grpSpPr>
          <a:xfrm>
            <a:off x="-394790" y="10057160"/>
            <a:ext cx="18682790" cy="229840"/>
            <a:chOff x="0" y="0"/>
            <a:chExt cx="4920570" cy="60534"/>
          </a:xfrm>
        </p:grpSpPr>
        <p:sp>
          <p:nvSpPr>
            <p:cNvPr id="6" name="Freeform 6"/>
            <p:cNvSpPr/>
            <p:nvPr/>
          </p:nvSpPr>
          <p:spPr>
            <a:xfrm>
              <a:off x="0" y="0"/>
              <a:ext cx="4920570" cy="60534"/>
            </a:xfrm>
            <a:custGeom>
              <a:avLst/>
              <a:gdLst/>
              <a:ahLst/>
              <a:cxnLst/>
              <a:rect l="l" t="t" r="r" b="b"/>
              <a:pathLst>
                <a:path w="4920570" h="60534">
                  <a:moveTo>
                    <a:pt x="0" y="0"/>
                  </a:moveTo>
                  <a:lnTo>
                    <a:pt x="4920570" y="0"/>
                  </a:lnTo>
                  <a:lnTo>
                    <a:pt x="4920570" y="60534"/>
                  </a:lnTo>
                  <a:lnTo>
                    <a:pt x="0" y="60534"/>
                  </a:lnTo>
                  <a:close/>
                </a:path>
              </a:pathLst>
            </a:custGeom>
            <a:solidFill>
              <a:srgbClr val="6C6285"/>
            </a:solidFill>
          </p:spPr>
          <p:txBody>
            <a:bodyPr/>
            <a:lstStyle/>
            <a:p>
              <a:endParaRPr lang="nl-NL"/>
            </a:p>
          </p:txBody>
        </p:sp>
        <p:sp>
          <p:nvSpPr>
            <p:cNvPr id="7" name="TextBox 7"/>
            <p:cNvSpPr txBox="1"/>
            <p:nvPr/>
          </p:nvSpPr>
          <p:spPr>
            <a:xfrm>
              <a:off x="0" y="-38100"/>
              <a:ext cx="4920570" cy="98634"/>
            </a:xfrm>
            <a:prstGeom prst="rect">
              <a:avLst/>
            </a:prstGeom>
          </p:spPr>
          <p:txBody>
            <a:bodyPr lIns="50800" tIns="50800" rIns="50800" bIns="50800" rtlCol="0" anchor="ctr"/>
            <a:lstStyle/>
            <a:p>
              <a:pPr algn="ctr">
                <a:lnSpc>
                  <a:spcPts val="2659"/>
                </a:lnSpc>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499264208"/>
              </p:ext>
            </p:extLst>
          </p:nvPr>
        </p:nvGraphicFramePr>
        <p:xfrm>
          <a:off x="758017" y="1328200"/>
          <a:ext cx="17168747" cy="830219"/>
        </p:xfrm>
        <a:graphic>
          <a:graphicData uri="http://schemas.openxmlformats.org/drawingml/2006/table">
            <a:tbl>
              <a:tblPr/>
              <a:tblGrid>
                <a:gridCol w="1689554">
                  <a:extLst>
                    <a:ext uri="{9D8B030D-6E8A-4147-A177-3AD203B41FA5}">
                      <a16:colId xmlns:a16="http://schemas.microsoft.com/office/drawing/2014/main" val="20000"/>
                    </a:ext>
                  </a:extLst>
                </a:gridCol>
                <a:gridCol w="3820108">
                  <a:extLst>
                    <a:ext uri="{9D8B030D-6E8A-4147-A177-3AD203B41FA5}">
                      <a16:colId xmlns:a16="http://schemas.microsoft.com/office/drawing/2014/main" val="20001"/>
                    </a:ext>
                  </a:extLst>
                </a:gridCol>
                <a:gridCol w="4891403">
                  <a:extLst>
                    <a:ext uri="{9D8B030D-6E8A-4147-A177-3AD203B41FA5}">
                      <a16:colId xmlns:a16="http://schemas.microsoft.com/office/drawing/2014/main" val="20002"/>
                    </a:ext>
                  </a:extLst>
                </a:gridCol>
                <a:gridCol w="4698811">
                  <a:extLst>
                    <a:ext uri="{9D8B030D-6E8A-4147-A177-3AD203B41FA5}">
                      <a16:colId xmlns:a16="http://schemas.microsoft.com/office/drawing/2014/main" val="20003"/>
                    </a:ext>
                  </a:extLst>
                </a:gridCol>
                <a:gridCol w="2068871">
                  <a:extLst>
                    <a:ext uri="{9D8B030D-6E8A-4147-A177-3AD203B41FA5}">
                      <a16:colId xmlns:a16="http://schemas.microsoft.com/office/drawing/2014/main" val="20004"/>
                    </a:ext>
                  </a:extLst>
                </a:gridCol>
              </a:tblGrid>
              <a:tr h="830219">
                <a:tc>
                  <a:txBody>
                    <a:bodyPr/>
                    <a:lstStyle/>
                    <a:p>
                      <a:pPr algn="l">
                        <a:lnSpc>
                          <a:spcPts val="2100"/>
                        </a:lnSpc>
                        <a:defRPr/>
                      </a:pPr>
                      <a:r>
                        <a:rPr lang="en-US" sz="1200" err="1">
                          <a:solidFill>
                            <a:schemeClr val="bg1"/>
                          </a:solidFill>
                          <a:latin typeface="Open Sans Bold"/>
                        </a:rPr>
                        <a:t>Vorm</a:t>
                      </a:r>
                      <a:r>
                        <a:rPr lang="en-US" sz="1200">
                          <a:solidFill>
                            <a:schemeClr val="bg1"/>
                          </a:solidFill>
                          <a:latin typeface="Open Sans Bold"/>
                        </a:rPr>
                        <a:t> </a:t>
                      </a:r>
                      <a:endParaRPr lang="en-US" sz="120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200" err="1">
                          <a:solidFill>
                            <a:schemeClr val="bg1"/>
                          </a:solidFill>
                          <a:latin typeface="Open Sans Bold"/>
                        </a:rPr>
                        <a:t>Definiëring</a:t>
                      </a:r>
                      <a:r>
                        <a:rPr lang="en-US" sz="1200">
                          <a:solidFill>
                            <a:schemeClr val="bg1"/>
                          </a:solidFill>
                          <a:latin typeface="Open Sans Bold"/>
                        </a:rPr>
                        <a:t> </a:t>
                      </a:r>
                      <a:endParaRPr lang="en-US" sz="120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200" err="1">
                          <a:solidFill>
                            <a:schemeClr val="bg1"/>
                          </a:solidFill>
                          <a:latin typeface="Open Sans Bold"/>
                        </a:rPr>
                        <a:t>Voordelen</a:t>
                      </a:r>
                      <a:r>
                        <a:rPr lang="en-US" sz="1200">
                          <a:solidFill>
                            <a:schemeClr val="bg1"/>
                          </a:solidFill>
                          <a:latin typeface="Open Sans Bold"/>
                        </a:rPr>
                        <a:t> </a:t>
                      </a:r>
                      <a:endParaRPr lang="en-US" sz="120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200" err="1">
                          <a:solidFill>
                            <a:schemeClr val="bg1"/>
                          </a:solidFill>
                          <a:latin typeface="Open Sans Bold"/>
                        </a:rPr>
                        <a:t>Nadelen</a:t>
                      </a:r>
                      <a:endParaRPr lang="en-US" sz="120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200" err="1">
                          <a:solidFill>
                            <a:schemeClr val="bg1"/>
                          </a:solidFill>
                          <a:latin typeface="Open Sans Bold"/>
                        </a:rPr>
                        <a:t>Overig</a:t>
                      </a:r>
                      <a:r>
                        <a:rPr lang="en-US" sz="1200">
                          <a:solidFill>
                            <a:schemeClr val="bg1"/>
                          </a:solidFill>
                          <a:latin typeface="Open Sans Bold"/>
                        </a:rPr>
                        <a:t> </a:t>
                      </a:r>
                      <a:endParaRPr lang="en-US" sz="120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bl>
          </a:graphicData>
        </a:graphic>
      </p:graphicFrame>
      <p:sp>
        <p:nvSpPr>
          <p:cNvPr id="3" name="Freeform 3"/>
          <p:cNvSpPr/>
          <p:nvPr/>
        </p:nvSpPr>
        <p:spPr>
          <a:xfrm>
            <a:off x="27039" y="142467"/>
            <a:ext cx="2096729" cy="844705"/>
          </a:xfrm>
          <a:custGeom>
            <a:avLst/>
            <a:gdLst/>
            <a:ahLst/>
            <a:cxnLst/>
            <a:rect l="l" t="t" r="r" b="b"/>
            <a:pathLst>
              <a:path w="2781672" h="1232786">
                <a:moveTo>
                  <a:pt x="0" y="0"/>
                </a:moveTo>
                <a:lnTo>
                  <a:pt x="2781672" y="0"/>
                </a:lnTo>
                <a:lnTo>
                  <a:pt x="2781672" y="1232786"/>
                </a:lnTo>
                <a:lnTo>
                  <a:pt x="0" y="1232786"/>
                </a:lnTo>
                <a:lnTo>
                  <a:pt x="0" y="0"/>
                </a:lnTo>
                <a:close/>
              </a:path>
            </a:pathLst>
          </a:custGeom>
          <a:blipFill>
            <a:blip r:embed="rId2"/>
            <a:stretch>
              <a:fillRect/>
            </a:stretch>
          </a:blipFill>
        </p:spPr>
        <p:txBody>
          <a:bodyPr/>
          <a:lstStyle/>
          <a:p>
            <a:endParaRPr lang="nl-NL"/>
          </a:p>
        </p:txBody>
      </p:sp>
      <p:graphicFrame>
        <p:nvGraphicFramePr>
          <p:cNvPr id="4" name="Table 4"/>
          <p:cNvGraphicFramePr>
            <a:graphicFrameLocks noGrp="1"/>
          </p:cNvGraphicFramePr>
          <p:nvPr>
            <p:extLst>
              <p:ext uri="{D42A27DB-BD31-4B8C-83A1-F6EECF244321}">
                <p14:modId xmlns:p14="http://schemas.microsoft.com/office/powerpoint/2010/main" val="2514169198"/>
              </p:ext>
            </p:extLst>
          </p:nvPr>
        </p:nvGraphicFramePr>
        <p:xfrm>
          <a:off x="758017" y="2167945"/>
          <a:ext cx="17148983" cy="7271600"/>
        </p:xfrm>
        <a:graphic>
          <a:graphicData uri="http://schemas.openxmlformats.org/drawingml/2006/table">
            <a:tbl>
              <a:tblPr/>
              <a:tblGrid>
                <a:gridCol w="168038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gridCol w="4724400">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710335">
                <a:tc>
                  <a:txBody>
                    <a:bodyPr/>
                    <a:lstStyle/>
                    <a:p>
                      <a:pPr algn="l">
                        <a:lnSpc>
                          <a:spcPts val="1820"/>
                        </a:lnSpc>
                        <a:defRPr/>
                      </a:pPr>
                      <a:r>
                        <a:rPr lang="en-US" sz="1300">
                          <a:solidFill>
                            <a:srgbClr val="D13627"/>
                          </a:solidFill>
                          <a:latin typeface="Open Sans Bold"/>
                        </a:rPr>
                        <a:t>E-learning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2659"/>
                        </a:lnSpc>
                        <a:defRPr/>
                      </a:pPr>
                      <a:r>
                        <a:rPr lang="en-US" sz="1899">
                          <a:solidFill>
                            <a:srgbClr val="000000"/>
                          </a:solidFill>
                          <a:latin typeface="Open Sans"/>
                        </a:rPr>
                        <a:t>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2659"/>
                        </a:lnSpc>
                        <a:defRPr/>
                      </a:pPr>
                      <a:r>
                        <a:rPr lang="en-US" sz="1899">
                          <a:solidFill>
                            <a:srgbClr val="000000"/>
                          </a:solidFill>
                          <a:latin typeface="Open Sans"/>
                        </a:rPr>
                        <a:t>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2659"/>
                        </a:lnSpc>
                        <a:defRPr/>
                      </a:pPr>
                      <a:r>
                        <a:rPr lang="en-US" sz="1899">
                          <a:solidFill>
                            <a:srgbClr val="000000"/>
                          </a:solidFill>
                          <a:latin typeface="Open Sans"/>
                        </a:rPr>
                        <a:t>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2659"/>
                        </a:lnSpc>
                        <a:defRPr/>
                      </a:pPr>
                      <a:r>
                        <a:rPr lang="en-US" sz="1899">
                          <a:solidFill>
                            <a:srgbClr val="000000"/>
                          </a:solidFill>
                          <a:latin typeface="Open Sans"/>
                        </a:rPr>
                        <a:t>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08590">
                <a:tc>
                  <a:txBody>
                    <a:bodyPr/>
                    <a:lstStyle/>
                    <a:p>
                      <a:pPr algn="l">
                        <a:lnSpc>
                          <a:spcPts val="1540"/>
                        </a:lnSpc>
                        <a:defRPr/>
                      </a:pPr>
                      <a:r>
                        <a:rPr lang="en-US" sz="1100">
                          <a:solidFill>
                            <a:srgbClr val="000000"/>
                          </a:solidFill>
                          <a:latin typeface="Open Sans"/>
                        </a:rPr>
                        <a:t>e-learning </a:t>
                      </a:r>
                      <a:r>
                        <a:rPr lang="en-US" sz="1100" err="1">
                          <a:solidFill>
                            <a:srgbClr val="000000"/>
                          </a:solidFill>
                          <a:latin typeface="Open Sans"/>
                        </a:rPr>
                        <a:t>modulen</a:t>
                      </a:r>
                      <a:r>
                        <a:rPr lang="en-US" sz="1100">
                          <a:solidFill>
                            <a:srgbClr val="000000"/>
                          </a:solidFill>
                          <a:latin typeface="Open Sans"/>
                        </a:rPr>
                        <a:t>/</a:t>
                      </a:r>
                      <a:r>
                        <a:rPr lang="en-US" sz="1100" err="1">
                          <a:solidFill>
                            <a:srgbClr val="000000"/>
                          </a:solidFill>
                          <a:latin typeface="Open Sans"/>
                        </a:rPr>
                        <a:t>scholing</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err="1">
                          <a:solidFill>
                            <a:srgbClr val="000000"/>
                          </a:solidFill>
                          <a:latin typeface="Open Sans"/>
                        </a:rPr>
                        <a:t>Bij</a:t>
                      </a:r>
                      <a:r>
                        <a:rPr lang="en-US" sz="1100">
                          <a:solidFill>
                            <a:srgbClr val="000000"/>
                          </a:solidFill>
                          <a:latin typeface="Open Sans"/>
                        </a:rPr>
                        <a:t> e-learning leer je op </a:t>
                      </a:r>
                      <a:r>
                        <a:rPr lang="en-US" sz="1100" err="1">
                          <a:solidFill>
                            <a:srgbClr val="000000"/>
                          </a:solidFill>
                          <a:latin typeface="Open Sans"/>
                        </a:rPr>
                        <a:t>een</a:t>
                      </a:r>
                      <a:r>
                        <a:rPr lang="en-US" sz="1100">
                          <a:solidFill>
                            <a:srgbClr val="000000"/>
                          </a:solidFill>
                          <a:latin typeface="Open Sans"/>
                        </a:rPr>
                        <a:t> </a:t>
                      </a:r>
                      <a:r>
                        <a:rPr lang="en-US" sz="1100" err="1">
                          <a:solidFill>
                            <a:srgbClr val="000000"/>
                          </a:solidFill>
                          <a:latin typeface="Open Sans"/>
                        </a:rPr>
                        <a:t>interactieve</a:t>
                      </a:r>
                      <a:r>
                        <a:rPr lang="en-US" sz="1100">
                          <a:solidFill>
                            <a:srgbClr val="000000"/>
                          </a:solidFill>
                          <a:latin typeface="Open Sans"/>
                        </a:rPr>
                        <a:t> </a:t>
                      </a:r>
                      <a:r>
                        <a:rPr lang="en-US" sz="1100" err="1">
                          <a:solidFill>
                            <a:srgbClr val="000000"/>
                          </a:solidFill>
                          <a:latin typeface="Open Sans"/>
                        </a:rPr>
                        <a:t>manier</a:t>
                      </a:r>
                      <a:r>
                        <a:rPr lang="en-US" sz="1100">
                          <a:solidFill>
                            <a:srgbClr val="000000"/>
                          </a:solidFill>
                          <a:latin typeface="Open Sans"/>
                        </a:rPr>
                        <a:t> via </a:t>
                      </a:r>
                      <a:r>
                        <a:rPr lang="en-US" sz="1100" err="1">
                          <a:solidFill>
                            <a:srgbClr val="000000"/>
                          </a:solidFill>
                          <a:latin typeface="Open Sans"/>
                        </a:rPr>
                        <a:t>een</a:t>
                      </a:r>
                      <a:r>
                        <a:rPr lang="en-US" sz="1100">
                          <a:solidFill>
                            <a:srgbClr val="000000"/>
                          </a:solidFill>
                          <a:latin typeface="Open Sans"/>
                        </a:rPr>
                        <a:t> computer met </a:t>
                      </a:r>
                      <a:r>
                        <a:rPr lang="en-US" sz="1100" err="1">
                          <a:solidFill>
                            <a:srgbClr val="000000"/>
                          </a:solidFill>
                          <a:latin typeface="Open Sans"/>
                        </a:rPr>
                        <a:t>een</a:t>
                      </a:r>
                      <a:r>
                        <a:rPr lang="en-US" sz="1100">
                          <a:solidFill>
                            <a:srgbClr val="000000"/>
                          </a:solidFill>
                          <a:latin typeface="Open Sans"/>
                        </a:rPr>
                        <a:t> </a:t>
                      </a:r>
                      <a:r>
                        <a:rPr lang="en-US" sz="1100" err="1">
                          <a:solidFill>
                            <a:srgbClr val="000000"/>
                          </a:solidFill>
                          <a:latin typeface="Open Sans"/>
                        </a:rPr>
                        <a:t>computernetwerk</a:t>
                      </a:r>
                      <a:r>
                        <a:rPr lang="en-US" sz="1100">
                          <a:solidFill>
                            <a:srgbClr val="000000"/>
                          </a:solidFill>
                          <a:latin typeface="Open Sans"/>
                        </a:rPr>
                        <a:t>. De ‘e-’ in e-learning </a:t>
                      </a:r>
                      <a:r>
                        <a:rPr lang="en-US" sz="1100" err="1">
                          <a:solidFill>
                            <a:srgbClr val="000000"/>
                          </a:solidFill>
                          <a:latin typeface="Open Sans"/>
                        </a:rPr>
                        <a:t>wijst</a:t>
                      </a:r>
                      <a:r>
                        <a:rPr lang="en-US" sz="1100">
                          <a:solidFill>
                            <a:srgbClr val="000000"/>
                          </a:solidFill>
                          <a:latin typeface="Open Sans"/>
                        </a:rPr>
                        <a:t> op de </a:t>
                      </a:r>
                      <a:r>
                        <a:rPr lang="en-US" sz="1100" err="1">
                          <a:solidFill>
                            <a:srgbClr val="000000"/>
                          </a:solidFill>
                          <a:latin typeface="Open Sans"/>
                        </a:rPr>
                        <a:t>elektronische</a:t>
                      </a:r>
                      <a:r>
                        <a:rPr lang="en-US" sz="1100">
                          <a:solidFill>
                            <a:srgbClr val="000000"/>
                          </a:solidFill>
                          <a:latin typeface="Open Sans"/>
                        </a:rPr>
                        <a:t> component: in </a:t>
                      </a:r>
                      <a:r>
                        <a:rPr lang="en-US" sz="1100" err="1">
                          <a:solidFill>
                            <a:srgbClr val="000000"/>
                          </a:solidFill>
                          <a:latin typeface="Open Sans"/>
                        </a:rPr>
                        <a:t>dit</a:t>
                      </a:r>
                      <a:r>
                        <a:rPr lang="en-US" sz="1100">
                          <a:solidFill>
                            <a:srgbClr val="000000"/>
                          </a:solidFill>
                          <a:latin typeface="Open Sans"/>
                        </a:rPr>
                        <a:t> </a:t>
                      </a:r>
                      <a:r>
                        <a:rPr lang="en-US" sz="1100" err="1">
                          <a:solidFill>
                            <a:srgbClr val="000000"/>
                          </a:solidFill>
                          <a:latin typeface="Open Sans"/>
                        </a:rPr>
                        <a:t>geval</a:t>
                      </a:r>
                      <a:r>
                        <a:rPr lang="en-US" sz="1100">
                          <a:solidFill>
                            <a:srgbClr val="000000"/>
                          </a:solidFill>
                          <a:latin typeface="Open Sans"/>
                        </a:rPr>
                        <a:t> internet </a:t>
                      </a:r>
                      <a:r>
                        <a:rPr lang="en-US" sz="1100" err="1">
                          <a:solidFill>
                            <a:srgbClr val="000000"/>
                          </a:solidFill>
                          <a:latin typeface="Open Sans"/>
                        </a:rPr>
                        <a:t>en</a:t>
                      </a:r>
                      <a:r>
                        <a:rPr lang="en-US" sz="1100">
                          <a:solidFill>
                            <a:srgbClr val="000000"/>
                          </a:solidFill>
                          <a:latin typeface="Open Sans"/>
                        </a:rPr>
                        <a:t> de </a:t>
                      </a:r>
                      <a:r>
                        <a:rPr lang="en-US" sz="1100" err="1">
                          <a:solidFill>
                            <a:srgbClr val="000000"/>
                          </a:solidFill>
                          <a:latin typeface="Open Sans"/>
                        </a:rPr>
                        <a:t>bijbehorende</a:t>
                      </a:r>
                      <a:r>
                        <a:rPr lang="en-US" sz="1100">
                          <a:solidFill>
                            <a:srgbClr val="000000"/>
                          </a:solidFill>
                          <a:latin typeface="Open Sans"/>
                        </a:rPr>
                        <a:t> </a:t>
                      </a:r>
                      <a:r>
                        <a:rPr lang="en-US" sz="1100" err="1">
                          <a:solidFill>
                            <a:srgbClr val="000000"/>
                          </a:solidFill>
                          <a:latin typeface="Open Sans"/>
                        </a:rPr>
                        <a:t>technologie</a:t>
                      </a:r>
                      <a:r>
                        <a:rPr lang="en-US" sz="1100">
                          <a:solidFill>
                            <a:srgbClr val="000000"/>
                          </a:solidFill>
                          <a:latin typeface="Open Sans"/>
                        </a:rPr>
                        <a:t>. Er </a:t>
                      </a:r>
                      <a:r>
                        <a:rPr lang="en-US" sz="1100" err="1">
                          <a:solidFill>
                            <a:srgbClr val="000000"/>
                          </a:solidFill>
                          <a:latin typeface="Open Sans"/>
                        </a:rPr>
                        <a:t>zijn</a:t>
                      </a:r>
                      <a:r>
                        <a:rPr lang="en-US" sz="1100">
                          <a:solidFill>
                            <a:srgbClr val="000000"/>
                          </a:solidFill>
                          <a:latin typeface="Open Sans"/>
                        </a:rPr>
                        <a:t> twee </a:t>
                      </a:r>
                      <a:r>
                        <a:rPr lang="en-US" sz="1100" err="1">
                          <a:solidFill>
                            <a:srgbClr val="000000"/>
                          </a:solidFill>
                          <a:latin typeface="Open Sans"/>
                        </a:rPr>
                        <a:t>vormen</a:t>
                      </a:r>
                      <a:r>
                        <a:rPr lang="en-US" sz="1100">
                          <a:solidFill>
                            <a:srgbClr val="000000"/>
                          </a:solidFill>
                          <a:latin typeface="Open Sans"/>
                        </a:rPr>
                        <a:t> van e-learning:-</a:t>
                      </a:r>
                      <a:r>
                        <a:rPr lang="en-US" sz="1100" err="1">
                          <a:solidFill>
                            <a:srgbClr val="000000"/>
                          </a:solidFill>
                          <a:latin typeface="Open Sans"/>
                        </a:rPr>
                        <a:t>Synchroon</a:t>
                      </a:r>
                      <a:r>
                        <a:rPr lang="en-US" sz="1100">
                          <a:solidFill>
                            <a:srgbClr val="000000"/>
                          </a:solidFill>
                          <a:latin typeface="Open Sans"/>
                        </a:rPr>
                        <a:t> e-learning. Je </a:t>
                      </a:r>
                      <a:r>
                        <a:rPr lang="en-US" sz="1100" err="1">
                          <a:solidFill>
                            <a:srgbClr val="000000"/>
                          </a:solidFill>
                          <a:latin typeface="Open Sans"/>
                        </a:rPr>
                        <a:t>leert</a:t>
                      </a:r>
                      <a:r>
                        <a:rPr lang="en-US" sz="1100">
                          <a:solidFill>
                            <a:srgbClr val="000000"/>
                          </a:solidFill>
                          <a:latin typeface="Open Sans"/>
                        </a:rPr>
                        <a:t> </a:t>
                      </a:r>
                      <a:r>
                        <a:rPr lang="en-US" sz="1100" err="1">
                          <a:solidFill>
                            <a:srgbClr val="000000"/>
                          </a:solidFill>
                          <a:latin typeface="Open Sans"/>
                        </a:rPr>
                        <a:t>tegelijk</a:t>
                      </a:r>
                      <a:r>
                        <a:rPr lang="en-US" sz="1100">
                          <a:solidFill>
                            <a:srgbClr val="000000"/>
                          </a:solidFill>
                          <a:latin typeface="Open Sans"/>
                        </a:rPr>
                        <a:t> met </a:t>
                      </a:r>
                      <a:r>
                        <a:rPr lang="en-US" sz="1100" err="1">
                          <a:solidFill>
                            <a:srgbClr val="000000"/>
                          </a:solidFill>
                          <a:latin typeface="Open Sans"/>
                        </a:rPr>
                        <a:t>andere</a:t>
                      </a:r>
                      <a:r>
                        <a:rPr lang="en-US" sz="1100">
                          <a:solidFill>
                            <a:srgbClr val="000000"/>
                          </a:solidFill>
                          <a:latin typeface="Open Sans"/>
                        </a:rPr>
                        <a:t> </a:t>
                      </a:r>
                      <a:r>
                        <a:rPr lang="en-US" sz="1100" err="1">
                          <a:solidFill>
                            <a:srgbClr val="000000"/>
                          </a:solidFill>
                          <a:latin typeface="Open Sans"/>
                        </a:rPr>
                        <a:t>deelnemers</a:t>
                      </a:r>
                      <a:r>
                        <a:rPr lang="en-US" sz="1100">
                          <a:solidFill>
                            <a:srgbClr val="000000"/>
                          </a:solidFill>
                          <a:latin typeface="Open Sans"/>
                        </a:rPr>
                        <a:t> </a:t>
                      </a:r>
                      <a:r>
                        <a:rPr lang="en-US" sz="1100" err="1">
                          <a:solidFill>
                            <a:srgbClr val="000000"/>
                          </a:solidFill>
                          <a:latin typeface="Open Sans"/>
                        </a:rPr>
                        <a:t>waarbij</a:t>
                      </a:r>
                      <a:r>
                        <a:rPr lang="en-US" sz="1100">
                          <a:solidFill>
                            <a:srgbClr val="000000"/>
                          </a:solidFill>
                          <a:latin typeface="Open Sans"/>
                        </a:rPr>
                        <a:t> </a:t>
                      </a:r>
                      <a:r>
                        <a:rPr lang="en-US" sz="1100" err="1">
                          <a:solidFill>
                            <a:srgbClr val="000000"/>
                          </a:solidFill>
                          <a:latin typeface="Open Sans"/>
                        </a:rPr>
                        <a:t>iedereen</a:t>
                      </a:r>
                      <a:r>
                        <a:rPr lang="en-US" sz="1100">
                          <a:solidFill>
                            <a:srgbClr val="000000"/>
                          </a:solidFill>
                          <a:latin typeface="Open Sans"/>
                        </a:rPr>
                        <a:t> op </a:t>
                      </a:r>
                      <a:r>
                        <a:rPr lang="en-US" sz="1100" err="1">
                          <a:solidFill>
                            <a:srgbClr val="000000"/>
                          </a:solidFill>
                          <a:latin typeface="Open Sans"/>
                        </a:rPr>
                        <a:t>een</a:t>
                      </a:r>
                      <a:r>
                        <a:rPr lang="en-US" sz="1100">
                          <a:solidFill>
                            <a:srgbClr val="000000"/>
                          </a:solidFill>
                          <a:latin typeface="Open Sans"/>
                        </a:rPr>
                        <a:t> eigen </a:t>
                      </a:r>
                      <a:r>
                        <a:rPr lang="en-US" sz="1100" err="1">
                          <a:solidFill>
                            <a:srgbClr val="000000"/>
                          </a:solidFill>
                          <a:latin typeface="Open Sans"/>
                        </a:rPr>
                        <a:t>locatie</a:t>
                      </a:r>
                      <a:r>
                        <a:rPr lang="en-US" sz="1100">
                          <a:solidFill>
                            <a:srgbClr val="000000"/>
                          </a:solidFill>
                          <a:latin typeface="Open Sans"/>
                        </a:rPr>
                        <a:t> is.  -</a:t>
                      </a:r>
                      <a:r>
                        <a:rPr lang="en-US" sz="1100" err="1">
                          <a:solidFill>
                            <a:srgbClr val="000000"/>
                          </a:solidFill>
                          <a:latin typeface="Open Sans"/>
                        </a:rPr>
                        <a:t>Asynchroon</a:t>
                      </a:r>
                      <a:r>
                        <a:rPr lang="en-US" sz="1100">
                          <a:solidFill>
                            <a:srgbClr val="000000"/>
                          </a:solidFill>
                          <a:latin typeface="Open Sans"/>
                        </a:rPr>
                        <a:t> e-learning. Je </a:t>
                      </a:r>
                      <a:r>
                        <a:rPr lang="en-US" sz="1100" err="1">
                          <a:solidFill>
                            <a:srgbClr val="000000"/>
                          </a:solidFill>
                          <a:latin typeface="Open Sans"/>
                        </a:rPr>
                        <a:t>leert</a:t>
                      </a:r>
                      <a:r>
                        <a:rPr lang="en-US" sz="1100">
                          <a:solidFill>
                            <a:srgbClr val="000000"/>
                          </a:solidFill>
                          <a:latin typeface="Open Sans"/>
                        </a:rPr>
                        <a:t> op je eigen </a:t>
                      </a:r>
                      <a:r>
                        <a:rPr lang="en-US" sz="1100" err="1">
                          <a:solidFill>
                            <a:srgbClr val="000000"/>
                          </a:solidFill>
                          <a:latin typeface="Open Sans"/>
                        </a:rPr>
                        <a:t>tijd</a:t>
                      </a:r>
                      <a:r>
                        <a:rPr lang="en-US" sz="1100">
                          <a:solidFill>
                            <a:srgbClr val="000000"/>
                          </a:solidFill>
                          <a:latin typeface="Open Sans"/>
                        </a:rPr>
                        <a:t> </a:t>
                      </a:r>
                      <a:r>
                        <a:rPr lang="en-US" sz="1100" err="1">
                          <a:solidFill>
                            <a:srgbClr val="000000"/>
                          </a:solidFill>
                          <a:latin typeface="Open Sans"/>
                        </a:rPr>
                        <a:t>en</a:t>
                      </a:r>
                      <a:r>
                        <a:rPr lang="en-US" sz="1100">
                          <a:solidFill>
                            <a:srgbClr val="000000"/>
                          </a:solidFill>
                          <a:latin typeface="Open Sans"/>
                        </a:rPr>
                        <a:t> in je eigen tempo. </a:t>
                      </a:r>
                      <a:r>
                        <a:rPr lang="en-US" sz="1100" err="1">
                          <a:solidFill>
                            <a:srgbClr val="000000"/>
                          </a:solidFill>
                          <a:latin typeface="Open Sans"/>
                        </a:rPr>
                        <a:t>Interactie</a:t>
                      </a:r>
                      <a:r>
                        <a:rPr lang="en-US" sz="1100">
                          <a:solidFill>
                            <a:srgbClr val="000000"/>
                          </a:solidFill>
                          <a:latin typeface="Open Sans"/>
                        </a:rPr>
                        <a:t> </a:t>
                      </a:r>
                      <a:r>
                        <a:rPr lang="en-US" sz="1100" err="1">
                          <a:solidFill>
                            <a:srgbClr val="000000"/>
                          </a:solidFill>
                          <a:latin typeface="Open Sans"/>
                        </a:rPr>
                        <a:t>kan</a:t>
                      </a:r>
                      <a:r>
                        <a:rPr lang="en-US" sz="1100">
                          <a:solidFill>
                            <a:srgbClr val="000000"/>
                          </a:solidFill>
                          <a:latin typeface="Open Sans"/>
                        </a:rPr>
                        <a:t> </a:t>
                      </a:r>
                      <a:r>
                        <a:rPr lang="en-US" sz="1100" err="1">
                          <a:solidFill>
                            <a:srgbClr val="000000"/>
                          </a:solidFill>
                          <a:latin typeface="Open Sans"/>
                        </a:rPr>
                        <a:t>mogelijk</a:t>
                      </a:r>
                      <a:r>
                        <a:rPr lang="en-US" sz="1100">
                          <a:solidFill>
                            <a:srgbClr val="000000"/>
                          </a:solidFill>
                          <a:latin typeface="Open Sans"/>
                        </a:rPr>
                        <a:t> </a:t>
                      </a:r>
                      <a:r>
                        <a:rPr lang="en-US" sz="1100" err="1">
                          <a:solidFill>
                            <a:srgbClr val="000000"/>
                          </a:solidFill>
                          <a:latin typeface="Open Sans"/>
                        </a:rPr>
                        <a:t>zijn</a:t>
                      </a:r>
                      <a:r>
                        <a:rPr lang="en-US" sz="1100">
                          <a:solidFill>
                            <a:srgbClr val="000000"/>
                          </a:solidFill>
                          <a:latin typeface="Open Sans"/>
                        </a:rPr>
                        <a:t> via </a:t>
                      </a:r>
                      <a:r>
                        <a:rPr lang="en-US" sz="1100" err="1">
                          <a:solidFill>
                            <a:srgbClr val="000000"/>
                          </a:solidFill>
                          <a:latin typeface="Open Sans"/>
                        </a:rPr>
                        <a:t>een</a:t>
                      </a:r>
                      <a:r>
                        <a:rPr lang="en-US" sz="1100">
                          <a:solidFill>
                            <a:srgbClr val="000000"/>
                          </a:solidFill>
                          <a:latin typeface="Open Sans"/>
                        </a:rPr>
                        <a:t> </a:t>
                      </a:r>
                      <a:r>
                        <a:rPr lang="en-US" sz="1100" err="1">
                          <a:solidFill>
                            <a:srgbClr val="000000"/>
                          </a:solidFill>
                          <a:latin typeface="Open Sans"/>
                        </a:rPr>
                        <a:t>communicatieplatform</a:t>
                      </a:r>
                      <a:r>
                        <a:rPr lang="en-US" sz="1100">
                          <a:solidFill>
                            <a:srgbClr val="000000"/>
                          </a:solidFill>
                          <a:latin typeface="Open Sans"/>
                        </a:rPr>
                        <a:t> maar </a:t>
                      </a:r>
                      <a:r>
                        <a:rPr lang="en-US" sz="1100" err="1">
                          <a:solidFill>
                            <a:srgbClr val="000000"/>
                          </a:solidFill>
                          <a:latin typeface="Open Sans"/>
                        </a:rPr>
                        <a:t>niet</a:t>
                      </a:r>
                      <a:r>
                        <a:rPr lang="en-US" sz="1100">
                          <a:solidFill>
                            <a:srgbClr val="000000"/>
                          </a:solidFill>
                          <a:latin typeface="Open Sans"/>
                        </a:rPr>
                        <a:t> </a:t>
                      </a:r>
                      <a:r>
                        <a:rPr lang="en-US" sz="1100" err="1">
                          <a:solidFill>
                            <a:srgbClr val="000000"/>
                          </a:solidFill>
                          <a:latin typeface="Open Sans"/>
                        </a:rPr>
                        <a:t>allemaal</a:t>
                      </a:r>
                      <a:r>
                        <a:rPr lang="en-US" sz="1100">
                          <a:solidFill>
                            <a:srgbClr val="000000"/>
                          </a:solidFill>
                          <a:latin typeface="Open Sans"/>
                        </a:rPr>
                        <a:t> op </a:t>
                      </a:r>
                      <a:r>
                        <a:rPr lang="en-US" sz="1100" err="1">
                          <a:solidFill>
                            <a:srgbClr val="000000"/>
                          </a:solidFill>
                          <a:latin typeface="Open Sans"/>
                        </a:rPr>
                        <a:t>dezelfde</a:t>
                      </a:r>
                      <a:r>
                        <a:rPr lang="en-US" sz="1100">
                          <a:solidFill>
                            <a:srgbClr val="000000"/>
                          </a:solidFill>
                          <a:latin typeface="Open Sans"/>
                        </a:rPr>
                        <a:t> </a:t>
                      </a:r>
                      <a:r>
                        <a:rPr lang="en-US" sz="1100" err="1">
                          <a:solidFill>
                            <a:srgbClr val="000000"/>
                          </a:solidFill>
                          <a:latin typeface="Open Sans"/>
                        </a:rPr>
                        <a:t>tijd</a:t>
                      </a:r>
                      <a:r>
                        <a:rPr lang="en-US" sz="1100">
                          <a:solidFill>
                            <a:srgbClr val="000000"/>
                          </a:solidFill>
                          <a:latin typeface="Open Sans"/>
                        </a:rPr>
                        <a:t>.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Is Flexibel, deelnemers leren op het moment dat voor hen prettig is.  Leren kan in eigen tempo  Geboekte prestaties zijn gemakkelijk inzichtelijk  Scheelt in tijd – geen reistijd etc.  Kostenbesparend Actuele leerstof makkelijk toe te voegen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Vereist zelfdiscipline  Niet (altijd) persoonlijke interacties  Vereist zelfstandig werken  Digitaal vaardig zijn  en beeldscherm kan belemmering zijn voor het leren (hoofdpijn, oogproblemen, rugpijn,…)</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120"/>
                        </a:lnSpc>
                        <a:defRPr/>
                      </a:pPr>
                      <a:r>
                        <a:rPr lang="en-US" sz="800">
                          <a:solidFill>
                            <a:srgbClr val="000000"/>
                          </a:solidFill>
                          <a:latin typeface="Open Sans"/>
                        </a:rPr>
                        <a:t>https://wij-leren.nl/e-learning.php  https://icttrainingen.nl/blog/voor-en-nadelen-elearning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00996">
                <a:tc>
                  <a:txBody>
                    <a:bodyPr/>
                    <a:lstStyle/>
                    <a:p>
                      <a:pPr algn="l">
                        <a:lnSpc>
                          <a:spcPts val="1540"/>
                        </a:lnSpc>
                        <a:defRPr/>
                      </a:pPr>
                      <a:r>
                        <a:rPr lang="en-US" sz="1100">
                          <a:solidFill>
                            <a:srgbClr val="000000"/>
                          </a:solidFill>
                          <a:latin typeface="Open Sans"/>
                        </a:rPr>
                        <a:t>Microlearning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Microlearning is een korte leerinterventie voor een korte leeractiviteit en wordt vaak ingezet voor herhaling, verdieping, verbreding of verrijking van leerstof.Er zijn diverse vormen.Van video, animatie naar podcast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Flexibel leren waar en wanneer je wilt. Vermindert cognitieve overbelasting Verbetert kennisborging en het kunnen ophalen van kennis. Vooral als het gebruikt wordt ter versterking van het geleerde.  Het vertellen van verhalen is hiervoor een geweldig hulpmiddel, omdat je in jouw verhaal kunt verwijzen naar het verleden (eerdere kennis) en via een verhaallijn richting een kennisdoel kunt werken. Inzetbaar bij werkplekleren; ondersteuning en toegang tot kennis wanneer je het nodig hebt. (Bob Mosher’s en Conrad Gottfredson’s five moments of needs)  Kan gemakkelijk op maat aangeboden worden ;leercontent is aanpasbaar in tempo, leervoorkeur en niveau. Kosten laag Tijdsinvestering laag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Risico op versnipperde informatie  Niet geschikt voor complexe onderwerpen  Microlearning maakt onvoldoende gebruik van bestaande kennis als lerenden onvoldoende worden aangemoedigd nieuwe ideeën door bijvoorbeeld reflectie te verbinden met bestaande kennis. (e.a. hangt van inhoud en opzet af) Microlearning speelt onvoldoende in op lange termijn doelen van een organisatie. (Hangt af van inbedding in breder geheel) Tijdrovend voor makers</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120"/>
                        </a:lnSpc>
                        <a:defRPr/>
                      </a:pPr>
                      <a:r>
                        <a:rPr lang="en-US" sz="800">
                          <a:solidFill>
                            <a:srgbClr val="000000"/>
                          </a:solidFill>
                          <a:latin typeface="Open Sans"/>
                        </a:rPr>
                        <a:t>https://lets-learn.nl/ll-microlearning-demo/  https://www.te-learning.nl/blog/voor-en-nadelen-van-microlearning/ https://www.easy-lms.com/nl/kenniscentrum/e-learning/ga-voor-micro-de-voor-en-nadelen-van-microlearning/item12931</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91471">
                <a:tc>
                  <a:txBody>
                    <a:bodyPr/>
                    <a:lstStyle/>
                    <a:p>
                      <a:pPr algn="l">
                        <a:lnSpc>
                          <a:spcPts val="1540"/>
                        </a:lnSpc>
                        <a:defRPr/>
                      </a:pPr>
                      <a:r>
                        <a:rPr lang="en-US" sz="1100">
                          <a:solidFill>
                            <a:srgbClr val="000000"/>
                          </a:solidFill>
                          <a:latin typeface="Open Sans"/>
                        </a:rPr>
                        <a:t>Gamification</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Gamification is overgewaaid uit de gaming industrie. Het toevoegen van spelelementen en game design technieken.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Kan mensen aanzetten tot gedragsveranderingEen krachtig middel om en het aanleren van nieuwe vaardigheden. Het maakt leren namelijk uitdagend, leuk en zelfs verslavend.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en-US" sz="1100">
                          <a:solidFill>
                            <a:srgbClr val="000000"/>
                          </a:solidFill>
                          <a:latin typeface="Open Sans"/>
                        </a:rPr>
                        <a:t>Spreekt slechts een beperkte doelgroep aan, voornamelijk mensen die prestatiegericht zijn. Kan niet voor alle soorten problemen worden gebruikt. Met alleen gamification leer je geen nieuwe vaardigheden. Kan alleen worden gebruikt als extra laag voor een bestaande interventie.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120"/>
                        </a:lnSpc>
                        <a:defRPr/>
                      </a:pPr>
                      <a:r>
                        <a:rPr lang="en-US" sz="800" err="1">
                          <a:solidFill>
                            <a:srgbClr val="000000"/>
                          </a:solidFill>
                          <a:latin typeface="Open Sans"/>
                        </a:rPr>
                        <a:t>Voorbeeld</a:t>
                      </a:r>
                      <a:r>
                        <a:rPr lang="en-US" sz="800">
                          <a:solidFill>
                            <a:srgbClr val="000000"/>
                          </a:solidFill>
                          <a:latin typeface="Open Sans"/>
                        </a:rPr>
                        <a:t> is Duolingo. Met </a:t>
                      </a:r>
                      <a:r>
                        <a:rPr lang="en-US" sz="800" err="1">
                          <a:solidFill>
                            <a:srgbClr val="000000"/>
                          </a:solidFill>
                          <a:latin typeface="Open Sans"/>
                        </a:rPr>
                        <a:t>deze</a:t>
                      </a:r>
                      <a:r>
                        <a:rPr lang="en-US" sz="800">
                          <a:solidFill>
                            <a:srgbClr val="000000"/>
                          </a:solidFill>
                          <a:latin typeface="Open Sans"/>
                        </a:rPr>
                        <a:t> app leer je in je eigen tempo </a:t>
                      </a:r>
                      <a:r>
                        <a:rPr lang="en-US" sz="800" err="1">
                          <a:solidFill>
                            <a:srgbClr val="000000"/>
                          </a:solidFill>
                          <a:latin typeface="Open Sans"/>
                        </a:rPr>
                        <a:t>een</a:t>
                      </a:r>
                      <a:r>
                        <a:rPr lang="en-US" sz="800">
                          <a:solidFill>
                            <a:srgbClr val="000000"/>
                          </a:solidFill>
                          <a:latin typeface="Open Sans"/>
                        </a:rPr>
                        <a:t> </a:t>
                      </a:r>
                      <a:r>
                        <a:rPr lang="en-US" sz="800" err="1">
                          <a:solidFill>
                            <a:srgbClr val="000000"/>
                          </a:solidFill>
                          <a:latin typeface="Open Sans"/>
                        </a:rPr>
                        <a:t>andere</a:t>
                      </a:r>
                      <a:r>
                        <a:rPr lang="en-US" sz="800">
                          <a:solidFill>
                            <a:srgbClr val="000000"/>
                          </a:solidFill>
                          <a:latin typeface="Open Sans"/>
                        </a:rPr>
                        <a:t> </a:t>
                      </a:r>
                      <a:r>
                        <a:rPr lang="en-US" sz="800" err="1">
                          <a:solidFill>
                            <a:srgbClr val="000000"/>
                          </a:solidFill>
                          <a:latin typeface="Open Sans"/>
                        </a:rPr>
                        <a:t>taal.Kahoot</a:t>
                      </a:r>
                      <a:r>
                        <a:rPr lang="en-US" sz="800">
                          <a:solidFill>
                            <a:srgbClr val="000000"/>
                          </a:solidFill>
                          <a:latin typeface="Open Sans"/>
                        </a:rPr>
                        <a:t>, </a:t>
                      </a:r>
                      <a:r>
                        <a:rPr lang="en-US" sz="800" err="1">
                          <a:solidFill>
                            <a:srgbClr val="000000"/>
                          </a:solidFill>
                          <a:latin typeface="Open Sans"/>
                        </a:rPr>
                        <a:t>escapespel</a:t>
                      </a:r>
                      <a:r>
                        <a:rPr lang="en-US" sz="800">
                          <a:solidFill>
                            <a:srgbClr val="000000"/>
                          </a:solidFill>
                          <a:latin typeface="Open Sans"/>
                        </a:rPr>
                        <a:t>…  https://</a:t>
                      </a:r>
                      <a:r>
                        <a:rPr lang="en-US" sz="800" err="1">
                          <a:solidFill>
                            <a:srgbClr val="000000"/>
                          </a:solidFill>
                          <a:latin typeface="Open Sans"/>
                        </a:rPr>
                        <a:t>grendelgames.com</a:t>
                      </a:r>
                      <a:r>
                        <a:rPr lang="en-US" sz="800">
                          <a:solidFill>
                            <a:srgbClr val="000000"/>
                          </a:solidFill>
                          <a:latin typeface="Open Sans"/>
                        </a:rPr>
                        <a:t>/</a:t>
                      </a:r>
                      <a:r>
                        <a:rPr lang="en-US" sz="800" err="1">
                          <a:solidFill>
                            <a:srgbClr val="000000"/>
                          </a:solidFill>
                          <a:latin typeface="Open Sans"/>
                        </a:rPr>
                        <a:t>nl</a:t>
                      </a:r>
                      <a:r>
                        <a:rPr lang="en-US" sz="800">
                          <a:solidFill>
                            <a:srgbClr val="000000"/>
                          </a:solidFill>
                          <a:latin typeface="Open Sans"/>
                        </a:rPr>
                        <a:t>/serious-games-gamification-en-game-based-learning-wat-is-het-verschil-2/ https://</a:t>
                      </a:r>
                      <a:r>
                        <a:rPr lang="en-US" sz="800" err="1">
                          <a:solidFill>
                            <a:srgbClr val="000000"/>
                          </a:solidFill>
                          <a:latin typeface="Open Sans"/>
                        </a:rPr>
                        <a:t>www.docentdirect.nl</a:t>
                      </a:r>
                      <a:r>
                        <a:rPr lang="en-US" sz="800">
                          <a:solidFill>
                            <a:srgbClr val="000000"/>
                          </a:solidFill>
                          <a:latin typeface="Open Sans"/>
                        </a:rPr>
                        <a:t>/blogs/gamification-</a:t>
                      </a:r>
                      <a:r>
                        <a:rPr lang="en-US" sz="800" err="1">
                          <a:solidFill>
                            <a:srgbClr val="000000"/>
                          </a:solidFill>
                          <a:latin typeface="Open Sans"/>
                        </a:rPr>
                        <a:t>onderwijs</a:t>
                      </a:r>
                      <a:r>
                        <a:rPr lang="en-US" sz="800">
                          <a:solidFill>
                            <a:srgbClr val="000000"/>
                          </a:solidFill>
                          <a:latin typeface="Open Sans"/>
                        </a:rPr>
                        <a:t>  </a:t>
                      </a:r>
                      <a:endParaRPr lang="en-US" sz="1100"/>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5" name="Group 5"/>
          <p:cNvGrpSpPr/>
          <p:nvPr/>
        </p:nvGrpSpPr>
        <p:grpSpPr>
          <a:xfrm>
            <a:off x="-394790" y="10057160"/>
            <a:ext cx="18682790" cy="229840"/>
            <a:chOff x="0" y="0"/>
            <a:chExt cx="4920570" cy="60534"/>
          </a:xfrm>
        </p:grpSpPr>
        <p:sp>
          <p:nvSpPr>
            <p:cNvPr id="6" name="Freeform 6"/>
            <p:cNvSpPr/>
            <p:nvPr/>
          </p:nvSpPr>
          <p:spPr>
            <a:xfrm>
              <a:off x="0" y="0"/>
              <a:ext cx="4920570" cy="60534"/>
            </a:xfrm>
            <a:custGeom>
              <a:avLst/>
              <a:gdLst/>
              <a:ahLst/>
              <a:cxnLst/>
              <a:rect l="l" t="t" r="r" b="b"/>
              <a:pathLst>
                <a:path w="4920570" h="60534">
                  <a:moveTo>
                    <a:pt x="0" y="0"/>
                  </a:moveTo>
                  <a:lnTo>
                    <a:pt x="4920570" y="0"/>
                  </a:lnTo>
                  <a:lnTo>
                    <a:pt x="4920570" y="60534"/>
                  </a:lnTo>
                  <a:lnTo>
                    <a:pt x="0" y="60534"/>
                  </a:lnTo>
                  <a:close/>
                </a:path>
              </a:pathLst>
            </a:custGeom>
            <a:solidFill>
              <a:srgbClr val="6C6285"/>
            </a:solidFill>
          </p:spPr>
          <p:txBody>
            <a:bodyPr/>
            <a:lstStyle/>
            <a:p>
              <a:endParaRPr lang="nl-NL"/>
            </a:p>
          </p:txBody>
        </p:sp>
        <p:sp>
          <p:nvSpPr>
            <p:cNvPr id="7" name="TextBox 7"/>
            <p:cNvSpPr txBox="1"/>
            <p:nvPr/>
          </p:nvSpPr>
          <p:spPr>
            <a:xfrm>
              <a:off x="0" y="-38100"/>
              <a:ext cx="4920570" cy="98634"/>
            </a:xfrm>
            <a:prstGeom prst="rect">
              <a:avLst/>
            </a:prstGeom>
          </p:spPr>
          <p:txBody>
            <a:bodyPr lIns="50800" tIns="50800" rIns="50800" bIns="50800" rtlCol="0" anchor="ctr"/>
            <a:lstStyle/>
            <a:p>
              <a:pPr algn="ctr">
                <a:lnSpc>
                  <a:spcPts val="2659"/>
                </a:lnSpc>
              </a:pPr>
              <a:endParaRPr/>
            </a:p>
          </p:txBody>
        </p:sp>
      </p:grpSp>
      <p:sp>
        <p:nvSpPr>
          <p:cNvPr id="11" name="TextBox 11"/>
          <p:cNvSpPr txBox="1"/>
          <p:nvPr/>
        </p:nvSpPr>
        <p:spPr>
          <a:xfrm>
            <a:off x="2865838" y="175696"/>
            <a:ext cx="13949710" cy="976631"/>
          </a:xfrm>
          <a:prstGeom prst="rect">
            <a:avLst/>
          </a:prstGeom>
        </p:spPr>
        <p:txBody>
          <a:bodyPr lIns="0" tIns="0" rIns="0" bIns="0" rtlCol="0" anchor="t">
            <a:spAutoFit/>
          </a:bodyPr>
          <a:lstStyle/>
          <a:p>
            <a:pPr algn="ctr">
              <a:lnSpc>
                <a:spcPts val="3919"/>
              </a:lnSpc>
              <a:spcBef>
                <a:spcPct val="0"/>
              </a:spcBef>
            </a:pPr>
            <a:r>
              <a:rPr lang="en-US" sz="2799">
                <a:solidFill>
                  <a:srgbClr val="D13627"/>
                </a:solidFill>
                <a:latin typeface="Open Sans Bold"/>
              </a:rPr>
              <a:t>Vormen van  deskundigheidsbevordering </a:t>
            </a:r>
          </a:p>
          <a:p>
            <a:pPr algn="ctr">
              <a:lnSpc>
                <a:spcPts val="3919"/>
              </a:lnSpc>
              <a:spcBef>
                <a:spcPct val="0"/>
              </a:spcBef>
            </a:pPr>
            <a:r>
              <a:rPr lang="en-US" sz="2799">
                <a:solidFill>
                  <a:srgbClr val="D13627"/>
                </a:solidFill>
                <a:latin typeface="Open Sans Bold"/>
              </a:rPr>
              <a:t>blad 2.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1613991237"/>
              </p:ext>
            </p:extLst>
          </p:nvPr>
        </p:nvGraphicFramePr>
        <p:xfrm>
          <a:off x="855405" y="1549315"/>
          <a:ext cx="17131777" cy="843500"/>
        </p:xfrm>
        <a:graphic>
          <a:graphicData uri="http://schemas.openxmlformats.org/drawingml/2006/table">
            <a:tbl>
              <a:tblPr/>
              <a:tblGrid>
                <a:gridCol w="1430595">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6553200">
                  <a:extLst>
                    <a:ext uri="{9D8B030D-6E8A-4147-A177-3AD203B41FA5}">
                      <a16:colId xmlns:a16="http://schemas.microsoft.com/office/drawing/2014/main" val="20002"/>
                    </a:ext>
                  </a:extLst>
                </a:gridCol>
                <a:gridCol w="2590800">
                  <a:extLst>
                    <a:ext uri="{9D8B030D-6E8A-4147-A177-3AD203B41FA5}">
                      <a16:colId xmlns:a16="http://schemas.microsoft.com/office/drawing/2014/main" val="20003"/>
                    </a:ext>
                  </a:extLst>
                </a:gridCol>
                <a:gridCol w="2061382">
                  <a:extLst>
                    <a:ext uri="{9D8B030D-6E8A-4147-A177-3AD203B41FA5}">
                      <a16:colId xmlns:a16="http://schemas.microsoft.com/office/drawing/2014/main" val="20004"/>
                    </a:ext>
                  </a:extLst>
                </a:gridCol>
              </a:tblGrid>
              <a:tr h="843500">
                <a:tc>
                  <a:txBody>
                    <a:bodyPr/>
                    <a:lstStyle/>
                    <a:p>
                      <a:pPr algn="l">
                        <a:lnSpc>
                          <a:spcPts val="2100"/>
                        </a:lnSpc>
                        <a:defRPr/>
                      </a:pPr>
                      <a:r>
                        <a:rPr lang="en-US" sz="1500" dirty="0" err="1">
                          <a:solidFill>
                            <a:schemeClr val="bg1"/>
                          </a:solidFill>
                          <a:latin typeface="Open Sans Bold"/>
                        </a:rPr>
                        <a:t>Vorm</a:t>
                      </a:r>
                      <a:r>
                        <a:rPr lang="en-US" sz="1500" dirty="0">
                          <a:solidFill>
                            <a:schemeClr val="bg1"/>
                          </a:solidFill>
                          <a:latin typeface="Open Sans Bold"/>
                        </a:rPr>
                        <a:t> </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500" dirty="0" err="1">
                          <a:solidFill>
                            <a:schemeClr val="bg1"/>
                          </a:solidFill>
                          <a:latin typeface="Open Sans Bold"/>
                        </a:rPr>
                        <a:t>Definiëring</a:t>
                      </a:r>
                      <a:r>
                        <a:rPr lang="en-US" sz="1500" dirty="0">
                          <a:solidFill>
                            <a:schemeClr val="bg1"/>
                          </a:solidFill>
                          <a:latin typeface="Open Sans Bold"/>
                        </a:rPr>
                        <a:t> </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500" dirty="0" err="1">
                          <a:solidFill>
                            <a:schemeClr val="bg1"/>
                          </a:solidFill>
                          <a:latin typeface="Open Sans Bold"/>
                        </a:rPr>
                        <a:t>Voordelen</a:t>
                      </a:r>
                      <a:r>
                        <a:rPr lang="en-US" sz="1500" dirty="0">
                          <a:solidFill>
                            <a:schemeClr val="bg1"/>
                          </a:solidFill>
                          <a:latin typeface="Open Sans Bold"/>
                        </a:rPr>
                        <a:t> </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500" dirty="0" err="1">
                          <a:solidFill>
                            <a:schemeClr val="bg1"/>
                          </a:solidFill>
                          <a:latin typeface="Open Sans Bold"/>
                        </a:rPr>
                        <a:t>Nadelen</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l">
                        <a:lnSpc>
                          <a:spcPts val="2100"/>
                        </a:lnSpc>
                        <a:defRPr/>
                      </a:pPr>
                      <a:r>
                        <a:rPr lang="en-US" sz="1500" dirty="0" err="1">
                          <a:solidFill>
                            <a:schemeClr val="bg1"/>
                          </a:solidFill>
                          <a:latin typeface="Open Sans Bold"/>
                        </a:rPr>
                        <a:t>Overig</a:t>
                      </a:r>
                      <a:r>
                        <a:rPr lang="en-US" sz="1500" dirty="0">
                          <a:solidFill>
                            <a:schemeClr val="bg1"/>
                          </a:solidFill>
                          <a:latin typeface="Open Sans Bold"/>
                        </a:rPr>
                        <a:t> </a:t>
                      </a:r>
                      <a:endParaRPr lang="en-US" sz="1100" dirty="0">
                        <a:solidFill>
                          <a:schemeClr val="bg1"/>
                        </a:solidFill>
                      </a:endParaRPr>
                    </a:p>
                  </a:txBody>
                  <a:tcPr marL="152400" marR="152400" marT="152400" marB="15240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bl>
          </a:graphicData>
        </a:graphic>
      </p:graphicFrame>
      <p:sp>
        <p:nvSpPr>
          <p:cNvPr id="3" name="Freeform 3"/>
          <p:cNvSpPr/>
          <p:nvPr/>
        </p:nvSpPr>
        <p:spPr>
          <a:xfrm>
            <a:off x="61452" y="77131"/>
            <a:ext cx="1875503" cy="758735"/>
          </a:xfrm>
          <a:custGeom>
            <a:avLst/>
            <a:gdLst/>
            <a:ahLst/>
            <a:cxnLst/>
            <a:rect l="l" t="t" r="r" b="b"/>
            <a:pathLst>
              <a:path w="2781672" h="1232786">
                <a:moveTo>
                  <a:pt x="0" y="0"/>
                </a:moveTo>
                <a:lnTo>
                  <a:pt x="2781672" y="0"/>
                </a:lnTo>
                <a:lnTo>
                  <a:pt x="2781672" y="1232786"/>
                </a:lnTo>
                <a:lnTo>
                  <a:pt x="0" y="1232786"/>
                </a:lnTo>
                <a:lnTo>
                  <a:pt x="0" y="0"/>
                </a:lnTo>
                <a:close/>
              </a:path>
            </a:pathLst>
          </a:custGeom>
          <a:blipFill>
            <a:blip r:embed="rId2"/>
            <a:stretch>
              <a:fillRect/>
            </a:stretch>
          </a:blipFill>
        </p:spPr>
        <p:txBody>
          <a:bodyPr/>
          <a:lstStyle/>
          <a:p>
            <a:endParaRPr lang="nl-NL"/>
          </a:p>
        </p:txBody>
      </p:sp>
      <p:graphicFrame>
        <p:nvGraphicFramePr>
          <p:cNvPr id="4" name="Table 4"/>
          <p:cNvGraphicFramePr>
            <a:graphicFrameLocks noGrp="1"/>
          </p:cNvGraphicFramePr>
          <p:nvPr>
            <p:extLst>
              <p:ext uri="{D42A27DB-BD31-4B8C-83A1-F6EECF244321}">
                <p14:modId xmlns:p14="http://schemas.microsoft.com/office/powerpoint/2010/main" val="3053892404"/>
              </p:ext>
            </p:extLst>
          </p:nvPr>
        </p:nvGraphicFramePr>
        <p:xfrm>
          <a:off x="838200" y="2476500"/>
          <a:ext cx="17148983" cy="5415998"/>
        </p:xfrm>
        <a:graphic>
          <a:graphicData uri="http://schemas.openxmlformats.org/drawingml/2006/table">
            <a:tbl>
              <a:tblPr/>
              <a:tblGrid>
                <a:gridCol w="1451783">
                  <a:extLst>
                    <a:ext uri="{9D8B030D-6E8A-4147-A177-3AD203B41FA5}">
                      <a16:colId xmlns:a16="http://schemas.microsoft.com/office/drawing/2014/main" val="20000"/>
                    </a:ext>
                  </a:extLst>
                </a:gridCol>
                <a:gridCol w="4510548">
                  <a:extLst>
                    <a:ext uri="{9D8B030D-6E8A-4147-A177-3AD203B41FA5}">
                      <a16:colId xmlns:a16="http://schemas.microsoft.com/office/drawing/2014/main" val="20001"/>
                    </a:ext>
                  </a:extLst>
                </a:gridCol>
                <a:gridCol w="6538452">
                  <a:extLst>
                    <a:ext uri="{9D8B030D-6E8A-4147-A177-3AD203B41FA5}">
                      <a16:colId xmlns:a16="http://schemas.microsoft.com/office/drawing/2014/main" val="20002"/>
                    </a:ext>
                  </a:extLst>
                </a:gridCol>
                <a:gridCol w="2590800">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712997">
                <a:tc>
                  <a:txBody>
                    <a:bodyPr/>
                    <a:lstStyle/>
                    <a:p>
                      <a:pPr algn="l">
                        <a:lnSpc>
                          <a:spcPts val="1820"/>
                        </a:lnSpc>
                        <a:defRPr/>
                      </a:pPr>
                      <a:r>
                        <a:rPr lang="nl-NL" sz="1300" noProof="0">
                          <a:solidFill>
                            <a:srgbClr val="D13627"/>
                          </a:solidFill>
                          <a:latin typeface="Open Sans" panose="020B0606030504020204" pitchFamily="34" charset="0"/>
                          <a:ea typeface="Open Sans" panose="020B0606030504020204" pitchFamily="34" charset="0"/>
                          <a:cs typeface="Open Sans" panose="020B0606030504020204" pitchFamily="34" charset="0"/>
                        </a:rPr>
                        <a:t>Blended</a:t>
                      </a:r>
                      <a:endParaRPr lang="nl-NL" sz="1100" noProof="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2659"/>
                        </a:lnSpc>
                        <a:defRPr/>
                      </a:pPr>
                      <a:r>
                        <a:rPr lang="nl-NL" sz="1899" noProof="0">
                          <a:solidFill>
                            <a:srgbClr val="000000"/>
                          </a:solidFill>
                          <a:latin typeface="Open Sans" panose="020B0606030504020204" pitchFamily="34" charset="0"/>
                          <a:ea typeface="Open Sans" panose="020B0606030504020204" pitchFamily="34" charset="0"/>
                          <a:cs typeface="Open Sans" panose="020B0606030504020204" pitchFamily="34" charset="0"/>
                        </a:rPr>
                        <a:t> </a:t>
                      </a:r>
                      <a:endParaRPr lang="nl-NL" sz="1100" noProof="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2659"/>
                        </a:lnSpc>
                        <a:defRPr/>
                      </a:pPr>
                      <a:r>
                        <a:rPr lang="nl-NL" sz="1899" noProof="0">
                          <a:solidFill>
                            <a:srgbClr val="000000"/>
                          </a:solidFill>
                          <a:latin typeface="Open Sans" panose="020B0606030504020204" pitchFamily="34" charset="0"/>
                          <a:ea typeface="Open Sans" panose="020B0606030504020204" pitchFamily="34" charset="0"/>
                          <a:cs typeface="Open Sans" panose="020B0606030504020204" pitchFamily="34" charset="0"/>
                        </a:rPr>
                        <a:t> </a:t>
                      </a:r>
                      <a:endParaRPr lang="nl-NL" sz="1100" noProof="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2659"/>
                        </a:lnSpc>
                        <a:defRPr/>
                      </a:pPr>
                      <a:r>
                        <a:rPr lang="nl-NL" sz="1899" noProof="0">
                          <a:solidFill>
                            <a:srgbClr val="000000"/>
                          </a:solidFill>
                          <a:latin typeface="Open Sans" panose="020B0606030504020204" pitchFamily="34" charset="0"/>
                          <a:ea typeface="Open Sans" panose="020B0606030504020204" pitchFamily="34" charset="0"/>
                          <a:cs typeface="Open Sans" panose="020B0606030504020204" pitchFamily="34" charset="0"/>
                        </a:rPr>
                        <a:t> </a:t>
                      </a:r>
                      <a:endParaRPr lang="nl-NL" sz="1100" noProof="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2659"/>
                        </a:lnSpc>
                        <a:defRPr/>
                      </a:pPr>
                      <a:r>
                        <a:rPr lang="nl-NL" sz="1899" noProof="0">
                          <a:solidFill>
                            <a:srgbClr val="000000"/>
                          </a:solidFill>
                          <a:latin typeface="Open Sans" panose="020B0606030504020204" pitchFamily="34" charset="0"/>
                          <a:ea typeface="Open Sans" panose="020B0606030504020204" pitchFamily="34" charset="0"/>
                          <a:cs typeface="Open Sans" panose="020B0606030504020204" pitchFamily="34" charset="0"/>
                        </a:rPr>
                        <a:t> </a:t>
                      </a:r>
                      <a:endParaRPr lang="nl-NL" sz="1100" noProof="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81345">
                <a:tc>
                  <a:txBody>
                    <a:bodyPr/>
                    <a:lstStyle/>
                    <a:p>
                      <a:pPr algn="l">
                        <a:lnSpc>
                          <a:spcPts val="1540"/>
                        </a:lnSpc>
                        <a:defRPr/>
                      </a:pP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endParaRPr lang="nl-NL" sz="1100" noProof="0" dirty="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is een leervorm waarbij traditionele, klassikale instructie wordt gecombineerd met online leeractiviteiten en -middelen. In een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-model hebben deelnemers toegang tot een een mix (een 'blend') van leermiddelen en activiteiten, zoals online colleges, virtuele discussies, interactieve simulaties en multimedia-inhoud.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is altijd een combinatie van online en face tot face onderwijs. Aan de hand van zijn onderzoek omschrijft Fransen (2006) de werkdefinitie van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als volgt: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omvat een mix van e-</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en andere vormen van onderwijs, waarbij het gaat om distributiewijzen van leerinhouden, vormen van communicatie, didactische strategieën en soorten leeromgeving in relatie tot type leerprocessen, of om een combinatie hiervan.’ Het leren vindt dus eerst online plaats om vervolgens de verwerking van deze opgedane kennis in een ‘live’ les te verwerken met interactie. Hierbij zou bv. Gebruik gemaakt kunnen worden van casuïstiek. In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wordt wat een student doet, bekrachtigd door het face-</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to</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-face onderwijs en andersom (Van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Eijl</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2004).</a:t>
                      </a:r>
                      <a:endParaRPr lang="nl-NL" sz="1100" noProof="0" dirty="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defRPr/>
                      </a:pP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Biedt beide van online en fysiek - in eigen tempo kunnen leren en live interactie met deelnemers  Deelnemers maken zich de stof sneller eigen en onthouden het beter  In het bekende VARK-model worden 4 leerstijlen onderscheiden: visueel, auditief, lezend en kinesthetisch (voelen/doen). Door deze leerstijlen te combineren, leer je veel effectiever, dan wanneer je slechts één gebruikt. Een combinatie van afbeelding en tekst zorgt bijvoorbeeld voor betere verwerking dan alleen een beeld of alleen tekst. (geldt ook gedeeltelijk voor e-</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Technologische ontwikkelingen in de vorm van een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zijn voor het onderwijs een grote kans om een innovatieve leeromgeving te maken, die het onderwijs- en leerproces kan stimuleren en verbeteren (Lopez-Perez, 2011).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is daarnaast kostenbesparend, verbeterde toegang van het onderwijs plus verbetering van het onderwijs (Graham, 2013). De verbeterde toegang plus verbetering van het onderwijs heeft direct invloed op de studenten en kan bijvoorbeeld ingevuld worden door het aanbieden van leermaterialen en -activiteiten waardoor studenten meer en gemakkelijker toegang hebben tot lesmateriaal (</a:t>
                      </a:r>
                      <a:r>
                        <a:rPr lang="nl-NL" sz="11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Spanjers</a:t>
                      </a:r>
                      <a:r>
                        <a:rPr lang="nl-NL" sz="11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2014). Studenten zijn ook positief over het tijds- en plaats onafhankelijk studeren vanwege logistieke redenen (minder reizen, meer tijd voor andere zaken waaronder studeren), maar ook vanwege het feit dat zelf bepalen van je studietijd past in hun drukke studententijd. Daarnaast wanneer studenten online zich al verdiept hebben in de lesstof kan de docent in de face tot face les meer aandacht besteden aan de actieve en diepere verwerking van de lesstof (Van Merrienboer, 2003).</a:t>
                      </a:r>
                      <a:endParaRPr lang="nl-NL" sz="1100" noProof="0" dirty="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540"/>
                        </a:lnSpc>
                        <a:spcBef>
                          <a:spcPct val="0"/>
                        </a:spcBef>
                      </a:pPr>
                      <a:r>
                        <a:rPr lang="nl-NL" sz="1100" dirty="0">
                          <a:solidFill>
                            <a:srgbClr val="000000"/>
                          </a:solidFill>
                          <a:latin typeface="Open Sans"/>
                        </a:rPr>
                        <a:t>Combinatie van online en fysiek. </a:t>
                      </a:r>
                    </a:p>
                    <a:p>
                      <a:pPr algn="l">
                        <a:lnSpc>
                          <a:spcPts val="1540"/>
                        </a:lnSpc>
                        <a:spcBef>
                          <a:spcPct val="0"/>
                        </a:spcBef>
                      </a:pPr>
                      <a:endParaRPr lang="nl-NL" sz="1100" dirty="0">
                        <a:solidFill>
                          <a:srgbClr val="000000"/>
                        </a:solidFill>
                        <a:latin typeface="Open Sans"/>
                      </a:endParaRPr>
                    </a:p>
                    <a:p>
                      <a:pPr algn="l">
                        <a:lnSpc>
                          <a:spcPts val="1540"/>
                        </a:lnSpc>
                        <a:spcBef>
                          <a:spcPct val="0"/>
                        </a:spcBef>
                      </a:pPr>
                      <a:r>
                        <a:rPr lang="nl-NL" sz="1100" dirty="0">
                          <a:solidFill>
                            <a:srgbClr val="000000"/>
                          </a:solidFill>
                          <a:latin typeface="Open Sans"/>
                        </a:rPr>
                        <a:t>Digitaal vaardig zijn en toegang hebben tot internet etc. </a:t>
                      </a:r>
                    </a:p>
                    <a:p>
                      <a:pPr algn="l">
                        <a:lnSpc>
                          <a:spcPts val="1540"/>
                        </a:lnSpc>
                        <a:spcBef>
                          <a:spcPct val="0"/>
                        </a:spcBef>
                      </a:pPr>
                      <a:endParaRPr lang="nl-NL" sz="1100" dirty="0">
                        <a:solidFill>
                          <a:srgbClr val="000000"/>
                        </a:solidFill>
                        <a:latin typeface="Open Sans"/>
                      </a:endParaRPr>
                    </a:p>
                    <a:p>
                      <a:pPr algn="l">
                        <a:lnSpc>
                          <a:spcPts val="1540"/>
                        </a:lnSpc>
                        <a:spcBef>
                          <a:spcPct val="0"/>
                        </a:spcBef>
                      </a:pPr>
                      <a:r>
                        <a:rPr lang="nl-NL" sz="1100" dirty="0">
                          <a:solidFill>
                            <a:srgbClr val="000000"/>
                          </a:solidFill>
                          <a:latin typeface="Open Sans"/>
                        </a:rPr>
                        <a:t>Vergt deskundige docenten die er bekwaam in zijn. </a:t>
                      </a:r>
                    </a:p>
                    <a:p>
                      <a:pPr algn="l">
                        <a:lnSpc>
                          <a:spcPts val="1540"/>
                        </a:lnSpc>
                        <a:defRPr/>
                      </a:pPr>
                      <a:endParaRPr lang="nl-NL" sz="1100" noProof="0" dirty="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tc>
                  <a:txBody>
                    <a:bodyPr/>
                    <a:lstStyle/>
                    <a:p>
                      <a:pPr algn="l">
                        <a:lnSpc>
                          <a:spcPts val="1120"/>
                        </a:lnSpc>
                        <a:defRPr/>
                      </a:pP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https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://www.leraar24.nl/2621382/hoe-effectief-is-</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        Fransen, J. (2006, juni). Een nieuwe werkdefinitie van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OnderwijsInnovatie</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26-29.-        Graham, C. (2013).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Emerging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practice</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and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research in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Handbook</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of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distance</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education</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333-350. -        Lopez-Perez, M. P.-L.-A. (2011).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in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higher</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education</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Students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perceptions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and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their</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realation</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to</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outcomes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Computers &amp;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Education</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818-826.-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Spanjers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I. K. (2014).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leren: hype of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vereijking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van het onderwijs? Kennisnet.-        Van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Eijl</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P. D. (2004). Naar een robuust onderwijsontwerp voor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blended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 Tijdschrift voor Hoger Onderwijs, 157-173.-        Van Merrienboer, J. P. (2003).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Powerful</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and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the</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many</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faces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of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instructional</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design: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Towards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framework</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for</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the</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design of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powerful</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environments.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Powerful</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learning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environments: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Unravelling</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basic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components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and</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nl-NL" sz="800" noProof="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dimensions</a:t>
                      </a:r>
                      <a:r>
                        <a:rPr lang="nl-NL" sz="800" noProof="0" dirty="0">
                          <a:solidFill>
                            <a:srgbClr val="000000"/>
                          </a:solidFill>
                          <a:latin typeface="Open Sans" panose="020B0606030504020204" pitchFamily="34" charset="0"/>
                          <a:ea typeface="Open Sans" panose="020B0606030504020204" pitchFamily="34" charset="0"/>
                          <a:cs typeface="Open Sans" panose="020B0606030504020204" pitchFamily="34" charset="0"/>
                        </a:rPr>
                        <a:t>, 3-20.  </a:t>
                      </a:r>
                      <a:endParaRPr lang="nl-NL" sz="1100" noProof="0" dirty="0">
                        <a:latin typeface="Open Sans" panose="020B0606030504020204" pitchFamily="34" charset="0"/>
                        <a:ea typeface="Open Sans" panose="020B0606030504020204" pitchFamily="34" charset="0"/>
                        <a:cs typeface="Open Sans" panose="020B0606030504020204" pitchFamily="34" charset="0"/>
                      </a:endParaRPr>
                    </a:p>
                  </a:txBody>
                  <a:tcPr marL="190500" marR="190500" marT="190500" marB="190500" anchor="ctr">
                    <a:lnL w="8467" cap="flat" cmpd="sng" algn="ctr">
                      <a:solidFill>
                        <a:srgbClr val="000000"/>
                      </a:solidFill>
                      <a:prstDash val="solid"/>
                      <a:round/>
                      <a:headEnd type="none" w="med" len="med"/>
                      <a:tailEnd type="none" w="med" len="med"/>
                    </a:lnL>
                    <a:lnR w="8467" cap="flat" cmpd="sng" algn="ctr">
                      <a:solidFill>
                        <a:srgbClr val="000000"/>
                      </a:solidFill>
                      <a:prstDash val="solid"/>
                      <a:round/>
                      <a:headEnd type="none" w="med" len="med"/>
                      <a:tailEnd type="none" w="med" len="med"/>
                    </a:lnR>
                    <a:lnT w="8467" cap="flat" cmpd="sng" algn="ctr">
                      <a:solidFill>
                        <a:srgbClr val="000000"/>
                      </a:solidFill>
                      <a:prstDash val="solid"/>
                      <a:round/>
                      <a:headEnd type="none" w="med" len="med"/>
                      <a:tailEnd type="none" w="med" len="med"/>
                    </a:lnT>
                    <a:lnB w="846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5" name="Group 5"/>
          <p:cNvGrpSpPr/>
          <p:nvPr/>
        </p:nvGrpSpPr>
        <p:grpSpPr>
          <a:xfrm>
            <a:off x="-394790" y="10057160"/>
            <a:ext cx="18682790" cy="229840"/>
            <a:chOff x="0" y="0"/>
            <a:chExt cx="4920570" cy="60534"/>
          </a:xfrm>
        </p:grpSpPr>
        <p:sp>
          <p:nvSpPr>
            <p:cNvPr id="6" name="Freeform 6"/>
            <p:cNvSpPr/>
            <p:nvPr/>
          </p:nvSpPr>
          <p:spPr>
            <a:xfrm>
              <a:off x="0" y="0"/>
              <a:ext cx="4920570" cy="60534"/>
            </a:xfrm>
            <a:custGeom>
              <a:avLst/>
              <a:gdLst/>
              <a:ahLst/>
              <a:cxnLst/>
              <a:rect l="l" t="t" r="r" b="b"/>
              <a:pathLst>
                <a:path w="4920570" h="60534">
                  <a:moveTo>
                    <a:pt x="0" y="0"/>
                  </a:moveTo>
                  <a:lnTo>
                    <a:pt x="4920570" y="0"/>
                  </a:lnTo>
                  <a:lnTo>
                    <a:pt x="4920570" y="60534"/>
                  </a:lnTo>
                  <a:lnTo>
                    <a:pt x="0" y="60534"/>
                  </a:lnTo>
                  <a:close/>
                </a:path>
              </a:pathLst>
            </a:custGeom>
            <a:solidFill>
              <a:srgbClr val="6C6285"/>
            </a:solidFill>
          </p:spPr>
          <p:txBody>
            <a:bodyPr/>
            <a:lstStyle/>
            <a:p>
              <a:endParaRPr lang="nl-NL"/>
            </a:p>
          </p:txBody>
        </p:sp>
        <p:sp>
          <p:nvSpPr>
            <p:cNvPr id="7" name="TextBox 7"/>
            <p:cNvSpPr txBox="1"/>
            <p:nvPr/>
          </p:nvSpPr>
          <p:spPr>
            <a:xfrm>
              <a:off x="0" y="-38100"/>
              <a:ext cx="4920570" cy="98634"/>
            </a:xfrm>
            <a:prstGeom prst="rect">
              <a:avLst/>
            </a:prstGeom>
          </p:spPr>
          <p:txBody>
            <a:bodyPr lIns="50800" tIns="50800" rIns="50800" bIns="50800" rtlCol="0" anchor="ctr"/>
            <a:lstStyle/>
            <a:p>
              <a:pPr algn="ctr">
                <a:lnSpc>
                  <a:spcPts val="2659"/>
                </a:lnSpc>
              </a:pPr>
              <a:endParaRPr/>
            </a:p>
          </p:txBody>
        </p:sp>
      </p:grpSp>
      <p:sp>
        <p:nvSpPr>
          <p:cNvPr id="11" name="TextBox 11"/>
          <p:cNvSpPr txBox="1"/>
          <p:nvPr/>
        </p:nvSpPr>
        <p:spPr>
          <a:xfrm>
            <a:off x="2865838" y="175696"/>
            <a:ext cx="13949710" cy="976631"/>
          </a:xfrm>
          <a:prstGeom prst="rect">
            <a:avLst/>
          </a:prstGeom>
        </p:spPr>
        <p:txBody>
          <a:bodyPr lIns="0" tIns="0" rIns="0" bIns="0" rtlCol="0" anchor="t">
            <a:spAutoFit/>
          </a:bodyPr>
          <a:lstStyle/>
          <a:p>
            <a:pPr algn="ctr">
              <a:lnSpc>
                <a:spcPts val="3919"/>
              </a:lnSpc>
              <a:spcBef>
                <a:spcPct val="0"/>
              </a:spcBef>
            </a:pPr>
            <a:r>
              <a:rPr lang="en-US" sz="2799" dirty="0" err="1">
                <a:solidFill>
                  <a:srgbClr val="D13627"/>
                </a:solidFill>
                <a:latin typeface="Open Sans Bold"/>
              </a:rPr>
              <a:t>Vormen</a:t>
            </a:r>
            <a:r>
              <a:rPr lang="en-US" sz="2799" dirty="0">
                <a:solidFill>
                  <a:srgbClr val="D13627"/>
                </a:solidFill>
                <a:latin typeface="Open Sans Bold"/>
              </a:rPr>
              <a:t> van  </a:t>
            </a:r>
            <a:r>
              <a:rPr lang="en-US" sz="2799" dirty="0" err="1">
                <a:solidFill>
                  <a:srgbClr val="D13627"/>
                </a:solidFill>
                <a:latin typeface="Open Sans Bold"/>
              </a:rPr>
              <a:t>deskundigheidsbevordering</a:t>
            </a:r>
            <a:r>
              <a:rPr lang="en-US" sz="2799" dirty="0">
                <a:solidFill>
                  <a:srgbClr val="D13627"/>
                </a:solidFill>
                <a:latin typeface="Open Sans Bold"/>
              </a:rPr>
              <a:t> </a:t>
            </a:r>
          </a:p>
          <a:p>
            <a:pPr algn="ctr">
              <a:lnSpc>
                <a:spcPts val="3919"/>
              </a:lnSpc>
              <a:spcBef>
                <a:spcPct val="0"/>
              </a:spcBef>
            </a:pPr>
            <a:r>
              <a:rPr lang="en-US" sz="2799" dirty="0" err="1">
                <a:solidFill>
                  <a:srgbClr val="D13627"/>
                </a:solidFill>
                <a:latin typeface="Open Sans Bold"/>
              </a:rPr>
              <a:t>blad</a:t>
            </a:r>
            <a:r>
              <a:rPr lang="en-US" sz="2799" dirty="0">
                <a:solidFill>
                  <a:srgbClr val="D13627"/>
                </a:solidFill>
                <a:latin typeface="Open Sans Bold"/>
              </a:rPr>
              <a:t> 3.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3157</Words>
  <Application>Microsoft Macintosh PowerPoint</Application>
  <PresentationFormat>Aangepast</PresentationFormat>
  <Paragraphs>518</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Calibri</vt:lpstr>
      <vt:lpstr>Open Sans Bold</vt:lpstr>
      <vt:lpstr>Open Sans</vt:lpstr>
      <vt:lpstr>Arial</vt:lpstr>
      <vt:lpstr>Office Theme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Neonroze Helderblauw en Wit Modulair Abstract Bedrijf Casestudy en Verslag Zakelijke Presentatie</dc:title>
  <cp:lastModifiedBy>Wies Wagenaar</cp:lastModifiedBy>
  <cp:revision>2</cp:revision>
  <dcterms:created xsi:type="dcterms:W3CDTF">2006-08-16T00:00:00Z</dcterms:created>
  <dcterms:modified xsi:type="dcterms:W3CDTF">2024-04-19T11:41:07Z</dcterms:modified>
  <dc:identifier>DAGCSYEyHmk</dc:identifier>
</cp:coreProperties>
</file>