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60" r:id="rId2"/>
    <p:sldId id="306" r:id="rId3"/>
    <p:sldId id="261" r:id="rId4"/>
    <p:sldId id="262" r:id="rId5"/>
    <p:sldId id="264" r:id="rId6"/>
    <p:sldId id="267" r:id="rId7"/>
    <p:sldId id="268" r:id="rId8"/>
    <p:sldId id="269" r:id="rId9"/>
    <p:sldId id="271" r:id="rId10"/>
    <p:sldId id="276" r:id="rId11"/>
    <p:sldId id="277" r:id="rId12"/>
    <p:sldId id="278" r:id="rId13"/>
    <p:sldId id="280" r:id="rId14"/>
    <p:sldId id="288" r:id="rId15"/>
    <p:sldId id="290" r:id="rId16"/>
    <p:sldId id="289" r:id="rId17"/>
    <p:sldId id="281" r:id="rId18"/>
    <p:sldId id="283" r:id="rId19"/>
    <p:sldId id="284" r:id="rId20"/>
    <p:sldId id="270" r:id="rId21"/>
    <p:sldId id="285" r:id="rId22"/>
    <p:sldId id="286" r:id="rId23"/>
    <p:sldId id="287" r:id="rId24"/>
    <p:sldId id="291" r:id="rId25"/>
    <p:sldId id="305" r:id="rId26"/>
    <p:sldId id="293" r:id="rId27"/>
    <p:sldId id="294" r:id="rId28"/>
    <p:sldId id="295" r:id="rId29"/>
    <p:sldId id="304" r:id="rId30"/>
    <p:sldId id="296" r:id="rId31"/>
    <p:sldId id="297" r:id="rId32"/>
    <p:sldId id="298" r:id="rId33"/>
    <p:sldId id="300" r:id="rId34"/>
    <p:sldId id="303" r:id="rId35"/>
    <p:sldId id="299" r:id="rId36"/>
  </p:sldIdLst>
  <p:sldSz cx="12192000" cy="6858000"/>
  <p:notesSz cx="7315200" cy="96012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gman, T.D. (Tessa)" initials="BT(" lastIdx="9" clrIdx="0">
    <p:extLst>
      <p:ext uri="{19B8F6BF-5375-455C-9EA6-DF929625EA0E}">
        <p15:presenceInfo xmlns:p15="http://schemas.microsoft.com/office/powerpoint/2012/main" userId="Bergman, T.D. (Tes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DD6"/>
    <a:srgbClr val="F1F8EC"/>
    <a:srgbClr val="ECE28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05" autoAdjust="0"/>
  </p:normalViewPr>
  <p:slideViewPr>
    <p:cSldViewPr snapToGrid="0">
      <p:cViewPr varScale="1">
        <p:scale>
          <a:sx n="91" d="100"/>
          <a:sy n="91" d="100"/>
        </p:scale>
        <p:origin x="66" y="30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169920" cy="481727"/>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143588" y="0"/>
            <a:ext cx="3169920" cy="481727"/>
          </a:xfrm>
          <a:prstGeom prst="rect">
            <a:avLst/>
          </a:prstGeom>
        </p:spPr>
        <p:txBody>
          <a:bodyPr vert="horz" lIns="91440" tIns="45720" rIns="91440" bIns="45720" rtlCol="0"/>
          <a:lstStyle>
            <a:lvl1pPr algn="r">
              <a:defRPr sz="1200"/>
            </a:lvl1pPr>
          </a:lstStyle>
          <a:p>
            <a:fld id="{5C30A4BF-11DF-44A8-AB58-C8B7BE16C3E7}" type="datetimeFigureOut">
              <a:rPr lang="nl-NL" smtClean="0"/>
              <a:t>28-6-2024</a:t>
            </a:fld>
            <a:endParaRPr lang="nl-NL"/>
          </a:p>
        </p:txBody>
      </p:sp>
      <p:sp>
        <p:nvSpPr>
          <p:cNvPr id="4" name="Tijdelijke aanduiding voor dia-afbeelding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31521" y="4620578"/>
            <a:ext cx="5852160" cy="3780473"/>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119474"/>
            <a:ext cx="3169920" cy="481726"/>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143588" y="9119474"/>
            <a:ext cx="3169920" cy="481726"/>
          </a:xfrm>
          <a:prstGeom prst="rect">
            <a:avLst/>
          </a:prstGeom>
        </p:spPr>
        <p:txBody>
          <a:bodyPr vert="horz" lIns="91440" tIns="45720" rIns="91440" bIns="45720" rtlCol="0" anchor="b"/>
          <a:lstStyle>
            <a:lvl1pPr algn="r">
              <a:defRPr sz="1200"/>
            </a:lvl1pPr>
          </a:lstStyle>
          <a:p>
            <a:fld id="{DEE12134-694E-44BF-B35A-4A22FFBD3512}" type="slidenum">
              <a:rPr lang="nl-NL" smtClean="0"/>
              <a:t>‹nr.›</a:t>
            </a:fld>
            <a:endParaRPr lang="nl-NL"/>
          </a:p>
        </p:txBody>
      </p:sp>
    </p:spTree>
    <p:extLst>
      <p:ext uri="{BB962C8B-B14F-4D97-AF65-F5344CB8AC3E}">
        <p14:creationId xmlns:p14="http://schemas.microsoft.com/office/powerpoint/2010/main" val="2021886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antelzorg.nl/onderwerpen/geldzaken/persoonsgebonden-budget-pgb-2/"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donorregister.nl/"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rijksoverheid.nl/onderwerpen/orgaandonatie-en-weefseldonatie/vraag-en-antwoord/hoe-stel-ik-mijn-lichaam-na-overlijden-ter-beschikking-van-de-wetenscha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vve.nl/informatie/schriftelijke-wilsverklaringen/verschil-tussen-testament-levenstestament-en-de-schriftelijke-wilsverklaring-van-de-nvv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patientenfederatie.nl/over-de-zorg/wilsverklaring"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1450" indent="-171450">
              <a:buFont typeface="Arial" panose="020B0604020202020204" pitchFamily="34" charset="0"/>
              <a:buChar char="•"/>
            </a:pPr>
            <a:r>
              <a:rPr lang="nl-NL" dirty="0"/>
              <a:t>Deze dia kan getoond worden tijdens de ‘inloop’ (de tijd voorafgaand aan de bijeenkomst, wanneer mensen binnenkomen);</a:t>
            </a:r>
          </a:p>
          <a:p>
            <a:endParaRPr lang="nl-NL" dirty="0"/>
          </a:p>
          <a:p>
            <a:r>
              <a:rPr lang="nl-NL" dirty="0"/>
              <a:t>Bijvoorbeeld:</a:t>
            </a:r>
          </a:p>
          <a:p>
            <a:pPr defTabSz="947593"/>
            <a:r>
              <a:rPr lang="nl-NL" dirty="0"/>
              <a:t>Welkom.</a:t>
            </a:r>
            <a:r>
              <a:rPr lang="nl-NL" baseline="0" dirty="0"/>
              <a:t> Fijn dat u er bent. De bijeenkomst begint om …</a:t>
            </a:r>
          </a:p>
          <a:p>
            <a:pPr defTabSz="947593"/>
            <a:endParaRPr lang="nl-NL" dirty="0"/>
          </a:p>
          <a:p>
            <a:r>
              <a:rPr lang="nl-NL" dirty="0"/>
              <a:t>Extra informatie:</a:t>
            </a:r>
          </a:p>
          <a:p>
            <a:pPr marL="171450" indent="-171450">
              <a:buSzPct val="100000"/>
              <a:buFont typeface="Arial" panose="020B0604020202020204" pitchFamily="34" charset="0"/>
              <a:buChar char="•"/>
            </a:pPr>
            <a:r>
              <a:rPr lang="nl-NL" dirty="0"/>
              <a:t>De </a:t>
            </a:r>
            <a:r>
              <a:rPr lang="nl-NL" dirty="0" err="1"/>
              <a:t>powerpoint</a:t>
            </a:r>
            <a:r>
              <a:rPr lang="nl-NL" dirty="0"/>
              <a:t> staat nu in de opmaak van Weet u wat u</a:t>
            </a:r>
            <a:r>
              <a:rPr lang="nl-NL" baseline="0" dirty="0"/>
              <a:t> wilt</a:t>
            </a:r>
            <a:r>
              <a:rPr lang="nl-NL" dirty="0"/>
              <a:t>. U kunt de </a:t>
            </a:r>
            <a:r>
              <a:rPr lang="nl-NL" dirty="0" err="1"/>
              <a:t>powerpoint</a:t>
            </a:r>
            <a:r>
              <a:rPr lang="nl-NL" dirty="0"/>
              <a:t> overzetten naar de huisstijl van uw eigen organisatie of het netwerk palliatieve zorg.</a:t>
            </a:r>
          </a:p>
          <a:p>
            <a:endParaRPr lang="nl-NL" dirty="0"/>
          </a:p>
        </p:txBody>
      </p:sp>
      <p:sp>
        <p:nvSpPr>
          <p:cNvPr id="4" name="Tijdelijke aanduiding voor dianummer 3"/>
          <p:cNvSpPr>
            <a:spLocks noGrp="1"/>
          </p:cNvSpPr>
          <p:nvPr>
            <p:ph type="sldNum" sz="quarter" idx="10"/>
          </p:nvPr>
        </p:nvSpPr>
        <p:spPr/>
        <p:txBody>
          <a:bodyPr/>
          <a:lstStyle/>
          <a:p>
            <a:fld id="{06C8C8CA-4360-4985-BA5B-05EE8033E46D}" type="slidenum">
              <a:rPr lang="nl-NL" smtClean="0"/>
              <a:t>1</a:t>
            </a:fld>
            <a:endParaRPr lang="nl-NL"/>
          </a:p>
        </p:txBody>
      </p:sp>
    </p:spTree>
    <p:extLst>
      <p:ext uri="{BB962C8B-B14F-4D97-AF65-F5344CB8AC3E}">
        <p14:creationId xmlns:p14="http://schemas.microsoft.com/office/powerpoint/2010/main" val="308142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solidFill>
                  <a:schemeClr val="tx1"/>
                </a:solidFill>
              </a:rPr>
              <a:t>Vertel</a:t>
            </a:r>
            <a:r>
              <a:rPr lang="nl-NL" baseline="0" dirty="0">
                <a:solidFill>
                  <a:schemeClr val="tx1"/>
                </a:solidFill>
              </a:rPr>
              <a:t> bij wie de aanwezigen terecht kunnen voor palliatieve zorg (als men nog thuis woont)</a:t>
            </a:r>
            <a:r>
              <a:rPr lang="nl-NL" dirty="0">
                <a:solidFill>
                  <a:schemeClr val="tx1"/>
                </a:solidFill>
              </a:rPr>
              <a:t>. </a:t>
            </a:r>
          </a:p>
          <a:p>
            <a:pPr marL="177674" indent="-177674">
              <a:buFontTx/>
              <a:buChar char="-"/>
            </a:pPr>
            <a:r>
              <a:rPr lang="nl-NL" dirty="0">
                <a:solidFill>
                  <a:schemeClr val="tx1"/>
                </a:solidFill>
              </a:rPr>
              <a:t>Zorg dat je hierbij aandacht hebt voor alle domeinen van de palliatieve zorg.</a:t>
            </a:r>
          </a:p>
          <a:p>
            <a:pPr marL="177674" indent="-177674">
              <a:buFontTx/>
              <a:buChar char="-"/>
            </a:pPr>
            <a:r>
              <a:rPr lang="nl-NL" sz="1400" b="0" u="none" dirty="0">
                <a:solidFill>
                  <a:schemeClr val="tx1"/>
                </a:solidFill>
              </a:rPr>
              <a:t>Benoem</a:t>
            </a:r>
            <a:r>
              <a:rPr lang="nl-NL" sz="1400" b="0" u="none" baseline="0" dirty="0">
                <a:solidFill>
                  <a:schemeClr val="tx1"/>
                </a:solidFill>
              </a:rPr>
              <a:t> dat dat het hospice en woonzorgcentrum alternatieven zijn voor zorg thuis.</a:t>
            </a:r>
            <a:endParaRPr lang="nl-NL" sz="1400" b="0" u="none" dirty="0">
              <a:solidFill>
                <a:schemeClr val="tx1"/>
              </a:solidFill>
            </a:endParaRPr>
          </a:p>
          <a:p>
            <a:endParaRPr lang="nl-NL" dirty="0"/>
          </a:p>
          <a:p>
            <a:r>
              <a:rPr lang="nl-NL" dirty="0"/>
              <a:t>Bijvoorbeeld:</a:t>
            </a:r>
          </a:p>
          <a:p>
            <a:r>
              <a:rPr lang="nl-NL" dirty="0"/>
              <a:t>Er</a:t>
            </a:r>
            <a:r>
              <a:rPr lang="nl-NL" baseline="0" dirty="0"/>
              <a:t> zijn verschillende mogelijkheden om thuis palliatieve zorg te krijgen. </a:t>
            </a:r>
            <a:r>
              <a:rPr lang="nl-NL" dirty="0"/>
              <a:t>Bespreek met uw huisarts of de wijkverpleegkundige van de thuiszorg wat u denkt nodig te hebben en waar u dat kunt vinden. </a:t>
            </a:r>
          </a:p>
          <a:p>
            <a:endParaRPr lang="nl-NL" baseline="0" dirty="0"/>
          </a:p>
          <a:p>
            <a:pPr marL="236898" indent="-236898">
              <a:buFont typeface="+mj-lt"/>
              <a:buAutoNum type="arabicPeriod"/>
            </a:pPr>
            <a:r>
              <a:rPr lang="nl-NL" baseline="0" dirty="0"/>
              <a:t>In de eerste plaats is de huisarts betrokken bij de zorg die u thuis krijgt. Als u vragen hebt, bespreek die dan met de huisarts.</a:t>
            </a:r>
          </a:p>
          <a:p>
            <a:pPr marL="236898" indent="-236898">
              <a:buFont typeface="+mj-lt"/>
              <a:buAutoNum type="arabicPeriod"/>
            </a:pPr>
            <a:r>
              <a:rPr lang="nl-NL" baseline="0" dirty="0"/>
              <a:t>Thuiszorg organisaties bieden verschillende vormen van ondersteuning. </a:t>
            </a:r>
            <a:r>
              <a:rPr lang="nl-NL" dirty="0"/>
              <a:t>Huishoudelijke hulp; lichamelijke verzorging; Nachtverpleging; Verpleegkundige hulpmiddelen; Medisch technische handelingen. </a:t>
            </a:r>
          </a:p>
          <a:p>
            <a:pPr marL="236898" indent="-236898">
              <a:buFont typeface="+mj-lt"/>
              <a:buAutoNum type="arabicPeriod"/>
            </a:pPr>
            <a:r>
              <a:rPr lang="nl-NL" dirty="0"/>
              <a:t>Vrijwilligers in de palliatieve zorg brengen rust en concrete hulp in de zorg die mantelzorgers geven. Ze kunnen dus de patiënt en de mantelzorger ondersteunen.</a:t>
            </a:r>
          </a:p>
          <a:p>
            <a:pPr marL="236898" indent="-236898">
              <a:buFont typeface="+mj-lt"/>
              <a:buAutoNum type="arabicPeriod"/>
            </a:pPr>
            <a:r>
              <a:rPr lang="nl-NL" dirty="0"/>
              <a:t>Het kan ook goed zijn om een geestelijk verzorger in te schakelen. De meeste ziekenhuizen hebben geestelijk verzorgers van verschillende geloofsovertuigingen. Als u thuis bent kunt u contact opnemen met het Centrum voor Levensvragen, en via hen in contact komen met een geestelijk verzorger. Bij de geestelijk verzorger kunt u terecht met levensvragen of zingevingsvragen.</a:t>
            </a:r>
          </a:p>
          <a:p>
            <a:pPr marL="236898" indent="-236898">
              <a:buFont typeface="+mj-lt"/>
              <a:buAutoNum type="arabicPeriod"/>
            </a:pPr>
            <a:r>
              <a:rPr lang="nl-NL" dirty="0"/>
              <a:t>Een praktijkondersteuner</a:t>
            </a:r>
            <a:r>
              <a:rPr lang="nl-NL" baseline="0" dirty="0"/>
              <a:t> van de huisarts, maatschappelijk werker of </a:t>
            </a:r>
            <a:r>
              <a:rPr lang="nl-NL" dirty="0"/>
              <a:t>psycholoog kan helpen bij het omgaan met symptomen zoals vermoeidheid, angst en pijn. Ook kan het gebeuren dat familierelaties onder druk komen te staan. Psychologen en maatschappelijk werkers hebben aandacht voor emotionele en psychische problemen, maar ook voor de praktische consequenties van ziek zijn. Ze betrekken ook familie, naasten en overige mantelzorgers in de hulpverlening. Psychologen en maatschappelijk werkers kunnen ingezet worden in alle fasen van de palliatieve zorg. En ze kunnen ook ondersteuning bieden aan nabestaanden, met name daar waar het proces van rouw en verliesverwerking verstoord verloopt of niet goed op gang komt.</a:t>
            </a:r>
          </a:p>
          <a:p>
            <a:pPr marL="236898" indent="-236898">
              <a:buFont typeface="+mj-lt"/>
              <a:buAutoNum type="arabicPeriod"/>
            </a:pPr>
            <a:r>
              <a:rPr lang="nl-NL" dirty="0"/>
              <a:t>Een inloophuis is een ontmoetingsplaats waar mensen met een levensbedreigende ziekte, hun naasten en mantelzorgers terecht kunnen voor informatie, lotgenotencontact en emotionele steun. Er worden bijvoorbeeld lezingen, workshops, activiteiten en gespreksgroepen georganiseerd en vaak is er ook veel informatie te vinden die interessant is voor patiënten en naasten.</a:t>
            </a:r>
          </a:p>
          <a:p>
            <a:endParaRPr lang="nl-NL" dirty="0"/>
          </a:p>
          <a:p>
            <a:pPr defTabSz="947593">
              <a:defRPr/>
            </a:pPr>
            <a:r>
              <a:rPr lang="nl-NL" b="0" dirty="0"/>
              <a:t>Het</a:t>
            </a:r>
            <a:r>
              <a:rPr lang="nl-NL" b="0" baseline="0" dirty="0"/>
              <a:t> hospice en een woonzorgcentrum zijn alternatieven bijvoorbeeld wanneer zorg thuis niet meer mogelijk is. Wanneer uw artsen inschatten dat uw levensverwachting korter is dan 3 maanden, zou u naar een hospice mogen.</a:t>
            </a:r>
            <a:endParaRPr lang="nl-NL" b="0" dirty="0"/>
          </a:p>
          <a:p>
            <a:pPr defTabSz="947593">
              <a:defRPr/>
            </a:pPr>
            <a:endParaRPr lang="nl-NL" b="0" dirty="0"/>
          </a:p>
          <a:p>
            <a:pPr defTabSz="947593">
              <a:defRPr/>
            </a:pPr>
            <a:r>
              <a:rPr lang="nl-NL" dirty="0"/>
              <a:t>Eventueel, waar nodig, kunnen ook een</a:t>
            </a:r>
            <a:r>
              <a:rPr lang="nl-NL" baseline="0" dirty="0"/>
              <a:t> fysiotherapeut of een diëtist of andere zorgverleners betrokken worden bij de zorg. </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10</a:t>
            </a:fld>
            <a:endParaRPr lang="nl-NL"/>
          </a:p>
        </p:txBody>
      </p:sp>
    </p:spTree>
    <p:extLst>
      <p:ext uri="{BB962C8B-B14F-4D97-AF65-F5344CB8AC3E}">
        <p14:creationId xmlns:p14="http://schemas.microsoft.com/office/powerpoint/2010/main" val="491636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wat mantelzorg is, dat het (ook) erg zwaar kan zijn, en dat het goed is om eventueel ook thuiszorg in te schakelen. </a:t>
            </a:r>
          </a:p>
          <a:p>
            <a:endParaRPr lang="nl-NL" dirty="0"/>
          </a:p>
          <a:p>
            <a:r>
              <a:rPr lang="nl-NL" dirty="0"/>
              <a:t>Bijvoorbeeld:</a:t>
            </a:r>
          </a:p>
          <a:p>
            <a:pPr defTabSz="947593">
              <a:defRPr/>
            </a:pPr>
            <a:r>
              <a:rPr lang="nl-NL" b="0" dirty="0"/>
              <a:t>Mantelzorg is alle hulp aan een hulpbehoevende door iemand uit de</a:t>
            </a:r>
            <a:r>
              <a:rPr lang="nl-NL" b="0" baseline="0" dirty="0"/>
              <a:t> </a:t>
            </a:r>
            <a:r>
              <a:rPr lang="nl-NL" b="0" dirty="0"/>
              <a:t>directe sociale omgeving. </a:t>
            </a:r>
            <a:r>
              <a:rPr lang="nl-NL" dirty="0"/>
              <a:t>Het zorgen voor een</a:t>
            </a:r>
            <a:r>
              <a:rPr lang="nl-NL" baseline="0" dirty="0"/>
              <a:t> naaste is mooi, maar het kan ook zwaar zijn. Er kunnen verschillende redenen zijn om de zorg wel of niet, geheel of gedeeltelijk, te laten overnemen. Er zijn situaties waarin het echt heel veel werk is, of waarin het ook gevaarlijk wordt. U mag altijd hulp inschakelen. Denk met elkaar na wat voor jullie het beste is om te doen en wat het beste werkt. Er zijn verschillende mogelijkheden waarop een hulp- of zorgverlener u kan helpen. Naast het verlenen van zorg, zouden ze u ook handige tips kunnen geven om voor uw naaste te zorgen. Ze zouden een oogje in het zeil kunnen houden of het allemaal nog goed gaat. U kunt uw zorgen met hen delen. </a:t>
            </a:r>
          </a:p>
          <a:p>
            <a:pPr defTabSz="947593">
              <a:defRPr/>
            </a:pPr>
            <a:endParaRPr lang="nl-NL" baseline="0" dirty="0"/>
          </a:p>
          <a:p>
            <a:pPr defTabSz="947593">
              <a:defRPr/>
            </a:pPr>
            <a:r>
              <a:rPr lang="nl-NL" dirty="0"/>
              <a:t>Als je mantelzorger bent en weet dat je niet alle zorg alleen wilt doen en hulp kan gebruiken van anderen, bespreek dit dan met je naaste en anderen. Ook al is het misschien lastig. Dit om te voorkomen dat de situatie nog moeilijker wordt voor jezelf en voor diegene die ziek is.</a:t>
            </a:r>
          </a:p>
          <a:p>
            <a:pPr defTabSz="947593">
              <a:defRPr/>
            </a:pPr>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11</a:t>
            </a:fld>
            <a:endParaRPr lang="nl-NL"/>
          </a:p>
        </p:txBody>
      </p:sp>
    </p:spTree>
    <p:extLst>
      <p:ext uri="{BB962C8B-B14F-4D97-AF65-F5344CB8AC3E}">
        <p14:creationId xmlns:p14="http://schemas.microsoft.com/office/powerpoint/2010/main" val="4019042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dat mantelzorgers ondersteuning kunnen krijgen. Die ondersteuning kan erg belangrijk zijn om mantelzorg te kunnen volhouden.</a:t>
            </a:r>
            <a:endParaRPr lang="nl-NL" dirty="0"/>
          </a:p>
          <a:p>
            <a:endParaRPr lang="nl-NL" dirty="0"/>
          </a:p>
          <a:p>
            <a:r>
              <a:rPr lang="nl-NL" dirty="0"/>
              <a:t>Bijvoorbeeld:</a:t>
            </a:r>
          </a:p>
          <a:p>
            <a:pPr defTabSz="947593">
              <a:defRPr/>
            </a:pPr>
            <a:r>
              <a:rPr lang="nl-NL" dirty="0"/>
              <a:t>Als mantelzorger kunt u tegen praktische problemen aanlopen, behoefte hebben aan het uitwisselen van ervaringen, of af en toe het gevoel hebben dat het u allemaal te veel wordt. Naast de zorg voor uw naaste heeft u misschien ook vragen over de toekomst; hoe gaat mijn leven verder als mijn naaste is overleden, hoe zit het met financiën en regelzaken? </a:t>
            </a:r>
          </a:p>
          <a:p>
            <a:endParaRPr lang="nl-NL" dirty="0"/>
          </a:p>
          <a:p>
            <a:r>
              <a:rPr lang="nl-NL" dirty="0"/>
              <a:t>Als mantelzorger kunt u hulp krijgen. Op de website Mantelzorg.nl staan alle mogelijkheden van hulp beschreven, en kunt u ook vinden waar u deze hulp hier</a:t>
            </a:r>
            <a:r>
              <a:rPr lang="nl-NL" baseline="0" dirty="0"/>
              <a:t> in de stad/regio kunt krijgen. </a:t>
            </a:r>
          </a:p>
          <a:p>
            <a:pPr marL="171450" indent="-171450">
              <a:buFont typeface="Arial" panose="020B0604020202020204" pitchFamily="34" charset="0"/>
              <a:buChar char="•"/>
            </a:pPr>
            <a:r>
              <a:rPr lang="nl-NL" dirty="0"/>
              <a:t>Zo is er bijvoorbeeld de mantelzorgconsulent. Die geeft voorlichting en advies, regelt bepaalde voorzieningen en biedt je een luisterend oor. Daarnaast bestaan er ook mantelzorgmakelaars. Een mantelzorgmakelaar ondersteunt mantelzorgers bij uitzoekwerk en regeltaken op het gebied van zorg, wonen, welzijn, financiën en de combinatie werk/mantelzorg.</a:t>
            </a:r>
          </a:p>
          <a:p>
            <a:pPr marL="177674" indent="-177674">
              <a:buFont typeface="Arial" panose="020B0604020202020204" pitchFamily="34" charset="0"/>
              <a:buChar char="•"/>
            </a:pPr>
            <a:r>
              <a:rPr lang="nl-NL" dirty="0"/>
              <a:t>Ook zijn er patiëntenverenigingen of inloophuizen die lotgenotencontact</a:t>
            </a:r>
            <a:r>
              <a:rPr lang="nl-NL" baseline="0" dirty="0"/>
              <a:t> aanbieden. Mensen die in een vergelijkbare situatie zitten als u begrijpen als geen ander wat u meemaakt. Ze kunnen u tips geven over de zorg, het regelen van hulp of het omgaan met je emoties. Of ze kunnen u gewoon even een hart onder de riem steken.</a:t>
            </a:r>
            <a:r>
              <a:rPr lang="nl-NL" dirty="0"/>
              <a:t> </a:t>
            </a:r>
          </a:p>
          <a:p>
            <a:pPr marL="177674" indent="-177674">
              <a:buFont typeface="Arial" panose="020B0604020202020204" pitchFamily="34" charset="0"/>
              <a:buChar char="•"/>
            </a:pPr>
            <a:r>
              <a:rPr lang="nl-NL" dirty="0"/>
              <a:t>Vrijwilligers in de palliatieve zorg kunnen met u meedenken wanneer u tegen problemen aanloopt. Ook kunnen zij hulp bieden bij persoonlijke verzorging, voorlezen of waken. Zo krijgt de mantelzorger de gelegenheid even rust te nemen, een boodschap te doen of ’s nachts rustig te slapen.</a:t>
            </a:r>
          </a:p>
          <a:p>
            <a:pPr marL="177674" indent="-177674">
              <a:buFont typeface="Arial" panose="020B0604020202020204" pitchFamily="34" charset="0"/>
              <a:buChar char="•"/>
            </a:pPr>
            <a:r>
              <a:rPr lang="nl-NL" dirty="0"/>
              <a:t>Inloophuizen ‘doen’ van alles voor naasten en mantelzorgers. U kunt er terecht voor informatie, lotgenotencontact en emotionele steun. Er worden bijvoorbeeld lezingen, workshops, activiteiten en gespreksgroepen georganiseerd.</a:t>
            </a:r>
          </a:p>
          <a:p>
            <a:pPr marL="177674" indent="-177674">
              <a:buFont typeface="Arial" panose="020B0604020202020204" pitchFamily="34" charset="0"/>
              <a:buChar char="•"/>
            </a:pPr>
            <a:r>
              <a:rPr lang="nl-NL" dirty="0"/>
              <a:t>Als u als naaste zorg verleent kunnen er vragen bij u opkomen over hoe uzelf in het leven staat of over uw relatie met diegene aan wie u zorg verleent. Vragen als: Hoe ga ik om met verlies en gemis? Hoe ga ik om met eenzaamheid? Wat beteken ik voor anderen? Hoe ga ik om met geestelijk lijden? Waar put ik kracht uit? Het kan zijn dat u behoefte hebt om met iemand te praten over levensvragen die bij u opkomen. U kunt dan contact opnemen met het Centrum voor Levensvragen. Ook als de persoon aan wie u zorg verleend heeft is overleden, kunt u het Centrum voor Levensvragen inschakelen. </a:t>
            </a:r>
          </a:p>
          <a:p>
            <a:pPr marL="177674" indent="-177674">
              <a:buFont typeface="Arial" panose="020B0604020202020204" pitchFamily="34" charset="0"/>
              <a:buChar char="•"/>
            </a:pPr>
            <a:r>
              <a:rPr lang="nl-NL" dirty="0"/>
              <a:t>Rouwbegeleiding is erop gericht om de nabestaande meer zicht te geven op het eigen rouwproces. Het biedt de nabestaande gelegenheid zijn verhaal te vertellen, gevoelens, ‘vreemde' reacties of (suïcidale) gedachten te verwoorden, de tijd te nemen voor verliesverwerking en te leren omgaan met vervelende reacties en juridische of financiële nasleep van het overlijden. Onzekerheid over hoe men moet omgaan met de reacties van anderen kan ook een rol spelen.</a:t>
            </a:r>
          </a:p>
          <a:p>
            <a:pPr marL="177674" indent="-177674">
              <a:buFont typeface="Arial" panose="020B0604020202020204" pitchFamily="34" charset="0"/>
              <a:buChar char="•"/>
            </a:pPr>
            <a:endParaRPr lang="nl-NL" dirty="0"/>
          </a:p>
          <a:p>
            <a:endParaRPr lang="nl-NL" dirty="0"/>
          </a:p>
          <a:p>
            <a:r>
              <a:rPr lang="nl-NL" dirty="0"/>
              <a:t>Extra informatie:</a:t>
            </a:r>
          </a:p>
          <a:p>
            <a:pPr marL="177674" indent="-177674">
              <a:buFontTx/>
              <a:buChar char="-"/>
            </a:pPr>
            <a:r>
              <a:rPr lang="nl-NL" dirty="0">
                <a:hlinkClick r:id="rId3"/>
              </a:rPr>
              <a:t>https://www.mantelzorg.nl/</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12</a:t>
            </a:fld>
            <a:endParaRPr lang="nl-NL"/>
          </a:p>
        </p:txBody>
      </p:sp>
    </p:spTree>
    <p:extLst>
      <p:ext uri="{BB962C8B-B14F-4D97-AF65-F5344CB8AC3E}">
        <p14:creationId xmlns:p14="http://schemas.microsoft.com/office/powerpoint/2010/main" val="685649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endParaRPr lang="nl-NL" b="1" dirty="0"/>
          </a:p>
          <a:p>
            <a:pPr marL="177674" indent="-177674">
              <a:buFontTx/>
              <a:buChar char="-"/>
            </a:pPr>
            <a:r>
              <a:rPr lang="nl-NL" baseline="0" dirty="0"/>
              <a:t>In deze dia wordt uitleg gegeven over een ‘interactieve opdracht’ voor het publiek.</a:t>
            </a:r>
          </a:p>
          <a:p>
            <a:pPr marL="177674" indent="-177674">
              <a:buFontTx/>
              <a:buChar char="-"/>
            </a:pPr>
            <a:r>
              <a:rPr lang="nl-NL" baseline="0" dirty="0"/>
              <a:t>Het doel van de opdracht is dat mensen na gaan denken over wat belangrijk is voor hen in de laatste levensfase.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baseline="0" dirty="0"/>
              <a:t>Ga na of iedereen de vragen op de dia begrijpt.</a:t>
            </a:r>
          </a:p>
          <a:p>
            <a:pPr marL="177674" indent="-177674">
              <a:buFontTx/>
              <a:buChar char="-"/>
            </a:pPr>
            <a:r>
              <a:rPr lang="nl-NL" baseline="0" dirty="0"/>
              <a:t>De opdracht is bedoeld om mensen ‘op weg te helpen’ in het nadenken over hun wensen en het gesprek hierover. Als mensen alleen komen en geen behoefte hebben aan interactie met mensen die ze niet of niet goed kennen, dan kunnen ze de opdracht ook zelf/alleen uitvoeren. </a:t>
            </a:r>
          </a:p>
          <a:p>
            <a:pPr marL="177674" indent="-177674">
              <a:buFontTx/>
              <a:buChar char="-"/>
            </a:pPr>
            <a:r>
              <a:rPr lang="nl-NL" baseline="0" dirty="0"/>
              <a:t>Houd de tijd in de gaten. Als u aan het begin van de presentatie al veel tijd heeft besteedt aan interactie na de film, dan is er nu minder tijd over. </a:t>
            </a:r>
          </a:p>
          <a:p>
            <a:pPr marL="177674" indent="-177674">
              <a:buFontTx/>
              <a:buChar char="-"/>
            </a:pPr>
            <a:r>
              <a:rPr lang="nl-NL" baseline="0" dirty="0"/>
              <a:t>Mensen waarderen deze opdracht zeer, en er ontstaan vaak levendige gesprekken. Het blijkt geen belemmering dat sommige mensen alleen komen, ook deze groep doet wel actief mee aan de opdracht.</a:t>
            </a:r>
          </a:p>
          <a:p>
            <a:endParaRPr lang="nl-NL" dirty="0"/>
          </a:p>
          <a:p>
            <a:r>
              <a:rPr lang="nl-NL" dirty="0"/>
              <a:t>Bijvoorbeeld:</a:t>
            </a:r>
          </a:p>
          <a:p>
            <a:r>
              <a:rPr lang="nl-NL" dirty="0"/>
              <a:t>Kies een vraag uit dit lijstje uit waar u nog niet zo veel over heeft nagedacht. Ga over deze vraag in gesprek met</a:t>
            </a:r>
            <a:r>
              <a:rPr lang="nl-NL" baseline="0" dirty="0"/>
              <a:t> diegene die naast u zit. U krijgt hiervoor .. minuten de tijd.</a:t>
            </a:r>
          </a:p>
          <a:p>
            <a:endParaRPr 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Zijn de vragen die op de dia staan voor iedereen duidelijk? Heeft iemand hier vragen over?</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13</a:t>
            </a:fld>
            <a:endParaRPr lang="nl-NL"/>
          </a:p>
        </p:txBody>
      </p:sp>
    </p:spTree>
    <p:extLst>
      <p:ext uri="{BB962C8B-B14F-4D97-AF65-F5344CB8AC3E}">
        <p14:creationId xmlns:p14="http://schemas.microsoft.com/office/powerpoint/2010/main" val="3339959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Leg indien</a:t>
            </a:r>
            <a:r>
              <a:rPr lang="nl-NL" sz="1200" kern="1200" baseline="0" dirty="0">
                <a:solidFill>
                  <a:schemeClr val="tx1"/>
                </a:solidFill>
                <a:effectLst/>
                <a:latin typeface="+mn-lt"/>
                <a:ea typeface="+mn-ea"/>
                <a:cs typeface="+mn-cs"/>
              </a:rPr>
              <a:t> nodig / desgewenst nog even opnieuw uit hoe mensen vragen kunnen stellen (hand opsteken). </a:t>
            </a:r>
            <a:endParaRPr lang="nl-NL" sz="1200" kern="1200" dirty="0">
              <a:solidFill>
                <a:schemeClr val="tx1"/>
              </a:solidFill>
              <a:effectLst/>
              <a:latin typeface="+mn-lt"/>
              <a:ea typeface="+mn-ea"/>
              <a:cs typeface="+mn-cs"/>
            </a:endParaRP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Vragen over onderwerpen die in het volgende deel van de presentatie nog aan bod komen kunt u</a:t>
            </a:r>
            <a:r>
              <a:rPr lang="nl-NL" sz="1200" kern="1200" baseline="0" dirty="0">
                <a:solidFill>
                  <a:schemeClr val="tx1"/>
                </a:solidFill>
                <a:effectLst/>
                <a:latin typeface="+mn-lt"/>
                <a:ea typeface="+mn-ea"/>
                <a:cs typeface="+mn-cs"/>
              </a:rPr>
              <a:t> desgewenst natuurlijk ‘parkeren’ (zeggen dat u daar straks nog op terug komt’).</a:t>
            </a:r>
            <a:endParaRPr lang="nl-NL" sz="1200" kern="1200" dirty="0">
              <a:solidFill>
                <a:schemeClr val="tx1"/>
              </a:solidFill>
              <a:effectLst/>
              <a:latin typeface="+mn-lt"/>
              <a:ea typeface="+mn-ea"/>
              <a:cs typeface="+mn-cs"/>
            </a:endParaRPr>
          </a:p>
          <a:p>
            <a:endParaRPr lang="nl-NL" dirty="0"/>
          </a:p>
          <a:p>
            <a:r>
              <a:rPr lang="nl-NL" dirty="0"/>
              <a:t>Bijvoorbeeld:</a:t>
            </a:r>
          </a:p>
          <a:p>
            <a:pPr marL="177674" indent="-177674">
              <a:buFontTx/>
              <a:buChar char="-"/>
            </a:pPr>
            <a:r>
              <a:rPr lang="nl-NL" baseline="0" dirty="0"/>
              <a:t>Zijn er vragen tot nu toe?</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14</a:t>
            </a:fld>
            <a:endParaRPr lang="nl-NL"/>
          </a:p>
        </p:txBody>
      </p:sp>
    </p:spTree>
    <p:extLst>
      <p:ext uri="{BB962C8B-B14F-4D97-AF65-F5344CB8AC3E}">
        <p14:creationId xmlns:p14="http://schemas.microsoft.com/office/powerpoint/2010/main" val="2287695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 hoe lang de pauze</a:t>
            </a:r>
            <a:r>
              <a:rPr lang="nl-NL" baseline="0" dirty="0"/>
              <a:t> duurt en hoe laat (tijd noemen) de bijeenkomst weer verder gaat.</a:t>
            </a:r>
          </a:p>
          <a:p>
            <a:pPr marL="177674" indent="-177674">
              <a:buFontTx/>
              <a:buChar char="-"/>
            </a:pPr>
            <a:r>
              <a:rPr lang="nl-NL" baseline="0" dirty="0"/>
              <a:t>Indien van toepassing: vraag aandacht voor de COVID regels (houdt afstand, enzovoorts). </a:t>
            </a:r>
          </a:p>
          <a:p>
            <a:pPr marL="177674" indent="-177674">
              <a:buFontTx/>
              <a:buChar char="-"/>
            </a:pPr>
            <a:r>
              <a:rPr lang="nl-NL" baseline="0" dirty="0"/>
              <a:t>Als er een informatiemarkt is of als er folders liggen om mee te nemen, wijs mensen daar dan op. </a:t>
            </a:r>
          </a:p>
          <a:p>
            <a:pPr marL="177674" indent="-177674">
              <a:buFontTx/>
              <a:buChar char="-"/>
            </a:pPr>
            <a:r>
              <a:rPr lang="nl-NL" baseline="0" dirty="0"/>
              <a:t>Desgewenst kunt u de foto op de dia vervangen voor een andere foto, een liedtekst, citaat van een </a:t>
            </a:r>
            <a:r>
              <a:rPr lang="nl-NL" baseline="0" dirty="0" err="1"/>
              <a:t>patient</a:t>
            </a:r>
            <a:r>
              <a:rPr lang="nl-NL" baseline="0" dirty="0"/>
              <a:t> over palliatieve zorg, een extra boodschap / extra informatie (bijvoorbeeld een website).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Aanvullend aan vragen uit de zaal kan ook in de pauze geïnventariseerd worden of er vragen zijn. Bijvoorbeeld doordat mensen vragen op memobriefjes (geeltjes) mogen schrijven of vragen opschrijven en aan de sprekers geven of in een ‘vragendoos’ doen.  Dit kan een veilige manier zijn om mensen vragen te laten stellen, waarvoor ze niet in publiek moeten spreken.  </a:t>
            </a:r>
          </a:p>
          <a:p>
            <a:pPr marL="177674" indent="-177674">
              <a:buFontTx/>
              <a:buChar char="-"/>
            </a:pPr>
            <a:endParaRPr lang="nl-NL" baseline="0" dirty="0"/>
          </a:p>
          <a:p>
            <a:endParaRPr lang="nl-NL" dirty="0"/>
          </a:p>
          <a:p>
            <a:r>
              <a:rPr lang="nl-NL" dirty="0"/>
              <a:t>Bijvoorbeeld:</a:t>
            </a:r>
          </a:p>
          <a:p>
            <a:pPr marL="177674" indent="-177674">
              <a:buFontTx/>
              <a:buChar char="-"/>
            </a:pPr>
            <a:r>
              <a:rPr lang="nl-NL" baseline="0" dirty="0"/>
              <a:t>Het is nu tijd voor pauze. We gaan weer verder om half 4.</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15</a:t>
            </a:fld>
            <a:endParaRPr lang="nl-NL"/>
          </a:p>
        </p:txBody>
      </p:sp>
    </p:spTree>
    <p:extLst>
      <p:ext uri="{BB962C8B-B14F-4D97-AF65-F5344CB8AC3E}">
        <p14:creationId xmlns:p14="http://schemas.microsoft.com/office/powerpoint/2010/main" val="1590134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Dit is een herhaling van die dia met het programma van de bijeenkomst, om mensen na de pauze weer ‘terug bij de les te krijgen’ en te laten zien op welk punt van de bijeenkomst we zijn aanbeland.</a:t>
            </a:r>
          </a:p>
          <a:p>
            <a:pPr marL="177674" indent="-177674">
              <a:buFontTx/>
              <a:buChar char="-"/>
            </a:pPr>
            <a:r>
              <a:rPr lang="nl-NL" baseline="0" dirty="0"/>
              <a:t>Als er voldoende tijd is, kunt u eerst vragen of mensen in de pauze nog doorgepraat hebben over de vragen die voor de pauze gesteld zijn / over de opdracht voor de pauze. Waar heeft u deze pauze over nagedacht of over gesproken met uw naaste/buurvrouw/buurman?</a:t>
            </a:r>
          </a:p>
          <a:p>
            <a:pPr marL="177674" indent="-177674">
              <a:buFontTx/>
              <a:buChar char="-"/>
            </a:pPr>
            <a:r>
              <a:rPr lang="nl-NL" dirty="0"/>
              <a:t>Hier maak je de overgang van ‘wat is palliatieve zorg’ naar ‘wat keuzes kunnen mensen maken ten aanzien van zorg’</a:t>
            </a:r>
            <a:r>
              <a:rPr lang="nl-NL" baseline="0" dirty="0"/>
              <a:t>.</a:t>
            </a:r>
            <a:endParaRPr lang="nl-NL" dirty="0"/>
          </a:p>
          <a:p>
            <a:endParaRPr lang="nl-NL" dirty="0"/>
          </a:p>
          <a:p>
            <a:r>
              <a:rPr lang="nl-NL" dirty="0"/>
              <a:t>Bijvoorbeeld:</a:t>
            </a:r>
          </a:p>
          <a:p>
            <a:r>
              <a:rPr lang="nl-NL" baseline="0" dirty="0"/>
              <a:t>We hebben het voor de pauze gehad over palliatieve zorg en de mogelijkheden van zorg voor mensen thuis en hun naasten. In het volgende deel gaan we het hebben over wensen aan het levenseinde. Hoe kunt u zelf invloed hebben op de zorg die u ontvangt? Welke zorg wilt u en met wie bespreekt u uw wensen?</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16</a:t>
            </a:fld>
            <a:endParaRPr lang="nl-NL"/>
          </a:p>
        </p:txBody>
      </p:sp>
    </p:spTree>
    <p:extLst>
      <p:ext uri="{BB962C8B-B14F-4D97-AF65-F5344CB8AC3E}">
        <p14:creationId xmlns:p14="http://schemas.microsoft.com/office/powerpoint/2010/main" val="2446561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Deze dia is de ‘opmaat’ voor het bespreken van verschillende behandelwensen en behandelgrenzen die de huisarts waarschijnlijk ter sprake gaat brengen.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b="0" kern="1200" dirty="0">
                <a:solidFill>
                  <a:schemeClr val="tx1"/>
                </a:solidFill>
                <a:effectLst/>
                <a:latin typeface="+mn-lt"/>
                <a:ea typeface="+mn-ea"/>
                <a:cs typeface="+mn-cs"/>
              </a:rPr>
              <a:t>Deze</a:t>
            </a:r>
            <a:r>
              <a:rPr lang="nl-NL" sz="1200" b="0" kern="1200" baseline="0" dirty="0">
                <a:solidFill>
                  <a:schemeClr val="tx1"/>
                </a:solidFill>
                <a:effectLst/>
                <a:latin typeface="+mn-lt"/>
                <a:ea typeface="+mn-ea"/>
                <a:cs typeface="+mn-cs"/>
              </a:rPr>
              <a:t> </a:t>
            </a:r>
            <a:r>
              <a:rPr lang="nl-NL" sz="1200" b="0" kern="1200" dirty="0">
                <a:solidFill>
                  <a:schemeClr val="tx1"/>
                </a:solidFill>
                <a:effectLst/>
                <a:latin typeface="+mn-lt"/>
                <a:ea typeface="+mn-ea"/>
                <a:cs typeface="+mn-cs"/>
              </a:rPr>
              <a:t>onderwerpen</a:t>
            </a:r>
            <a:r>
              <a:rPr lang="nl-NL" sz="1200" b="0" kern="1200" baseline="0" dirty="0">
                <a:solidFill>
                  <a:schemeClr val="tx1"/>
                </a:solidFill>
                <a:effectLst/>
                <a:latin typeface="+mn-lt"/>
                <a:ea typeface="+mn-ea"/>
                <a:cs typeface="+mn-cs"/>
              </a:rPr>
              <a:t> </a:t>
            </a:r>
            <a:r>
              <a:rPr lang="nl-NL" sz="1200" b="0" kern="1200" dirty="0">
                <a:solidFill>
                  <a:schemeClr val="tx1"/>
                </a:solidFill>
                <a:effectLst/>
                <a:latin typeface="+mn-lt"/>
                <a:ea typeface="+mn-ea"/>
                <a:cs typeface="+mn-cs"/>
              </a:rPr>
              <a:t>laten zien welke</a:t>
            </a:r>
            <a:r>
              <a:rPr lang="nl-NL" sz="1200" b="0" kern="1200" baseline="0" dirty="0">
                <a:solidFill>
                  <a:schemeClr val="tx1"/>
                </a:solidFill>
                <a:effectLst/>
                <a:latin typeface="+mn-lt"/>
                <a:ea typeface="+mn-ea"/>
                <a:cs typeface="+mn-cs"/>
              </a:rPr>
              <a:t> keuzes je hebt</a:t>
            </a:r>
            <a:r>
              <a:rPr lang="nl-NL" sz="1200" b="0" kern="1200" dirty="0">
                <a:solidFill>
                  <a:schemeClr val="tx1"/>
                </a:solidFill>
                <a:effectLst/>
                <a:latin typeface="+mn-lt"/>
                <a:ea typeface="+mn-ea"/>
                <a:cs typeface="+mn-cs"/>
              </a:rPr>
              <a:t> in Nederland en waar de arts vaak naar zal vragen. Het gaat hierbij niet om goed o</a:t>
            </a:r>
            <a:r>
              <a:rPr lang="nl-NL" sz="1200" b="0" kern="1200" baseline="0" dirty="0">
                <a:solidFill>
                  <a:schemeClr val="tx1"/>
                </a:solidFill>
                <a:effectLst/>
                <a:latin typeface="+mn-lt"/>
                <a:ea typeface="+mn-ea"/>
                <a:cs typeface="+mn-cs"/>
              </a:rPr>
              <a:t>f fout</a:t>
            </a:r>
            <a:r>
              <a:rPr lang="nl-NL" sz="1200" b="0" kern="1200" dirty="0">
                <a:solidFill>
                  <a:schemeClr val="tx1"/>
                </a:solidFill>
                <a:effectLst/>
                <a:latin typeface="+mn-lt"/>
                <a:ea typeface="+mn-ea"/>
                <a:cs typeface="+mn-cs"/>
              </a:rPr>
              <a:t> (op deze manier zorgen dat er geen discussie ontstaat).</a:t>
            </a:r>
            <a:endParaRPr lang="nl-NL" b="0" baseline="0" dirty="0"/>
          </a:p>
          <a:p>
            <a:pPr marL="177674" indent="-177674">
              <a:buFontTx/>
              <a:buChar char="-"/>
            </a:pPr>
            <a:r>
              <a:rPr lang="nl-NL" baseline="0" dirty="0"/>
              <a:t>Optioneel: je kunt aan mensen in de zaal vragen waar ze in ieder geval informatie over willen. In geval van tijdgebrek kun je met name bij die onderwerpen stil staan.  Dit kan bij tijdgebrek een manier zijn om de focus te leggen op die onderwerpen die aanwezigen op dat moment vooral belangrijk vinden.</a:t>
            </a:r>
            <a:endParaRPr lang="nl-NL" dirty="0"/>
          </a:p>
          <a:p>
            <a:endParaRPr lang="nl-NL" dirty="0"/>
          </a:p>
          <a:p>
            <a:r>
              <a:rPr lang="nl-NL" dirty="0"/>
              <a:t>Bijvoorbeeld:</a:t>
            </a:r>
          </a:p>
          <a:p>
            <a:r>
              <a:rPr lang="nl-NL" dirty="0"/>
              <a:t>Hier</a:t>
            </a:r>
            <a:r>
              <a:rPr lang="nl-NL" baseline="0" dirty="0"/>
              <a:t> staan onderwerpen waar de arts waarschijnlijk naar vraagt, als u met de arts in gesprek gaat over behandelwensen en behandelgrenzen. Reanimeren, opname in het ziekenhuis en op de Intensive Care afdeling, en euthanasie. In ons zorgstelsel zijn dit keuzes die mogelijk zijn. Uw huisarts zal vertellen wat mogelijk is en wat niet mogelijk is, het gaat daarbij niet om of het goed is of niet. De huisarts zal altijd eerlijk communiceren over de mogelijkheden.</a:t>
            </a:r>
          </a:p>
          <a:p>
            <a:endParaRPr lang="nl-NL" baseline="0" dirty="0"/>
          </a:p>
          <a:p>
            <a:r>
              <a:rPr lang="nl-NL" baseline="0" dirty="0"/>
              <a:t>Als u zich vooraf op deze onderwerpen wilt voorbereiden, kunt u bijvoorbeeld gebruik maken van de keuzehulp op de website ‘thuisarts’. Andere hulpmiddelen staan op de flyer die u na afloop mee kunt nemen. </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17</a:t>
            </a:fld>
            <a:endParaRPr lang="nl-NL"/>
          </a:p>
        </p:txBody>
      </p:sp>
    </p:spTree>
    <p:extLst>
      <p:ext uri="{BB962C8B-B14F-4D97-AF65-F5344CB8AC3E}">
        <p14:creationId xmlns:p14="http://schemas.microsoft.com/office/powerpoint/2010/main" val="1409261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Hier legt u uit wat reanimeren is, en waarom mensen wel of niet voor een niet-reanimeren verklaring zouden willen kiezen.</a:t>
            </a:r>
            <a:endParaRPr lang="nl-NL" dirty="0"/>
          </a:p>
          <a:p>
            <a:endParaRPr lang="nl-NL" dirty="0"/>
          </a:p>
          <a:p>
            <a:r>
              <a:rPr lang="nl-NL" dirty="0"/>
              <a:t>Bijvoorbeeld:</a:t>
            </a:r>
          </a:p>
          <a:p>
            <a:r>
              <a:rPr lang="nl-NL" dirty="0"/>
              <a:t>Wanneer uw hart en uw ademhaling stilstaan, kan met reanimatie geprobeerd worden het hart en de ademhaling weer op gang te krijgen. Reanimeren kan nodig zijn bij: </a:t>
            </a:r>
          </a:p>
          <a:p>
            <a:pPr marL="177674" indent="-177674">
              <a:buFontTx/>
              <a:buChar char="-"/>
            </a:pPr>
            <a:r>
              <a:rPr lang="nl-NL" dirty="0"/>
              <a:t>Een acuut hartinfarct; </a:t>
            </a:r>
          </a:p>
          <a:p>
            <a:pPr marL="177674" indent="-177674">
              <a:buFontTx/>
              <a:buChar char="-"/>
            </a:pPr>
            <a:r>
              <a:rPr lang="nl-NL" dirty="0"/>
              <a:t>Hartritmestoornissen; </a:t>
            </a:r>
          </a:p>
          <a:p>
            <a:pPr marL="177674" indent="-177674">
              <a:buFontTx/>
              <a:buChar char="-"/>
            </a:pPr>
            <a:r>
              <a:rPr lang="nl-NL" dirty="0"/>
              <a:t>Verstikking en verdrinking. </a:t>
            </a:r>
          </a:p>
          <a:p>
            <a:r>
              <a:rPr lang="nl-NL" dirty="0"/>
              <a:t>Reanimeren gebeurt door hartmassage, mond-op-mondbeademing en/of het geven van een stroomstoot op de borstkas met een AED. Hoe eerder u wordt gereanimeerd, hoe groter de kans is dat uw leven wordt gered. Als u ouder wordt en/of ernstig ziek, wordt de kans dat u een hartstilstand overleeft steeds kleiner. Ook wordt de kans steeds kleiner dat u ‘goed’ uit de reanimatie komt (zonder restklachten). Voor iemand die jonger of gezonder is, zijn de kansen iets beter. U kunt met uw (huis)arts bespreken wat de kansen en risico’s in uw geval zijn. </a:t>
            </a:r>
          </a:p>
          <a:p>
            <a:endParaRPr lang="nl-NL" dirty="0"/>
          </a:p>
          <a:p>
            <a:r>
              <a:rPr lang="nl-NL" dirty="0"/>
              <a:t>Als u niet gereanimeerd wordt, overlijdt u bij een hartstilstand meestal binnen 10 minuten zonder daarvan iets te merken.</a:t>
            </a:r>
          </a:p>
          <a:p>
            <a:endParaRPr lang="nl-NL" dirty="0"/>
          </a:p>
          <a:p>
            <a:endParaRPr lang="nl-NL" dirty="0"/>
          </a:p>
          <a:p>
            <a:r>
              <a:rPr lang="nl-NL" dirty="0"/>
              <a:t>Extra informatie:</a:t>
            </a:r>
          </a:p>
          <a:p>
            <a:pPr marL="177674" indent="-177674">
              <a:buFontTx/>
              <a:buChar char="-"/>
            </a:pPr>
            <a:r>
              <a:rPr lang="nl-NL" dirty="0"/>
              <a:t>Bron: Hartstichting cijferboek</a:t>
            </a:r>
            <a:r>
              <a:rPr lang="nl-NL" baseline="0" dirty="0"/>
              <a:t> 2016 + Thuisarts.nl</a:t>
            </a:r>
          </a:p>
          <a:p>
            <a:pPr marL="296123" indent="-296123">
              <a:buFontTx/>
              <a:buChar char="-"/>
            </a:pPr>
            <a:r>
              <a:rPr lang="nl-NL" dirty="0"/>
              <a:t>Van de 100 mensen die ouder zijn dan 70 jaar en </a:t>
            </a:r>
            <a:r>
              <a:rPr lang="nl-NL" u="sng" dirty="0"/>
              <a:t>buiten het ziekenhuis </a:t>
            </a:r>
            <a:r>
              <a:rPr lang="nl-NL" dirty="0"/>
              <a:t>gereanimeerd worden, blijven er gemiddeld 12 in leven. De andere 88 overlijden.  </a:t>
            </a:r>
          </a:p>
          <a:p>
            <a:pPr marL="296123" indent="-296123">
              <a:buFontTx/>
              <a:buChar char="-"/>
            </a:pPr>
            <a:r>
              <a:rPr lang="nl-NL" dirty="0"/>
              <a:t>Van de 100 mensen die ouder zijn dan 70 jaar en </a:t>
            </a:r>
            <a:r>
              <a:rPr lang="nl-NL" u="sng" dirty="0"/>
              <a:t>in het ziekenhuis</a:t>
            </a:r>
            <a:r>
              <a:rPr lang="nl-NL" dirty="0"/>
              <a:t> gereanimeerd worden, blijven er gemiddeld 19 in leven. De andere 81 overlijden.</a:t>
            </a:r>
          </a:p>
          <a:p>
            <a:pPr marL="296123" indent="-296123">
              <a:buFontTx/>
              <a:buChar char="-"/>
            </a:pPr>
            <a:r>
              <a:rPr lang="nl-NL" dirty="0"/>
              <a:t>Van de 100 mensen die door reanimatie nog leven, houden er 90 dezelfde gezondheid als voor de hartstilstand of lichte restklachten; 10 van de 100 mensen houden ernstige restklachten.</a:t>
            </a:r>
          </a:p>
          <a:p>
            <a:pPr marL="177674" indent="-177674">
              <a:buFontTx/>
              <a:buChar char="-"/>
            </a:pPr>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18</a:t>
            </a:fld>
            <a:endParaRPr lang="nl-NL"/>
          </a:p>
        </p:txBody>
      </p:sp>
    </p:spTree>
    <p:extLst>
      <p:ext uri="{BB962C8B-B14F-4D97-AF65-F5344CB8AC3E}">
        <p14:creationId xmlns:p14="http://schemas.microsoft.com/office/powerpoint/2010/main" val="2392366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Hier legt u uit wat opname op de IC inhoudt, en waarom mensen wel of niet voor opname zouden willen kiezen.</a:t>
            </a:r>
          </a:p>
          <a:p>
            <a:pPr marL="177674" indent="-177674" defTabSz="947593">
              <a:buFontTx/>
              <a:buChar char="-"/>
              <a:defRPr/>
            </a:pPr>
            <a:r>
              <a:rPr lang="nl-NL" baseline="0" dirty="0"/>
              <a:t>Leg ook uit wat beademing is, en waarom mensen wel of niet voor beademing zouden willen kiezen.</a:t>
            </a:r>
            <a:endParaRPr lang="nl-NL" dirty="0"/>
          </a:p>
          <a:p>
            <a:endParaRPr lang="nl-NL" dirty="0"/>
          </a:p>
          <a:p>
            <a:r>
              <a:rPr lang="nl-NL" dirty="0"/>
              <a:t>Bijvoorbeeld:</a:t>
            </a:r>
          </a:p>
          <a:p>
            <a:r>
              <a:rPr lang="nl-NL" dirty="0"/>
              <a:t>Ook kunt u zich afvragen of u nog opgenomen wilt worden</a:t>
            </a:r>
            <a:r>
              <a:rPr lang="nl-NL" baseline="0" dirty="0"/>
              <a:t> op de Intensive Care afdeling van het ziekenhuis. Op de Intensive Care krijgen patiënten extra zorg en wordt uw gezondheidstoestand continue gevolgd en gemeten met apparaten. Het kan zijn dat er met speciale apparatuur voor gezorgd wordt dat bijvoorbeeld uw ademhaling of bloedsomloop door gaat. De zorg wordt gegeven door speciaal opgeleide artsen en verpleegkundigen. Deze zorg kan in bijzondere situaties nodig zijn. Mensen met chronische aandoeningen hebben vaak na IC opname lange hersteltijd nodig en het kan zijn dat u niet meer herstelt tot het </a:t>
            </a:r>
            <a:r>
              <a:rPr lang="nl-NL" baseline="0" dirty="0" err="1"/>
              <a:t>nivo</a:t>
            </a:r>
            <a:r>
              <a:rPr lang="nl-NL" baseline="0" dirty="0"/>
              <a:t> van voor IC opname. Een opname op de IC is ook niet altijd de beste zorg voor mensen die heel ernstig ziek zijn. Als u lichamelijk gezien al heel zwak bent en uw lichaam eigenlijk geen reserves meer heeft, kan het zijn dat een opname op de IC alleen maar meer problemen oplevert in plaats van dat u er beter van wordt. Als uw ziekte niet meer te genezen is, kunnen al deze apparaten een goed afscheid in de weg staan. </a:t>
            </a:r>
          </a:p>
          <a:p>
            <a:endParaRPr lang="nl-NL" baseline="0" dirty="0"/>
          </a:p>
          <a:p>
            <a:r>
              <a:rPr lang="nl-NL" baseline="0" dirty="0"/>
              <a:t>Als u zelf tijdelijk niet of onvoldoende toe in staat bent om adem te halen, kunt u beademing krijgen. Er zijn verschillende redenen om tot beademing over te gaan, bijvoorbeeld omdat een persoon te veel inspanning (ademarbeid) moet leveren of tijdens een operatie. Vaak is beademing noodzakelijk of zelfs levensreddend. Meestal is er een duidelijke reden waarom patiënten tijdelijk niet zelfstandig kunnen ademen, zoals een ernstige infectie die eerst behandeld moet worden. De beademing, die daarbij hoort, moet u zien als het tijdelijk overnemen van een belangrijke lichaamsfunctie. Beademing heeft echter ook nadelen. Er is bijvoorbeeld kans op schade aan de longen. </a:t>
            </a:r>
          </a:p>
          <a:p>
            <a:endParaRPr lang="nl-NL" baseline="0" dirty="0"/>
          </a:p>
          <a:p>
            <a:r>
              <a:rPr lang="nl-NL" baseline="0" dirty="0"/>
              <a:t>Extra informatie:</a:t>
            </a:r>
          </a:p>
          <a:p>
            <a:r>
              <a:rPr lang="nl-NL" baseline="0" dirty="0"/>
              <a:t>- De volgende informatie wordt in eerste instantie niet gegeven, maar als er gerichte vragen zijn is de volgende informatie mogelijk nog vermeldenswaardig: Er wordt onderscheid gemaakt tussen invasieve en niet-invasieve beademing. Bij invasieve beademing wordt een buisje tot in de luchtpijp gebracht, via de mond of via de hals. Het is in sommige gevallen mogelijk om niet-invasief (zonder buisje) te beademen. De beademingsmachine wordt dan aangesloten op een masker dat strak over de neus en de mond is geplaatst.  </a:t>
            </a:r>
          </a:p>
          <a:p>
            <a:pPr defTabSz="947593">
              <a:defRPr/>
            </a:pPr>
            <a:r>
              <a:rPr lang="nl-NL" baseline="0" dirty="0"/>
              <a:t>- De volgende informatie wordt in eerste instantie niet gegeven, maar als er gerichte vragen zijn is de volgende informatie mogelijk nog vermeldenswaardig: Een beademingsmachine beademt de longen van een patiënt heel anders dan de manier waarop wij normaal ademhalen. Hierdoor kan schade aan de longen ontstaan. Door deze schade kunnen de longen stug worden, waardoor het beademen steeds lastiger wordt. Ook kan door de beademing een klaplong ontstaan. Verder is het bekend dat door beademing het risico op een longontsteking toeneemt.  Bij niet-invasieve beademing bestaat het risico op drukplekken aan het hoofd/in het gezicht als gevolg van het masker en is er een verhoogde kans op verslikken. </a:t>
            </a:r>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19</a:t>
            </a:fld>
            <a:endParaRPr lang="nl-NL"/>
          </a:p>
        </p:txBody>
      </p:sp>
    </p:spTree>
    <p:extLst>
      <p:ext uri="{BB962C8B-B14F-4D97-AF65-F5344CB8AC3E}">
        <p14:creationId xmlns:p14="http://schemas.microsoft.com/office/powerpoint/2010/main" val="3240148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1450" indent="-171450">
              <a:buFont typeface="Arial" panose="020B0604020202020204" pitchFamily="34" charset="0"/>
              <a:buChar char="•"/>
            </a:pPr>
            <a:r>
              <a:rPr lang="nl-NL" dirty="0"/>
              <a:t>Deze dia kan getoond worden tijdens de ‘inloop’ (de tijd voorafgaand aan de bijeenkomst, wanneer mensen binnenkomen);</a:t>
            </a:r>
          </a:p>
          <a:p>
            <a:endParaRPr lang="nl-NL" dirty="0"/>
          </a:p>
          <a:p>
            <a:r>
              <a:rPr lang="nl-NL" dirty="0"/>
              <a:t>Bijvoorbeeld:</a:t>
            </a:r>
          </a:p>
          <a:p>
            <a:pPr defTabSz="947593"/>
            <a:r>
              <a:rPr lang="nl-NL" dirty="0"/>
              <a:t>Welkom.</a:t>
            </a:r>
            <a:r>
              <a:rPr lang="nl-NL" baseline="0" dirty="0"/>
              <a:t> Fijn dat u er bent. De bijeenkomst begint om …</a:t>
            </a:r>
          </a:p>
          <a:p>
            <a:pPr defTabSz="947593"/>
            <a:endParaRPr lang="nl-NL" dirty="0"/>
          </a:p>
          <a:p>
            <a:r>
              <a:rPr lang="nl-NL" dirty="0"/>
              <a:t>Extra informatie:</a:t>
            </a:r>
          </a:p>
          <a:p>
            <a:pPr marL="171450" indent="-171450">
              <a:buSzPct val="100000"/>
              <a:buFont typeface="Arial" panose="020B0604020202020204" pitchFamily="34" charset="0"/>
              <a:buChar char="•"/>
            </a:pPr>
            <a:r>
              <a:rPr lang="nl-NL" dirty="0"/>
              <a:t>De </a:t>
            </a:r>
            <a:r>
              <a:rPr lang="nl-NL" dirty="0" err="1"/>
              <a:t>powerpoint</a:t>
            </a:r>
            <a:r>
              <a:rPr lang="nl-NL" dirty="0"/>
              <a:t> staat nu in de opmaak van Weet u wat u</a:t>
            </a:r>
            <a:r>
              <a:rPr lang="nl-NL" baseline="0" dirty="0"/>
              <a:t> wilt</a:t>
            </a:r>
            <a:r>
              <a:rPr lang="nl-NL" dirty="0"/>
              <a:t>. U kunt de </a:t>
            </a:r>
            <a:r>
              <a:rPr lang="nl-NL" dirty="0" err="1"/>
              <a:t>powerpoint</a:t>
            </a:r>
            <a:r>
              <a:rPr lang="nl-NL" dirty="0"/>
              <a:t> overzetten naar de huisstijl van uw eigen organisatie of het netwerk palliatieve zorg.</a:t>
            </a:r>
          </a:p>
          <a:p>
            <a:endParaRPr lang="nl-NL" dirty="0"/>
          </a:p>
        </p:txBody>
      </p:sp>
      <p:sp>
        <p:nvSpPr>
          <p:cNvPr id="4" name="Tijdelijke aanduiding voor dianummer 3"/>
          <p:cNvSpPr>
            <a:spLocks noGrp="1"/>
          </p:cNvSpPr>
          <p:nvPr>
            <p:ph type="sldNum" sz="quarter" idx="10"/>
          </p:nvPr>
        </p:nvSpPr>
        <p:spPr/>
        <p:txBody>
          <a:bodyPr/>
          <a:lstStyle/>
          <a:p>
            <a:fld id="{06C8C8CA-4360-4985-BA5B-05EE8033E46D}" type="slidenum">
              <a:rPr lang="nl-NL" smtClean="0"/>
              <a:t>2</a:t>
            </a:fld>
            <a:endParaRPr lang="nl-NL"/>
          </a:p>
        </p:txBody>
      </p:sp>
    </p:spTree>
    <p:extLst>
      <p:ext uri="{BB962C8B-B14F-4D97-AF65-F5344CB8AC3E}">
        <p14:creationId xmlns:p14="http://schemas.microsoft.com/office/powerpoint/2010/main" val="876967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 </a:t>
            </a:r>
          </a:p>
          <a:p>
            <a:pPr marL="177674" indent="-177674">
              <a:buFontTx/>
              <a:buChar char="-"/>
            </a:pPr>
            <a:r>
              <a:rPr lang="nl-NL" baseline="0" dirty="0"/>
              <a:t>Hier legt u uit hoe de zorg en begeleiding eruit kan zien thuis, in het ziekenhuis, in het hospice en in het verpleeghuis.</a:t>
            </a:r>
          </a:p>
          <a:p>
            <a:pPr marL="177674" indent="-177674">
              <a:buFontTx/>
              <a:buChar char="-"/>
            </a:pPr>
            <a:r>
              <a:rPr lang="nl-NL" baseline="0" dirty="0"/>
              <a:t>Sluit hierbij aan bij de lokale voorzieningen (noem bv het dichtstbijzijnde high-care hospice en bijna-thuis-huis), en geef bv ook aan hoe de huisarts samenwerkt met / zorg levert op deze locaties.</a:t>
            </a:r>
          </a:p>
          <a:p>
            <a:pPr marL="171450" indent="-171450">
              <a:buFontTx/>
              <a:buChar char="-"/>
            </a:pPr>
            <a:r>
              <a:rPr lang="nl-NL" dirty="0"/>
              <a:t>Artsen proberen zo goed mogelijk</a:t>
            </a:r>
            <a:r>
              <a:rPr lang="nl-NL" baseline="0" dirty="0"/>
              <a:t> rekening te houden met uw wensen.</a:t>
            </a:r>
          </a:p>
          <a:p>
            <a:pPr marL="171450" indent="-171450">
              <a:buFontTx/>
              <a:buChar char="-"/>
            </a:pPr>
            <a:r>
              <a:rPr lang="nl-NL" baseline="0" dirty="0"/>
              <a:t>Maar e</a:t>
            </a:r>
            <a:r>
              <a:rPr lang="nl-NL" dirty="0"/>
              <a:t>r zijn geen garanties</a:t>
            </a:r>
            <a:r>
              <a:rPr lang="nl-NL" baseline="0" dirty="0"/>
              <a:t> dat zaken gaan zoals besproken. </a:t>
            </a:r>
            <a:endParaRPr lang="nl-NL" dirty="0"/>
          </a:p>
          <a:p>
            <a:endParaRPr lang="nl-NL" dirty="0"/>
          </a:p>
          <a:p>
            <a:r>
              <a:rPr lang="nl-NL" dirty="0"/>
              <a:t>Bijvoorbeeld:</a:t>
            </a:r>
          </a:p>
          <a:p>
            <a:r>
              <a:rPr lang="nl-NL" dirty="0"/>
              <a:t>Als</a:t>
            </a:r>
            <a:r>
              <a:rPr lang="nl-NL" baseline="0" dirty="0"/>
              <a:t> u een ernstige ziekte heeft of als u ouder wordt, kan het zijn dat</a:t>
            </a:r>
            <a:r>
              <a:rPr lang="nl-NL" dirty="0"/>
              <a:t> u steeds zieker wordt.</a:t>
            </a:r>
            <a:r>
              <a:rPr lang="nl-NL" baseline="0" dirty="0"/>
              <a:t> U heeft dan </a:t>
            </a:r>
            <a:r>
              <a:rPr lang="nl-NL" dirty="0"/>
              <a:t>steeds</a:t>
            </a:r>
            <a:r>
              <a:rPr lang="nl-NL" baseline="0" dirty="0"/>
              <a:t> meer zorg en hulp nodig. Het is goed om al op tijd na te denken waar u wilt wonen als u zieker wordt. En ook waar u wilt overlijden.  </a:t>
            </a:r>
            <a:endParaRPr lang="nl-NL" dirty="0"/>
          </a:p>
          <a:p>
            <a:endParaRPr lang="nl-NL" baseline="0" dirty="0"/>
          </a:p>
          <a:p>
            <a:r>
              <a:rPr lang="nl-NL" dirty="0"/>
              <a:t>We horen vaak dat mensen graag thuis blijven</a:t>
            </a:r>
            <a:r>
              <a:rPr lang="nl-NL" baseline="0" dirty="0"/>
              <a:t> in het laatste stukje van hun leven. Het voordeel van thuis blijven is dat u in een vertrouwde omgeving bent. En u heeft net al gehoord dat er veel mogelijk is thuis. Maar het is niet voor iedereen mogelijk om tot het einde van het leven thuis te blijven. Bijvoorbeeld als u alleen woont, of als u gespecialiseerde zorg nodig heeft die uw naasten niet kunnen geven. </a:t>
            </a:r>
          </a:p>
          <a:p>
            <a:endParaRPr lang="nl-NL" baseline="0" dirty="0"/>
          </a:p>
          <a:p>
            <a:r>
              <a:rPr lang="nl-NL" baseline="0" dirty="0"/>
              <a:t>In het hospice krijgt u eigenlijk het beste van twee werelden; het voelt daar heel huiselijk maar tegelijk bent u omringt door professionele zorgverleners die het gewend zijn om dagelijks zo goed mogelijke zorg te geven aan hun bewoners. Voor opname in een hospice geldt een verwachte levensduur van maximaal drie maanden. </a:t>
            </a:r>
          </a:p>
          <a:p>
            <a:endParaRPr lang="nl-NL" baseline="0" dirty="0"/>
          </a:p>
          <a:p>
            <a:r>
              <a:rPr lang="nl-NL" baseline="0" dirty="0"/>
              <a:t>Hoewel mensen doorgaans niet uit zichzelf zeggen dat ze graag naar een verpleeghuis zouden willen, kan dat ook een goede plek zijn. Wanneer u bijvoorbeeld langdurig zorg nodig heeft die te zwaar is voor mantelzorgers en waar de thuiszorg ook niet genoeg aanwezig kan zijn, dan is het verpleeghuis vaak de best mogelijke optie. </a:t>
            </a:r>
          </a:p>
          <a:p>
            <a:endParaRPr lang="nl-NL" baseline="0" dirty="0"/>
          </a:p>
          <a:p>
            <a:r>
              <a:rPr lang="nl-NL" baseline="0" dirty="0"/>
              <a:t>Het kan ook zijn dat er onverwachts iets gebeurt. De arts overlegt dan met u of u naar het ziekenhuis moet. Als u graag thuis wilt overlijden is het dan goed om te bedenken of u al die ziekenhuisopnames nog wilt. Het kan namelijk gebeuren dat u zo ziek bent, dat u in het ziekenhuis gaat overlijden. Het is van tevoren niet goed te voorspellen, dus dat is iets waar u het met uw arts over moet hebben. Als u niet naar het ziekenhuis wilt, kunt u samen met uw arts bespreken welke zorg thuis gegeven kan worden, of dat u misschien in aanmerking komt voor opname in een hospice. Maar misschien gaat u liever wel naar het ziekenhuis als u heel ziek bent, want in het ziekenhuis zijn er altijd goede professionele zorgverleners aanwezig. Dat kan een gevoel van veiligheid geven. Ongeveer een derde van de overlijdens in Nederland vindt in het ziekenhuis plaats. </a:t>
            </a:r>
          </a:p>
          <a:p>
            <a:endParaRPr lang="nl-NL" baseline="0" dirty="0"/>
          </a:p>
          <a:p>
            <a:r>
              <a:rPr lang="nl-NL" baseline="0" dirty="0"/>
              <a:t>Praat met de huisarts over de plaats waar u het liefste wilt zijn. Dan kunt u samen de voor- en nadelen bespreken, zoals die passen bij uw situatie. De huisarts kan u ook uitleggen welke zorg hij of zij kan geven, of hoe de samenwerking met de huisarts verloopt wanneer u niet thuis blijft. </a:t>
            </a:r>
          </a:p>
          <a:p>
            <a:endParaRPr lang="nl-NL" baseline="0" dirty="0"/>
          </a:p>
          <a:p>
            <a:r>
              <a:rPr lang="nl-NL" baseline="0" dirty="0"/>
              <a:t>Extra informatie:</a:t>
            </a:r>
          </a:p>
          <a:p>
            <a:r>
              <a:rPr lang="nl-NL" baseline="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20</a:t>
            </a:fld>
            <a:endParaRPr lang="nl-NL"/>
          </a:p>
        </p:txBody>
      </p:sp>
    </p:spTree>
    <p:extLst>
      <p:ext uri="{BB962C8B-B14F-4D97-AF65-F5344CB8AC3E}">
        <p14:creationId xmlns:p14="http://schemas.microsoft.com/office/powerpoint/2010/main" val="4290916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Deze dia kort behandelen. U kunt hier noemen dat er meer keuzes zijn. Als er vragen over zijn vanuit de zaal, kunt u er verder op ingaan.</a:t>
            </a:r>
            <a:endParaRPr lang="nl-NL" dirty="0"/>
          </a:p>
          <a:p>
            <a:endParaRPr lang="nl-NL" dirty="0"/>
          </a:p>
          <a:p>
            <a:r>
              <a:rPr lang="nl-NL" dirty="0"/>
              <a:t>Bijvoorbeeld:</a:t>
            </a:r>
          </a:p>
          <a:p>
            <a:r>
              <a:rPr lang="nl-NL" dirty="0"/>
              <a:t>Er</a:t>
            </a:r>
            <a:r>
              <a:rPr lang="nl-NL" baseline="0" dirty="0"/>
              <a:t> zijn meer keuzes mogelijk voor wat betreft zorg in de laatste levensfase. Op deze dia ziet u een aantal voorbeelden. </a:t>
            </a:r>
          </a:p>
          <a:p>
            <a:pPr marL="171450" indent="-171450">
              <a:buFontTx/>
              <a:buChar char="-"/>
            </a:pPr>
            <a:r>
              <a:rPr lang="nl-NL" baseline="0" dirty="0"/>
              <a:t>Wilt u nog alle behandelingen in het ziekenhuis krijgen, ook als er de kans op verlies van zelfstandigheid groot is?</a:t>
            </a:r>
          </a:p>
          <a:p>
            <a:pPr marL="171450" indent="-171450">
              <a:buFontTx/>
              <a:buChar char="-"/>
            </a:pPr>
            <a:r>
              <a:rPr lang="nl-NL" baseline="0" dirty="0"/>
              <a:t>Misschien zijn er op een bepaald moment redenen om met bepaalde medicijnen te stoppen, bijvoorbeeld omdat de voordelen niet meer zo goed opwegen tegen de nadelen. Ook bij infecties die met antibiotica behandeld worden kan het goed zijn om voor- en nadelen tegen elkaar op te wegen. Dit kan per behandeling opnieuw tegen elkaar afgewogen worden. </a:t>
            </a:r>
          </a:p>
          <a:p>
            <a:pPr marL="0" indent="0">
              <a:buFontTx/>
              <a:buNone/>
            </a:pPr>
            <a:r>
              <a:rPr lang="nl-NL" baseline="0" dirty="0"/>
              <a:t>Ga in gesprek met uw arts en naasten over uw wensen, als u die heeft. </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21</a:t>
            </a:fld>
            <a:endParaRPr lang="nl-NL"/>
          </a:p>
        </p:txBody>
      </p:sp>
    </p:spTree>
    <p:extLst>
      <p:ext uri="{BB962C8B-B14F-4D97-AF65-F5344CB8AC3E}">
        <p14:creationId xmlns:p14="http://schemas.microsoft.com/office/powerpoint/2010/main" val="1210387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Leg uit wat palliatieve sedatie is.</a:t>
            </a:r>
          </a:p>
          <a:p>
            <a:pPr marL="177674" indent="-177674">
              <a:buFontTx/>
              <a:buChar char="-"/>
            </a:pPr>
            <a:r>
              <a:rPr lang="nl-NL" baseline="0" dirty="0"/>
              <a:t>Leg uit wat het verschil is met euthanasie. </a:t>
            </a:r>
            <a:endParaRPr lang="nl-NL" dirty="0"/>
          </a:p>
          <a:p>
            <a:endParaRPr lang="nl-NL" dirty="0"/>
          </a:p>
          <a:p>
            <a:r>
              <a:rPr lang="nl-NL" dirty="0"/>
              <a:t>Bijvoorbeeld:</a:t>
            </a:r>
          </a:p>
          <a:p>
            <a:r>
              <a:rPr lang="nl-NL" dirty="0"/>
              <a:t>Bij palliatieve sedatie geeft een arts u medicijnen waardoor u slaperig wordt. Daardoor heeft u minder last van pijn en benauwdheid aan het einde van uw leven. De arts kan deze medicijnen geven als u erg lijdt en andere medicijnen niet genoeg helpen en u waarschijnlijk binnen een paar weken overlijdt. Het lukt niet om deze klachten op een andere manier te verminderen. U overlijdt niet door de palliatieve sedatie. U overlijdt door de ziekte die u heeft. Het is een natuurlijk overlijden, waarbij u geen last meer heeft van pijn, benauwdheid of andere ernstige klachten. </a:t>
            </a:r>
          </a:p>
          <a:p>
            <a:endParaRPr lang="nl-NL" dirty="0"/>
          </a:p>
          <a:p>
            <a:r>
              <a:rPr lang="nl-NL" dirty="0"/>
              <a:t>Sedatie</a:t>
            </a:r>
            <a:r>
              <a:rPr lang="nl-NL" baseline="0" dirty="0"/>
              <a:t> kan in verschillende ‘sterktes’, van een beetje suf, waarbij iemand nog wel meemaakt wat er om zich heen gebeurt, tot een diepe slaap. Verder kan bij sedatie gekozen worden voor kortere periodes, bijvoorbeeld de nacht, of voor continue sedatie waarbij u de hele tijd in slaap bent. Wanneer gekozen wordt voor diepe slaap kan dit pas bij een levensverwachting van minder dan twee weken.</a:t>
            </a:r>
          </a:p>
          <a:p>
            <a:endParaRPr lang="nl-NL" baseline="0" dirty="0"/>
          </a:p>
          <a:p>
            <a:r>
              <a:rPr lang="nl-NL" baseline="0" dirty="0"/>
              <a:t>Extra informatie:</a:t>
            </a:r>
          </a:p>
          <a:p>
            <a:pPr marL="171450" indent="-171450">
              <a:buFontTx/>
              <a:buChar char="-"/>
            </a:pPr>
            <a:r>
              <a:rPr lang="en-US" dirty="0"/>
              <a:t>De </a:t>
            </a:r>
            <a:r>
              <a:rPr lang="en-US" dirty="0" err="1"/>
              <a:t>laatste</a:t>
            </a:r>
            <a:r>
              <a:rPr lang="en-US" dirty="0"/>
              <a:t> regel </a:t>
            </a:r>
            <a:r>
              <a:rPr lang="en-US" dirty="0" err="1"/>
              <a:t>geldt</a:t>
            </a:r>
            <a:r>
              <a:rPr lang="en-US" baseline="0" dirty="0"/>
              <a:t> </a:t>
            </a:r>
            <a:r>
              <a:rPr lang="en-US" baseline="0" dirty="0" err="1"/>
              <a:t>uiteraard</a:t>
            </a:r>
            <a:r>
              <a:rPr lang="en-US" baseline="0" dirty="0"/>
              <a:t> </a:t>
            </a:r>
            <a:r>
              <a:rPr lang="en-US" baseline="0" dirty="0" err="1"/>
              <a:t>voor</a:t>
            </a:r>
            <a:r>
              <a:rPr lang="en-US" baseline="0" dirty="0"/>
              <a:t> </a:t>
            </a:r>
            <a:r>
              <a:rPr lang="en-US" baseline="0" dirty="0" err="1"/>
              <a:t>diepe</a:t>
            </a:r>
            <a:r>
              <a:rPr lang="en-US" baseline="0" dirty="0"/>
              <a:t> continue </a:t>
            </a:r>
            <a:r>
              <a:rPr lang="en-US" baseline="0" dirty="0" err="1"/>
              <a:t>sedatie</a:t>
            </a:r>
            <a:r>
              <a:rPr lang="en-US" baseline="0" dirty="0"/>
              <a:t>.</a:t>
            </a:r>
          </a:p>
          <a:p>
            <a:pPr marL="171450" indent="-171450">
              <a:buFontTx/>
              <a:buChar char="-"/>
            </a:pPr>
            <a:r>
              <a:rPr lang="en-US" baseline="0" dirty="0"/>
              <a:t>De </a:t>
            </a:r>
            <a:r>
              <a:rPr lang="en-US" baseline="0" dirty="0" err="1"/>
              <a:t>dia’s</a:t>
            </a:r>
            <a:r>
              <a:rPr lang="en-US" baseline="0" dirty="0"/>
              <a:t> over </a:t>
            </a:r>
            <a:r>
              <a:rPr lang="en-US" baseline="0" dirty="0" err="1"/>
              <a:t>palliatieve</a:t>
            </a:r>
            <a:r>
              <a:rPr lang="en-US" baseline="0" dirty="0"/>
              <a:t> </a:t>
            </a:r>
            <a:r>
              <a:rPr lang="en-US" baseline="0" dirty="0" err="1"/>
              <a:t>sedatie</a:t>
            </a:r>
            <a:r>
              <a:rPr lang="en-US" baseline="0" dirty="0"/>
              <a:t> en </a:t>
            </a:r>
            <a:r>
              <a:rPr lang="en-US" baseline="0" dirty="0" err="1"/>
              <a:t>euthanasie</a:t>
            </a:r>
            <a:r>
              <a:rPr lang="en-US" baseline="0" dirty="0"/>
              <a:t> </a:t>
            </a:r>
            <a:r>
              <a:rPr lang="en-US" baseline="0" dirty="0" err="1"/>
              <a:t>zijn</a:t>
            </a:r>
            <a:r>
              <a:rPr lang="en-US" baseline="0" dirty="0"/>
              <a:t> met name </a:t>
            </a:r>
            <a:r>
              <a:rPr lang="en-US" baseline="0" dirty="0" err="1"/>
              <a:t>toegevoegd</a:t>
            </a:r>
            <a:r>
              <a:rPr lang="en-US" baseline="0" dirty="0"/>
              <a:t> </a:t>
            </a:r>
            <a:r>
              <a:rPr lang="en-US" baseline="0" dirty="0" err="1"/>
              <a:t>omdat</a:t>
            </a:r>
            <a:r>
              <a:rPr lang="en-US" baseline="0" dirty="0"/>
              <a:t> </a:t>
            </a:r>
            <a:r>
              <a:rPr lang="en-US" baseline="0" dirty="0" err="1"/>
              <a:t>hier</a:t>
            </a:r>
            <a:r>
              <a:rPr lang="en-US" baseline="0" dirty="0"/>
              <a:t> </a:t>
            </a:r>
            <a:r>
              <a:rPr lang="en-US" baseline="0" dirty="0" err="1"/>
              <a:t>doorgaans</a:t>
            </a:r>
            <a:r>
              <a:rPr lang="en-US" baseline="0" dirty="0"/>
              <a:t> </a:t>
            </a:r>
            <a:r>
              <a:rPr lang="en-US" baseline="0" dirty="0" err="1"/>
              <a:t>veel</a:t>
            </a:r>
            <a:r>
              <a:rPr lang="en-US" baseline="0" dirty="0"/>
              <a:t> </a:t>
            </a:r>
            <a:r>
              <a:rPr lang="en-US" baseline="0" dirty="0" err="1"/>
              <a:t>vragen</a:t>
            </a:r>
            <a:r>
              <a:rPr lang="en-US" baseline="0" dirty="0"/>
              <a:t> over </a:t>
            </a:r>
            <a:r>
              <a:rPr lang="en-US" baseline="0" dirty="0" err="1"/>
              <a:t>komen</a:t>
            </a:r>
            <a:r>
              <a:rPr lang="en-US" baseline="0" dirty="0"/>
              <a:t>, </a:t>
            </a:r>
            <a:r>
              <a:rPr lang="en-US" baseline="0" dirty="0" err="1"/>
              <a:t>mensen</a:t>
            </a:r>
            <a:r>
              <a:rPr lang="en-US" baseline="0" dirty="0"/>
              <a:t> </a:t>
            </a:r>
            <a:r>
              <a:rPr lang="en-US" baseline="0" dirty="0" err="1"/>
              <a:t>hier</a:t>
            </a:r>
            <a:r>
              <a:rPr lang="en-US" baseline="0" dirty="0"/>
              <a:t> </a:t>
            </a:r>
            <a:r>
              <a:rPr lang="en-US" baseline="0" dirty="0" err="1"/>
              <a:t>graag</a:t>
            </a:r>
            <a:r>
              <a:rPr lang="en-US" baseline="0" dirty="0"/>
              <a:t> </a:t>
            </a:r>
            <a:r>
              <a:rPr lang="en-US" baseline="0" dirty="0" err="1"/>
              <a:t>informatie</a:t>
            </a:r>
            <a:r>
              <a:rPr lang="en-US" baseline="0" dirty="0"/>
              <a:t> over </a:t>
            </a:r>
            <a:r>
              <a:rPr lang="en-US" baseline="0" dirty="0" err="1"/>
              <a:t>willen</a:t>
            </a:r>
            <a:r>
              <a:rPr lang="en-US" baseline="0" dirty="0"/>
              <a:t> en </a:t>
            </a:r>
            <a:r>
              <a:rPr lang="en-US" baseline="0" dirty="0" err="1"/>
              <a:t>omdat</a:t>
            </a:r>
            <a:r>
              <a:rPr lang="en-US" baseline="0" dirty="0"/>
              <a:t> </a:t>
            </a:r>
            <a:r>
              <a:rPr lang="en-US" baseline="0" dirty="0" err="1"/>
              <a:t>er</a:t>
            </a:r>
            <a:r>
              <a:rPr lang="en-US" baseline="0" dirty="0"/>
              <a:t> </a:t>
            </a:r>
            <a:r>
              <a:rPr lang="en-US" baseline="0" dirty="0" err="1"/>
              <a:t>ook</a:t>
            </a:r>
            <a:r>
              <a:rPr lang="en-US" baseline="0" dirty="0"/>
              <a:t> </a:t>
            </a:r>
            <a:r>
              <a:rPr lang="en-US" baseline="0" dirty="0" err="1"/>
              <a:t>veel</a:t>
            </a:r>
            <a:r>
              <a:rPr lang="en-US" baseline="0" dirty="0"/>
              <a:t> </a:t>
            </a:r>
            <a:r>
              <a:rPr lang="en-US" baseline="0" dirty="0" err="1"/>
              <a:t>misverstanden</a:t>
            </a:r>
            <a:r>
              <a:rPr lang="en-US" baseline="0" dirty="0"/>
              <a:t> over </a:t>
            </a:r>
            <a:r>
              <a:rPr lang="en-US" baseline="0" dirty="0" err="1"/>
              <a:t>zijn</a:t>
            </a:r>
            <a:r>
              <a:rPr lang="en-US" baseline="0" dirty="0"/>
              <a:t>. </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22</a:t>
            </a:fld>
            <a:endParaRPr lang="nl-NL"/>
          </a:p>
        </p:txBody>
      </p:sp>
    </p:spTree>
    <p:extLst>
      <p:ext uri="{BB962C8B-B14F-4D97-AF65-F5344CB8AC3E}">
        <p14:creationId xmlns:p14="http://schemas.microsoft.com/office/powerpoint/2010/main" val="2988131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baseline="0" dirty="0"/>
              <a:t>Leg uit wat het verschil is met palliatieve sedatie. </a:t>
            </a:r>
          </a:p>
          <a:p>
            <a:pPr marL="177674" indent="-177674" defTabSz="947593">
              <a:buFontTx/>
              <a:buChar char="-"/>
              <a:defRPr/>
            </a:pPr>
            <a:r>
              <a:rPr lang="nl-NL" b="0" baseline="0" dirty="0"/>
              <a:t>Leg uit dat euthanasie niet vaak voorkomt. </a:t>
            </a:r>
            <a:endParaRPr lang="nl-NL" b="0" dirty="0"/>
          </a:p>
          <a:p>
            <a:endParaRPr lang="nl-NL" dirty="0"/>
          </a:p>
          <a:p>
            <a:r>
              <a:rPr lang="nl-NL" dirty="0"/>
              <a:t>Bijvoorbeeld:</a:t>
            </a:r>
          </a:p>
          <a:p>
            <a:pPr defTabSz="947593">
              <a:defRPr/>
            </a:pPr>
            <a:r>
              <a:rPr lang="nl-NL" dirty="0"/>
              <a:t>Als u vindt dat u ondraaglijk lijdt en er is geen uitzicht meer op verbetering, dan kunt u uw arts vragen uw leven te beëindigen. U moet er zelf om vragen. U kan opschrijven dat u euthanasie wil. Praat ook dan met uw arts over uw euthanasieverzoek. Alleen een formulier opsturen of afgeven kan later misverstanden veroorzaken. In gesprekken met uw arts kunt u om euthanasie vragen. Deze gesprekken zijn heel erg belangrijk. Uw arts wil heel duidelijk weten waarom u om euthanasie vraagt. Belangrijke vragen zijn:</a:t>
            </a:r>
          </a:p>
          <a:p>
            <a:pPr marL="177674" indent="-177674" defTabSz="947593">
              <a:buFont typeface="Arial" panose="020B0604020202020204" pitchFamily="34" charset="0"/>
              <a:buChar char="•"/>
              <a:defRPr/>
            </a:pPr>
            <a:r>
              <a:rPr lang="nl-NL" dirty="0"/>
              <a:t>Hoe kijkt u aan tegen het einde van uw leven?</a:t>
            </a:r>
          </a:p>
          <a:p>
            <a:pPr marL="177674" indent="-177674" defTabSz="947593">
              <a:buFont typeface="Arial" panose="020B0604020202020204" pitchFamily="34" charset="0"/>
              <a:buChar char="•"/>
              <a:defRPr/>
            </a:pPr>
            <a:r>
              <a:rPr lang="nl-NL" dirty="0"/>
              <a:t>Wanneer is lijden voor u ondraaglijk? Is dat lijden er nu of bent u bang voor lijden in de toekomst? Waarom bent u daar bang voor?</a:t>
            </a:r>
          </a:p>
          <a:p>
            <a:r>
              <a:rPr lang="nl-NL" dirty="0"/>
              <a:t>Artsen zijn niet verplicht om euthanasie uit te voeren en U heeft geen recht op euthanasie. Uw arts zal zorgvuldig afwegen of uw verzoek op dat moment aan de wettelijke eisen voldoet en of hij/zij uw verzoek wil uitvoeren. Uw arts moet beoordelen:</a:t>
            </a:r>
          </a:p>
          <a:p>
            <a:pPr marL="177674" indent="-177674" defTabSz="947593">
              <a:buFont typeface="Arial" panose="020B0604020202020204" pitchFamily="34" charset="0"/>
              <a:buChar char="•"/>
              <a:defRPr/>
            </a:pPr>
            <a:r>
              <a:rPr lang="nl-NL" dirty="0"/>
              <a:t>of uw verzoek om euthanasie vrijwillig is,</a:t>
            </a:r>
          </a:p>
          <a:p>
            <a:pPr marL="177674" indent="-177674" defTabSz="947593">
              <a:buFont typeface="Arial" panose="020B0604020202020204" pitchFamily="34" charset="0"/>
              <a:buChar char="•"/>
              <a:defRPr/>
            </a:pPr>
            <a:r>
              <a:rPr lang="nl-NL" dirty="0"/>
              <a:t>of u er heel goed over heeft nagedacht,</a:t>
            </a:r>
          </a:p>
          <a:p>
            <a:pPr marL="177674" indent="-177674" defTabSz="947593">
              <a:buFont typeface="Arial" panose="020B0604020202020204" pitchFamily="34" charset="0"/>
              <a:buChar char="•"/>
              <a:defRPr/>
            </a:pPr>
            <a:r>
              <a:rPr lang="nl-NL" dirty="0"/>
              <a:t>of u precies weet wat euthanasie betekent en hoe het gaat,</a:t>
            </a:r>
          </a:p>
          <a:p>
            <a:pPr marL="177674" indent="-177674" defTabSz="947593">
              <a:buFont typeface="Arial" panose="020B0604020202020204" pitchFamily="34" charset="0"/>
              <a:buChar char="•"/>
              <a:defRPr/>
            </a:pPr>
            <a:r>
              <a:rPr lang="nl-NL" dirty="0"/>
              <a:t>of u ondraaglijk lijdt</a:t>
            </a:r>
          </a:p>
          <a:p>
            <a:pPr marL="177674" indent="-177674" defTabSz="947593">
              <a:buFont typeface="Arial" panose="020B0604020202020204" pitchFamily="34" charset="0"/>
              <a:buChar char="•"/>
              <a:defRPr/>
            </a:pPr>
            <a:r>
              <a:rPr lang="nl-NL" dirty="0"/>
              <a:t>en waarom er voor u geen andere oplossingen meer zijn.</a:t>
            </a:r>
          </a:p>
          <a:p>
            <a:pPr defTabSz="947593">
              <a:defRPr/>
            </a:pPr>
            <a:r>
              <a:rPr lang="nl-NL" dirty="0"/>
              <a:t>Als uw arts deze punten beoordeeld heeft, moet er daarna altijd nog een tweede (onafhankelijke) arts met u praten om uw verzoek te beoordelen.</a:t>
            </a:r>
          </a:p>
          <a:p>
            <a:pPr defTabSz="947593">
              <a:defRPr/>
            </a:pPr>
            <a:endParaRPr lang="nl-NL" dirty="0"/>
          </a:p>
          <a:p>
            <a:pPr defTabSz="947593">
              <a:defRPr/>
            </a:pPr>
            <a:r>
              <a:rPr lang="nl-NL" dirty="0"/>
              <a:t>Uw arts kan en mag zeggen dat hij/zij geen euthanasie wil doen. Hij/zij zal dan aan u uitleggen waarom hij/zij dit niet wil doen.</a:t>
            </a:r>
          </a:p>
          <a:p>
            <a:pPr marL="177674" indent="-177674" defTabSz="947593">
              <a:buFont typeface="Arial" panose="020B0604020202020204" pitchFamily="34" charset="0"/>
              <a:buChar char="•"/>
              <a:defRPr/>
            </a:pPr>
            <a:r>
              <a:rPr lang="nl-NL" dirty="0"/>
              <a:t>Het kan zijn dat uw situatie niet aan de eisen van de euthanasiewet voldoet.</a:t>
            </a:r>
          </a:p>
          <a:p>
            <a:pPr marL="177674" indent="-177674" defTabSz="947593">
              <a:buFont typeface="Arial" panose="020B0604020202020204" pitchFamily="34" charset="0"/>
              <a:buChar char="•"/>
              <a:defRPr/>
            </a:pPr>
            <a:r>
              <a:rPr lang="nl-NL" dirty="0"/>
              <a:t>Uw arts kan ook persoonlijke redenen hebben om geen euthanasie te willen doen.</a:t>
            </a:r>
          </a:p>
          <a:p>
            <a:pPr defTabSz="947593">
              <a:defRPr/>
            </a:pPr>
            <a:r>
              <a:rPr lang="nl-NL" dirty="0"/>
              <a:t>De huisarts kan u dan verwijzen naar een andere arts. Of u kunt zelf op zoek gaan naar een andere arts.</a:t>
            </a:r>
          </a:p>
          <a:p>
            <a:pPr defTabSz="947593">
              <a:defRPr/>
            </a:pPr>
            <a:endParaRPr lang="nl-NL" dirty="0"/>
          </a:p>
          <a:p>
            <a:r>
              <a:rPr lang="nl-NL" b="0" dirty="0"/>
              <a:t>Euthanasie komt niet vaak voor. Iet</a:t>
            </a:r>
            <a:r>
              <a:rPr lang="nl-NL" b="0" baseline="0" dirty="0"/>
              <a:t>s minder dan een op de tien mensen vraagt voor overlijden om euthanasie, daarvan komt het bij de helft van die groep tot uitvoering van euthanasie. </a:t>
            </a:r>
            <a:endParaRPr lang="nl-NL" b="0" dirty="0"/>
          </a:p>
          <a:p>
            <a:endParaRPr lang="nl-NL" b="0" dirty="0"/>
          </a:p>
          <a:p>
            <a:r>
              <a:rPr lang="nl-NL" b="0" dirty="0"/>
              <a:t>Extra informatie: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en-US" baseline="0" dirty="0"/>
              <a:t>De </a:t>
            </a:r>
            <a:r>
              <a:rPr lang="en-US" baseline="0" dirty="0" err="1"/>
              <a:t>dia’s</a:t>
            </a:r>
            <a:r>
              <a:rPr lang="en-US" baseline="0" dirty="0"/>
              <a:t> over </a:t>
            </a:r>
            <a:r>
              <a:rPr lang="en-US" baseline="0" dirty="0" err="1"/>
              <a:t>palliatieve</a:t>
            </a:r>
            <a:r>
              <a:rPr lang="en-US" baseline="0" dirty="0"/>
              <a:t> </a:t>
            </a:r>
            <a:r>
              <a:rPr lang="en-US" baseline="0" dirty="0" err="1"/>
              <a:t>sedatie</a:t>
            </a:r>
            <a:r>
              <a:rPr lang="en-US" baseline="0" dirty="0"/>
              <a:t> en </a:t>
            </a:r>
            <a:r>
              <a:rPr lang="en-US" baseline="0" dirty="0" err="1"/>
              <a:t>euthanasie</a:t>
            </a:r>
            <a:r>
              <a:rPr lang="en-US" baseline="0" dirty="0"/>
              <a:t> </a:t>
            </a:r>
            <a:r>
              <a:rPr lang="en-US" baseline="0" dirty="0" err="1"/>
              <a:t>zijn</a:t>
            </a:r>
            <a:r>
              <a:rPr lang="en-US" baseline="0" dirty="0"/>
              <a:t> met name </a:t>
            </a:r>
            <a:r>
              <a:rPr lang="en-US" baseline="0" dirty="0" err="1"/>
              <a:t>toegevoegd</a:t>
            </a:r>
            <a:r>
              <a:rPr lang="en-US" baseline="0" dirty="0"/>
              <a:t> </a:t>
            </a:r>
            <a:r>
              <a:rPr lang="en-US" baseline="0" dirty="0" err="1"/>
              <a:t>omdat</a:t>
            </a:r>
            <a:r>
              <a:rPr lang="en-US" baseline="0" dirty="0"/>
              <a:t> </a:t>
            </a:r>
            <a:r>
              <a:rPr lang="en-US" baseline="0" dirty="0" err="1"/>
              <a:t>hier</a:t>
            </a:r>
            <a:r>
              <a:rPr lang="en-US" baseline="0" dirty="0"/>
              <a:t> </a:t>
            </a:r>
            <a:r>
              <a:rPr lang="en-US" baseline="0" dirty="0" err="1"/>
              <a:t>doorgaans</a:t>
            </a:r>
            <a:r>
              <a:rPr lang="en-US" baseline="0" dirty="0"/>
              <a:t> </a:t>
            </a:r>
            <a:r>
              <a:rPr lang="en-US" baseline="0" dirty="0" err="1"/>
              <a:t>veel</a:t>
            </a:r>
            <a:r>
              <a:rPr lang="en-US" baseline="0" dirty="0"/>
              <a:t> </a:t>
            </a:r>
            <a:r>
              <a:rPr lang="en-US" baseline="0" dirty="0" err="1"/>
              <a:t>vragen</a:t>
            </a:r>
            <a:r>
              <a:rPr lang="en-US" baseline="0" dirty="0"/>
              <a:t> over </a:t>
            </a:r>
            <a:r>
              <a:rPr lang="en-US" baseline="0" dirty="0" err="1"/>
              <a:t>komen</a:t>
            </a:r>
            <a:r>
              <a:rPr lang="en-US" baseline="0" dirty="0"/>
              <a:t>, </a:t>
            </a:r>
            <a:r>
              <a:rPr lang="en-US" baseline="0" dirty="0" err="1"/>
              <a:t>mensen</a:t>
            </a:r>
            <a:r>
              <a:rPr lang="en-US" baseline="0" dirty="0"/>
              <a:t> </a:t>
            </a:r>
            <a:r>
              <a:rPr lang="en-US" baseline="0" dirty="0" err="1"/>
              <a:t>hier</a:t>
            </a:r>
            <a:r>
              <a:rPr lang="en-US" baseline="0" dirty="0"/>
              <a:t> </a:t>
            </a:r>
            <a:r>
              <a:rPr lang="en-US" baseline="0" dirty="0" err="1"/>
              <a:t>graag</a:t>
            </a:r>
            <a:r>
              <a:rPr lang="en-US" baseline="0" dirty="0"/>
              <a:t> informative over </a:t>
            </a:r>
            <a:r>
              <a:rPr lang="en-US" baseline="0" dirty="0" err="1"/>
              <a:t>willen</a:t>
            </a:r>
            <a:r>
              <a:rPr lang="en-US" baseline="0" dirty="0"/>
              <a:t> en </a:t>
            </a:r>
            <a:r>
              <a:rPr lang="en-US" baseline="0" dirty="0" err="1"/>
              <a:t>omdat</a:t>
            </a:r>
            <a:r>
              <a:rPr lang="en-US" baseline="0" dirty="0"/>
              <a:t> </a:t>
            </a:r>
            <a:r>
              <a:rPr lang="en-US" baseline="0" dirty="0" err="1"/>
              <a:t>er</a:t>
            </a:r>
            <a:r>
              <a:rPr lang="en-US" baseline="0" dirty="0"/>
              <a:t> </a:t>
            </a:r>
            <a:r>
              <a:rPr lang="en-US" baseline="0" dirty="0" err="1"/>
              <a:t>ook</a:t>
            </a:r>
            <a:r>
              <a:rPr lang="en-US" baseline="0" dirty="0"/>
              <a:t> </a:t>
            </a:r>
            <a:r>
              <a:rPr lang="en-US" baseline="0" dirty="0" err="1"/>
              <a:t>veel</a:t>
            </a:r>
            <a:r>
              <a:rPr lang="en-US" baseline="0" dirty="0"/>
              <a:t> </a:t>
            </a:r>
            <a:r>
              <a:rPr lang="en-US" baseline="0" dirty="0" err="1"/>
              <a:t>misverstanden</a:t>
            </a:r>
            <a:r>
              <a:rPr lang="en-US" baseline="0" dirty="0"/>
              <a:t> over </a:t>
            </a:r>
            <a:r>
              <a:rPr lang="en-US" baseline="0" dirty="0" err="1"/>
              <a:t>zijn</a:t>
            </a:r>
            <a:r>
              <a:rPr lang="en-US" baseline="0" dirty="0"/>
              <a:t>. </a:t>
            </a:r>
            <a:endParaRPr lang="nl-NL" dirty="0"/>
          </a:p>
          <a:p>
            <a:pPr marL="177674" indent="-177674">
              <a:buFontTx/>
              <a:buChar char="-"/>
            </a:pPr>
            <a:r>
              <a:rPr lang="nl-NL" b="0" dirty="0"/>
              <a:t>Referentie: Derde evaluatie Wet toetsing levensbeëindiging op verzoek en hulp bij zelfdoding, 2023. Cijfers op dia zijn van 2022 (meest recente jaar in het rapport). </a:t>
            </a:r>
          </a:p>
          <a:p>
            <a:pPr marL="177674" indent="-177674" defTabSz="947593">
              <a:buFontTx/>
              <a:buChar char="-"/>
              <a:defRPr/>
            </a:pPr>
            <a:r>
              <a:rPr lang="nl-NL" b="0" dirty="0"/>
              <a:t>Het totaal aantal overledenen dat voorafgaand aan het overlijden een verzoek om euthanasie of hulp bij zelfdoding had gedaan in 2022 was ongeveer 13.750 (8.0% van alle overledenen). In 2022 werd 67% van de verzoeken ingewilligd. (Of met andere woorden; het totaal aantal overledenen dat voorafgaand aan het overlijden een verzoek om euthanasie of hulp bij zelfdoding had gedaan in 2022 was 8,0% van alle overledenen. Bij 5,3% van het totaal aantal sterfgevallen is euthanasie uitgevoerd. Dat wil dus zeggen dat grofweg de </a:t>
            </a:r>
            <a:r>
              <a:rPr lang="nl-NL" b="0" dirty="0" err="1"/>
              <a:t>tweederde</a:t>
            </a:r>
            <a:r>
              <a:rPr lang="nl-NL" b="0" dirty="0"/>
              <a:t> van alle verzoeken ingewilligd</a:t>
            </a:r>
            <a:r>
              <a:rPr lang="nl-NL" b="0" baseline="0" dirty="0"/>
              <a:t> wordt).</a:t>
            </a:r>
            <a:endParaRPr lang="nl-NL" b="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23</a:t>
            </a:fld>
            <a:endParaRPr lang="nl-NL"/>
          </a:p>
        </p:txBody>
      </p:sp>
    </p:spTree>
    <p:extLst>
      <p:ext uri="{BB962C8B-B14F-4D97-AF65-F5344CB8AC3E}">
        <p14:creationId xmlns:p14="http://schemas.microsoft.com/office/powerpoint/2010/main" val="3133997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Aandachtspunten:</a:t>
            </a:r>
          </a:p>
          <a:p>
            <a:pPr marL="177674" indent="-177674" defTabSz="947593">
              <a:buFontTx/>
              <a:buChar char="-"/>
              <a:defRPr/>
            </a:pPr>
            <a:r>
              <a:rPr lang="nl-NL" noProof="0" dirty="0"/>
              <a:t> </a:t>
            </a:r>
            <a:r>
              <a:rPr lang="nl-NL" baseline="0" noProof="0" dirty="0"/>
              <a:t>Leg de rol van de (huis)arts bij euthanasie uit, en dat de ‘weg’ naar euthanasie een gezamenlijk proces van arts en </a:t>
            </a:r>
            <a:r>
              <a:rPr lang="nl-NL" baseline="0" noProof="0" dirty="0" err="1"/>
              <a:t>patient</a:t>
            </a:r>
            <a:r>
              <a:rPr lang="nl-NL" baseline="0" noProof="0" dirty="0"/>
              <a:t> is. </a:t>
            </a:r>
            <a:endParaRPr lang="nl-NL" noProof="0" dirty="0"/>
          </a:p>
          <a:p>
            <a:endParaRPr lang="nl-NL" noProof="0" dirty="0"/>
          </a:p>
          <a:p>
            <a:r>
              <a:rPr lang="nl-NL" noProof="0" dirty="0"/>
              <a:t>Bijvoorbeeld:</a:t>
            </a:r>
          </a:p>
          <a:p>
            <a:r>
              <a:rPr lang="nl-NL" noProof="0" dirty="0"/>
              <a:t>Zoals net al gezegd geeft een euthanasie verklaring of een vraag om euthanasie niet automatisch recht op euthanasie. Uw arts kan en mag zeggen dat hij/zij geen euthanasie wil doen. Als de arts geen principiële / gewetensbezwaren heeft tegen het uitvoeren van euthanasie, en aan alle zorgvuldigheidseisen is voldaan, kunnen de arts en </a:t>
            </a:r>
            <a:r>
              <a:rPr lang="nl-NL" noProof="0" dirty="0" err="1"/>
              <a:t>patient</a:t>
            </a:r>
            <a:r>
              <a:rPr lang="nl-NL" noProof="0" dirty="0"/>
              <a:t> gezamenlijk besluiten om euthanasie uit te voeren. Vaak is daar al een heel proces aan vooraf gegaan, waarin de arts de </a:t>
            </a:r>
            <a:r>
              <a:rPr lang="nl-NL" noProof="0" dirty="0" err="1"/>
              <a:t>patient</a:t>
            </a:r>
            <a:r>
              <a:rPr lang="nl-NL" noProof="0" dirty="0"/>
              <a:t> en diens naasten heeft bijgestaan bij verschillende behandelingen. De arts leert de </a:t>
            </a:r>
            <a:r>
              <a:rPr lang="nl-NL" noProof="0" dirty="0" err="1"/>
              <a:t>patient</a:t>
            </a:r>
            <a:r>
              <a:rPr lang="nl-NL" noProof="0" dirty="0"/>
              <a:t> en diens naasten in die tijd (nog) beter kennen, en er zijn gaandeweg gesprekken gevoerd over de gevolgen van bepaalde behandelingen, het ziekteproces en de gevolgen hiervan voor de </a:t>
            </a:r>
            <a:r>
              <a:rPr lang="nl-NL" noProof="0" dirty="0" err="1"/>
              <a:t>patient</a:t>
            </a:r>
            <a:r>
              <a:rPr lang="nl-NL" noProof="0" dirty="0"/>
              <a:t> en naasten. Dat proces gezamenlijk doorlopen is belangrijk, omdat het </a:t>
            </a:r>
            <a:r>
              <a:rPr lang="nl-NL" noProof="0" dirty="0" err="1"/>
              <a:t>het</a:t>
            </a:r>
            <a:r>
              <a:rPr lang="nl-NL" noProof="0" dirty="0"/>
              <a:t> verzoek tot euthanasie beter invoelbaar maakt, en alle betrokkenen er gaandeweg ook mogelijk meer klaar voor zijn. </a:t>
            </a:r>
          </a:p>
          <a:p>
            <a:endParaRPr lang="nl-NL" noProof="0" dirty="0"/>
          </a:p>
          <a:p>
            <a:r>
              <a:rPr lang="nl-NL" noProof="0" dirty="0"/>
              <a:t>Extra informatie: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 </a:t>
            </a:r>
            <a:r>
              <a:rPr lang="nl-NL" baseline="0" noProof="0" dirty="0"/>
              <a:t>De dia’s over palliatieve sedatie en euthanasie zijn met name toegevoegd omdat hier doorgaans veel vragen over komen, mensen hier graag informatie over willen en omdat er ook veel misverstanden over zijn. </a:t>
            </a:r>
            <a:endParaRPr lang="nl-NL" noProof="0" dirty="0"/>
          </a:p>
          <a:p>
            <a:endParaRPr lang="nl-NL" noProof="0" dirty="0"/>
          </a:p>
          <a:p>
            <a:endParaRPr lang="nl-NL" noProof="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24</a:t>
            </a:fld>
            <a:endParaRPr lang="nl-NL"/>
          </a:p>
        </p:txBody>
      </p:sp>
    </p:spTree>
    <p:extLst>
      <p:ext uri="{BB962C8B-B14F-4D97-AF65-F5344CB8AC3E}">
        <p14:creationId xmlns:p14="http://schemas.microsoft.com/office/powerpoint/2010/main" val="3550575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Dit is een herhaling van die dia met het programma van de bijeenkomst, om mensen na de pauze weer ‘terug bij de les te krijgen’ en te laten zien op welk punt van de bijeenkomst we zijn aanbeland.</a:t>
            </a:r>
          </a:p>
          <a:p>
            <a:pPr marL="177674" indent="-177674">
              <a:buFontTx/>
              <a:buChar char="-"/>
            </a:pPr>
            <a:r>
              <a:rPr lang="nl-NL" baseline="0" dirty="0"/>
              <a:t>Als er voldoende tijd is, kunt u eerst vragen of mensen in de pauze nog doorgepraat hebben over de vragen die voor de pauze gesteld zijn / over de opdracht voor de pauze. Waar heeft u deze pauze over nagedacht of over gesproken met uw naaste/buurvrouw/buurman?</a:t>
            </a:r>
          </a:p>
          <a:p>
            <a:pPr marL="177674" indent="-177674">
              <a:buFontTx/>
              <a:buChar char="-"/>
            </a:pPr>
            <a:r>
              <a:rPr lang="nl-NL" dirty="0"/>
              <a:t>Hier maak je de overgang van ‘wat is palliatieve zorg’ naar ‘wat keuzes kunnen mensen maken ten aanzien van zorg’</a:t>
            </a:r>
            <a:r>
              <a:rPr lang="nl-NL" baseline="0" dirty="0"/>
              <a:t>.</a:t>
            </a:r>
            <a:endParaRPr lang="nl-NL" dirty="0"/>
          </a:p>
          <a:p>
            <a:endParaRPr lang="nl-NL" dirty="0"/>
          </a:p>
          <a:p>
            <a:r>
              <a:rPr lang="nl-NL" dirty="0"/>
              <a:t>Bijvoorbeeld:</a:t>
            </a:r>
          </a:p>
          <a:p>
            <a:r>
              <a:rPr lang="nl-NL" baseline="0" dirty="0"/>
              <a:t>We hebben het voor de pauze gehad over palliatieve zorg en de mogelijkheden van zorg voor mensen thuis en hun naasten. In het volgende deel gaan we het hebben over wensen aan het levenseinde. Hoe kunt u zelf invloed hebben op de zorg die u ontvangt? Welke zorg wilt u en met wie bespreekt u uw wensen?</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25</a:t>
            </a:fld>
            <a:endParaRPr lang="nl-NL"/>
          </a:p>
        </p:txBody>
      </p:sp>
    </p:spTree>
    <p:extLst>
      <p:ext uri="{BB962C8B-B14F-4D97-AF65-F5344CB8AC3E}">
        <p14:creationId xmlns:p14="http://schemas.microsoft.com/office/powerpoint/2010/main" val="3045412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Wees uitnodigend.</a:t>
            </a:r>
            <a:endParaRPr lang="nl-NL" dirty="0"/>
          </a:p>
          <a:p>
            <a:endParaRPr lang="nl-NL" dirty="0"/>
          </a:p>
          <a:p>
            <a:r>
              <a:rPr lang="nl-NL" dirty="0"/>
              <a:t>Bijvoorbeeld:</a:t>
            </a:r>
          </a:p>
          <a:p>
            <a:r>
              <a:rPr lang="nl-NL" dirty="0"/>
              <a:t>Als u wensen</a:t>
            </a:r>
            <a:r>
              <a:rPr lang="nl-NL" baseline="0" dirty="0"/>
              <a:t> heeft over uw zorg en behandeling, praat daar dan over met uw naasten, bijvoorbeeld uw partner, kinderen of vrienden. Verder is het belangrijk om uw wensen ook met uw arts te bespreken. Als u wilt, kunt u uw wensen vastleggen in een wilsverklaring. O</a:t>
            </a:r>
            <a:r>
              <a:rPr lang="nl-NL" dirty="0"/>
              <a:t>ok als u nog niet precies weet wat u wilt, kan het goed zijn om met anderen te praten. Anderen kunnen u helpen om hier verder over na te denken, bijvoorbeeld door informatie te geven en vragen te stellen. </a:t>
            </a:r>
          </a:p>
          <a:p>
            <a:endParaRPr lang="nl-NL" baseline="0"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26</a:t>
            </a:fld>
            <a:endParaRPr lang="nl-NL"/>
          </a:p>
        </p:txBody>
      </p:sp>
    </p:spTree>
    <p:extLst>
      <p:ext uri="{BB962C8B-B14F-4D97-AF65-F5344CB8AC3E}">
        <p14:creationId xmlns:p14="http://schemas.microsoft.com/office/powerpoint/2010/main" val="1804041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In deze dia geef je tips aan mensen als ze het gesprek met naasten willen aangaan. Wees uitnodigend.</a:t>
            </a:r>
          </a:p>
          <a:p>
            <a:pPr marL="177674" indent="-177674">
              <a:buFontTx/>
              <a:buChar char="-"/>
            </a:pPr>
            <a:r>
              <a:rPr lang="nl-NL" baseline="0" dirty="0"/>
              <a:t>Je kan het ook meer interactief maken. Vraag aan het publiek: Met wie zou u uw wensen willen bespreken? Hoe zou u het gesprek beginnen?</a:t>
            </a:r>
          </a:p>
          <a:p>
            <a:endParaRPr lang="nl-NL" dirty="0"/>
          </a:p>
          <a:p>
            <a:r>
              <a:rPr lang="nl-NL" dirty="0"/>
              <a:t>Bijvoorbeeld:</a:t>
            </a:r>
          </a:p>
          <a:p>
            <a:r>
              <a:rPr lang="nl-NL" dirty="0"/>
              <a:t>Sommige mensen vinden het best lastig om het gesprek te beginnen over wensen voor zorg aan het levenseinde. Ze zijn bijvoorbeeld bang dat ze anderen aan het schrikken maken door er over te beginnen. </a:t>
            </a:r>
          </a:p>
          <a:p>
            <a:r>
              <a:rPr lang="nl-NL" dirty="0"/>
              <a:t>Het kan helpen om te beginnen over iets wat u heeft gezien op televisie, of wat u heeft gelezen, bijvoorbeeld in een krant of tijdschrift. Bijvoorbeeld als u een documentaire over zorg in een hospice heeft gezien, of een praatprogramma waarin werd gesproken over euthanasie. U kunt dan dat noemen, en zeggen dat u zelf ook wel eens nadenkt over wat u zou willen.</a:t>
            </a:r>
          </a:p>
          <a:p>
            <a:r>
              <a:rPr lang="nl-NL" dirty="0"/>
              <a:t>Als u voor het eerst in gesprek gaat, kies dan iemand bij wie u zich heel erg op uw gemak voelt. Iemand die u goed kent en met wie u vaker dingen deelt. U kunt diegene ook vragen om mee te denken met u, hoe u eventueel ook met andere mensen het gesprek kunt beginnen.</a:t>
            </a:r>
          </a:p>
          <a:p>
            <a:r>
              <a:rPr lang="nl-NL" dirty="0"/>
              <a:t>Het kan zijn dat iemand zegt dat het nog te vroeg is om er over te praten, omdat u nog niet ziek bent en dat u nog lang niet dood gaat. U kunt dan zeggen dat dat hopelijk waar is, maar dat u toch graag wilt praten over uw wensen, omdat u het u bezig houdt en u het belangrijk vind dat anderen uw wensen kennen, ook al is het nog niet aan de orde. U kunt eventueel ook aan de ander uitleggen dat u het gesprek liever te vroeg dan te laat voert, of dat u liever een rustig gesprek heeft waarin er genoeg tijd is voordat er een beslissing gemaakt moet worden. </a:t>
            </a:r>
          </a:p>
          <a:p>
            <a:r>
              <a:rPr lang="nl-NL" dirty="0"/>
              <a:t>Misschien vind u het moeilijk om het gesprek te beginnen, maar misschien ook niet. Sommige mensen praten makkelijker over wat hen bezig houdt dan anderen. Een eerste reactie kan anders zijn dan u verwacht. Heb begrip voor elkaar. Houdt er ook rekening mee dat iemand misschien nog moet wennen aan het gesprek, of moet wennen aan bepaalde wensen die u heeft. Dan is er even tijd nodig om het gesprek te laten bezinken, en na te denken over wat er gezegd is. Voor uzelf was er misschien een proces nodig om te weten wat uw wensen zijn, degene aan wie u uw wensen vertelt heeft misschien ook tijd nodig. U kunt al in gesprek gaan als u nog niet zo precies weet wat u wilt, en samen met anderen al pratend meer duidelijkheid krijgen. </a:t>
            </a:r>
          </a:p>
          <a:p>
            <a:endParaRPr lang="nl-NL" b="1" dirty="0"/>
          </a:p>
          <a:p>
            <a:pPr defTabSz="947593">
              <a:defRPr/>
            </a:pPr>
            <a:r>
              <a:rPr lang="nl-NL" dirty="0"/>
              <a:t>Soms helpt het ook om eerst je wensen op te schrijven. Dat kan je helpen met nadenken over je wensen. </a:t>
            </a:r>
            <a:endParaRPr lang="nl-NL" b="1"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27</a:t>
            </a:fld>
            <a:endParaRPr lang="nl-NL"/>
          </a:p>
        </p:txBody>
      </p:sp>
    </p:spTree>
    <p:extLst>
      <p:ext uri="{BB962C8B-B14F-4D97-AF65-F5344CB8AC3E}">
        <p14:creationId xmlns:p14="http://schemas.microsoft.com/office/powerpoint/2010/main" val="1553720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In deze dia geef je tips aan mensen als ze het gesprek met hun (huis)arts willen aangaan. Wees uitnodigend.</a:t>
            </a:r>
            <a:endParaRPr lang="nl-NL" dirty="0"/>
          </a:p>
          <a:p>
            <a:endParaRPr lang="nl-NL" dirty="0"/>
          </a:p>
          <a:p>
            <a:r>
              <a:rPr lang="nl-NL" dirty="0"/>
              <a:t>Bijvoorbeeld:</a:t>
            </a:r>
          </a:p>
          <a:p>
            <a:r>
              <a:rPr lang="nl-NL" dirty="0"/>
              <a:t>Het is goed om op tijd met een arts te spreken over uw wensen. Dit kunt u al doen voordat u ziek wordt. En ook als u nog niet zo precies weet wat u wilt. De arts kan u helpen om hier verder over na te denken, bijvoorbeeld door informatie te geven en vragen te stellen. Hierbij wat tips voor het gesprek:</a:t>
            </a:r>
          </a:p>
          <a:p>
            <a:pPr marL="177674" indent="-177674">
              <a:buFont typeface="Arial" panose="020B0604020202020204" pitchFamily="34" charset="0"/>
              <a:buChar char="•"/>
            </a:pPr>
            <a:r>
              <a:rPr lang="nl-NL" dirty="0"/>
              <a:t>Als u een gesprek met de huisarts wilt, vraag dan om een dubbel consult. U heeft dan 20 minuten voor het gesprek. Als dat niet voldoende is, kunt u daarna nog een vervolgafspraak maken. </a:t>
            </a:r>
          </a:p>
          <a:p>
            <a:pPr marL="177674" indent="-177674">
              <a:buFont typeface="Arial" panose="020B0604020202020204" pitchFamily="34" charset="0"/>
              <a:buChar char="•"/>
            </a:pPr>
            <a:r>
              <a:rPr lang="nl-NL" dirty="0"/>
              <a:t>Het kan fijn zijn om iemand mee te nemen naar het consult. U kunt ook vragen of u het gesprek mag opnemen. U kunt het dan achteraf nog eens naluisteren. </a:t>
            </a:r>
          </a:p>
          <a:p>
            <a:pPr marL="177674" indent="-177674">
              <a:buFont typeface="Arial" panose="020B0604020202020204" pitchFamily="34" charset="0"/>
              <a:buChar char="•"/>
            </a:pPr>
            <a:r>
              <a:rPr lang="nl-NL" dirty="0"/>
              <a:t>Praat na het consult met de huisarts over het gesprek met familie of vrienden. Vertel hen wat besproken is, en welke wensen u heeft.</a:t>
            </a:r>
          </a:p>
          <a:p>
            <a:pPr marL="177674" indent="-177674">
              <a:buFont typeface="Arial" panose="020B0604020202020204" pitchFamily="34" charset="0"/>
              <a:buChar char="•"/>
            </a:pPr>
            <a:r>
              <a:rPr lang="nl-NL" dirty="0"/>
              <a:t>Als de huisarts u vragen stelt waar u geen antwoord op heeft, zeg dan dat u over die vraag wilt nadenken, en dat u er in een volgend gesprek op terug wilt komen. </a:t>
            </a:r>
          </a:p>
          <a:p>
            <a:pPr marL="177674" indent="-177674">
              <a:buFont typeface="Arial" panose="020B0604020202020204" pitchFamily="34" charset="0"/>
              <a:buChar char="•"/>
            </a:pPr>
            <a:r>
              <a:rPr lang="nl-NL" dirty="0"/>
              <a:t>U heeft recht op informatie. Maar misschien wilt u niet alles weten. Bespreek dit ook met de huisarts. U heeft namelijk ook recht op ‘niet weten’. Als u aangeeft dat u bepaalde informatie niet wil weten, zal de arts die wens volgen. Mocht echter als gevolg van dit niet weten ernstig nadeel dreigen te ontstaan voor u of voor anderen, dan kan de arts besluiten de informatie toch te geven. Denk hierbij bijvoorbeeld aan COVID-19, als blijkt dat u COVID-19 hebt zal de huisarts die informatie met u delen omdat u mogelijk andere mensen kunt besmetten. </a:t>
            </a:r>
          </a:p>
          <a:p>
            <a:pPr marL="177674" indent="-177674">
              <a:buFont typeface="Arial" panose="020B0604020202020204" pitchFamily="34" charset="0"/>
              <a:buChar char="•"/>
            </a:pPr>
            <a:endParaRPr lang="nl-NL" dirty="0"/>
          </a:p>
          <a:p>
            <a:pPr marL="0" indent="0">
              <a:buFont typeface="Arial" panose="020B0604020202020204" pitchFamily="34" charset="0"/>
              <a:buNone/>
            </a:pPr>
            <a:r>
              <a:rPr lang="nl-NL" dirty="0"/>
              <a:t>Het kan zijn,</a:t>
            </a:r>
            <a:r>
              <a:rPr lang="nl-NL" baseline="0" dirty="0"/>
              <a:t> als u een afspraak maakt, dat u niet direct morgen of dezelfde week al terecht kunt bij de huisarts. De huisarts wil graag voldoende tijd nemen voor het gesprek (dubbel consult) en doorgaans hebben deze gesprekken geen grote haast, waardoor inplannen op een later tijdstip mogelijk is. </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28</a:t>
            </a:fld>
            <a:endParaRPr lang="nl-NL"/>
          </a:p>
        </p:txBody>
      </p:sp>
    </p:spTree>
    <p:extLst>
      <p:ext uri="{BB962C8B-B14F-4D97-AF65-F5344CB8AC3E}">
        <p14:creationId xmlns:p14="http://schemas.microsoft.com/office/powerpoint/2010/main" val="2710961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Leg uit in welke situaties een wilsverklaring nuttig kan zijn en/of wanneer die gebruikt wordt.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Geef uitleg over de verschillende wilsverklaringen. </a:t>
            </a:r>
            <a:endParaRPr lang="nl-NL" dirty="0"/>
          </a:p>
          <a:p>
            <a:endParaRPr lang="nl-NL" dirty="0"/>
          </a:p>
          <a:p>
            <a:r>
              <a:rPr lang="nl-NL" dirty="0"/>
              <a:t>Bijvoorbeeld:</a:t>
            </a:r>
          </a:p>
          <a:p>
            <a:pPr defTabSz="947593">
              <a:defRPr/>
            </a:pPr>
            <a:r>
              <a:rPr lang="nl-NL" dirty="0"/>
              <a:t>Een wilsverklaring is een document waarin staat wat uw wensen zijn rondom uw behandeling of levenseinde. Deze verklaring wordt gebruikt als u zelf geen beslissingen meer kunt nemen. Als u in een coma ligt bijvoorbeeld of als u</a:t>
            </a:r>
            <a:r>
              <a:rPr lang="nl-NL" baseline="0" dirty="0"/>
              <a:t> </a:t>
            </a:r>
            <a:r>
              <a:rPr lang="nl-NL" dirty="0"/>
              <a:t>een zwaar ongeluk krijgt waardoor u niet meer kunt praten met uw arts. Of wanneer u, zoals dat heet, wilsonbekwaam wordt geacht. Iemand is wilsonbekwaam als hij of zij de informatie over ziekte of behandeling niet begrijpt; zelf niet kan beslissen; en of de gevolgen van een beslissing niet begrijpt. Dat kan bijvoorbeeld gebeuren bij dementie. Als u een wilsverklaring hebt, weten anderen wat uw behandelwensen zijn. </a:t>
            </a:r>
          </a:p>
          <a:p>
            <a:endParaRPr lang="nl-NL" dirty="0"/>
          </a:p>
          <a:p>
            <a:r>
              <a:rPr lang="nl-NL" dirty="0"/>
              <a:t>Er zijn verschillende soorten wilsverklaringen. De belangrijkste twee zijn het behandelverbod en het aanwijzen van een vertegenwoordiger. </a:t>
            </a:r>
            <a:r>
              <a:rPr lang="nl-NL" sz="1200" b="0" i="0" kern="1200" dirty="0">
                <a:solidFill>
                  <a:schemeClr val="tx1"/>
                </a:solidFill>
                <a:effectLst/>
                <a:latin typeface="+mn-lt"/>
                <a:ea typeface="+mn-ea"/>
                <a:cs typeface="+mn-cs"/>
              </a:rPr>
              <a:t>Een schriftelijk behandelverbod is een verklaring waarin staat dat iemand niet (meer) behandeld wil worden in een bepaalde situatie. De arts of hulpverlener moet zich daar aan houden. Het gevolg kan zijn dat iemand dan overlijdt. </a:t>
            </a:r>
            <a:r>
              <a:rPr lang="nl-NL" sz="1200" b="0" i="0" kern="1200" baseline="0" dirty="0">
                <a:solidFill>
                  <a:schemeClr val="tx1"/>
                </a:solidFill>
                <a:effectLst/>
                <a:latin typeface="+mn-lt"/>
                <a:ea typeface="+mn-ea"/>
                <a:cs typeface="+mn-cs"/>
              </a:rPr>
              <a:t>Heeft of krijgt u een ziekte die op den duur uw vermogen aantast om zelf beslissingen te maken, zoals bij dementie, dan kan het extra belangrijk zijn om over een behandelverbod na te denken. </a:t>
            </a:r>
            <a:r>
              <a:rPr lang="nl-NL" sz="1200" b="0" i="0" kern="1200" dirty="0">
                <a:solidFill>
                  <a:schemeClr val="tx1"/>
                </a:solidFill>
                <a:effectLst/>
                <a:latin typeface="+mn-lt"/>
                <a:ea typeface="+mn-ea"/>
                <a:cs typeface="+mn-cs"/>
              </a:rPr>
              <a:t>Een behandelverbod geldt alleen als de situatie die een persoon beschreven heeft zich voordoet. Het is belangrijk dat u bij het opstellen van een schriftelijk behandelverbod goed nadenkt in welke situaties u</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liever overlijdt dan overleeft. Bijvoorbeeld wanneer de gevolgen van de behandeling de kwaliteit van leven verslechteren.</a:t>
            </a:r>
            <a:r>
              <a:rPr lang="nl-NL" sz="1200" b="0" i="0" kern="1200" baseline="0" dirty="0">
                <a:solidFill>
                  <a:schemeClr val="tx1"/>
                </a:solidFill>
                <a:effectLst/>
                <a:latin typeface="+mn-lt"/>
                <a:ea typeface="+mn-ea"/>
                <a:cs typeface="+mn-cs"/>
              </a:rPr>
              <a:t> U kunt in de verklaring aangeven welke behandelingen u niet meer wilt, zoals bijvoorbeeld reanimeren, of meer algemeen beschrijven in welke situatie u geen levensverlengende behandelingen wilt. Het is belangrijk dat u </a:t>
            </a:r>
            <a:r>
              <a:rPr lang="nl-NL" sz="1200" b="0" i="0" kern="1200" dirty="0">
                <a:solidFill>
                  <a:schemeClr val="tx1"/>
                </a:solidFill>
                <a:effectLst/>
                <a:latin typeface="+mn-lt"/>
                <a:ea typeface="+mn-ea"/>
                <a:cs typeface="+mn-cs"/>
              </a:rPr>
              <a:t>dit zo duidelijk mogelijk opschrijft. Bespreek</a:t>
            </a:r>
            <a:r>
              <a:rPr lang="nl-NL" sz="1200" b="0" i="0" kern="1200" baseline="0" dirty="0">
                <a:solidFill>
                  <a:schemeClr val="tx1"/>
                </a:solidFill>
                <a:effectLst/>
                <a:latin typeface="+mn-lt"/>
                <a:ea typeface="+mn-ea"/>
                <a:cs typeface="+mn-cs"/>
              </a:rPr>
              <a:t> de verklaring ook met de huisarts, zodat de huisarts nog vragen kan stellen. </a:t>
            </a:r>
          </a:p>
          <a:p>
            <a:endParaRPr lang="nl-NL" sz="1200" b="0" i="0" kern="1200" baseline="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U kunt met een wilsverklaring ook een vertegenwoordiger</a:t>
            </a:r>
            <a:r>
              <a:rPr lang="nl-NL" sz="1200" b="0" i="0" kern="1200" baseline="0" dirty="0">
                <a:solidFill>
                  <a:schemeClr val="tx1"/>
                </a:solidFill>
                <a:effectLst/>
                <a:latin typeface="+mn-lt"/>
                <a:ea typeface="+mn-ea"/>
                <a:cs typeface="+mn-cs"/>
              </a:rPr>
              <a:t> aanwijzen. </a:t>
            </a:r>
            <a:r>
              <a:rPr lang="nl-NL" sz="1200" b="0" i="0" kern="1200" dirty="0">
                <a:solidFill>
                  <a:schemeClr val="tx1"/>
                </a:solidFill>
                <a:effectLst/>
                <a:latin typeface="+mn-lt"/>
                <a:ea typeface="+mn-ea"/>
                <a:cs typeface="+mn-cs"/>
              </a:rPr>
              <a:t>Een vertegenwoordiger is iemand die medische beslissingen over u neemt als u dat zelf niet meer kunt. Wanneer u nadenkt over een vertegenwoordiger,</a:t>
            </a:r>
            <a:r>
              <a:rPr lang="nl-NL" sz="1200" b="0" i="0" kern="1200" baseline="0" dirty="0">
                <a:solidFill>
                  <a:schemeClr val="tx1"/>
                </a:solidFill>
                <a:effectLst/>
                <a:latin typeface="+mn-lt"/>
                <a:ea typeface="+mn-ea"/>
                <a:cs typeface="+mn-cs"/>
              </a:rPr>
              <a:t> denk dan goed na wie in uw omgeving dit kan en bespreek dit ook met die persoon. Deze persoon moet:</a:t>
            </a:r>
          </a:p>
          <a:p>
            <a:r>
              <a:rPr lang="nl-NL" sz="1200" b="0" i="0" kern="1200" baseline="0" dirty="0">
                <a:solidFill>
                  <a:schemeClr val="tx1"/>
                </a:solidFill>
                <a:effectLst/>
                <a:latin typeface="+mn-lt"/>
                <a:ea typeface="+mn-ea"/>
                <a:cs typeface="+mn-cs"/>
              </a:rPr>
              <a:t>- Open staan voor uw wensen, met u hierover in gesprek willen en ook uw wensen respecteren.</a:t>
            </a:r>
          </a:p>
          <a:p>
            <a:r>
              <a:rPr lang="nl-NL" sz="1200" b="0" i="0" kern="1200" baseline="0" dirty="0">
                <a:solidFill>
                  <a:schemeClr val="tx1"/>
                </a:solidFill>
                <a:effectLst/>
                <a:latin typeface="+mn-lt"/>
                <a:ea typeface="+mn-ea"/>
                <a:cs typeface="+mn-cs"/>
              </a:rPr>
              <a:t>- In gesprekken met zorgverleners en anderen uw wensen naar voren brengen.</a:t>
            </a:r>
          </a:p>
          <a:p>
            <a:endParaRPr lang="nl-NL"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Het is belangrijk dat een vertegenwoordiger goed op de hoogte is van uw wensen en voorkeuren. </a:t>
            </a:r>
            <a:r>
              <a:rPr lang="nl-NL" sz="1200" b="0" i="0" kern="1200" dirty="0">
                <a:solidFill>
                  <a:schemeClr val="tx1"/>
                </a:solidFill>
                <a:effectLst/>
                <a:latin typeface="+mn-lt"/>
                <a:ea typeface="+mn-ea"/>
                <a:cs typeface="+mn-cs"/>
              </a:rPr>
              <a:t>Bijvoorbeeld als u bepaalde behandelingen niet meer wilt. Het is verstandig om dat ook op te schrijven in een wilsverklaring. Dat helpt uw</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vertegenwoordiger om namens u, samen met uw arts, te beslissen over de behandeling. </a:t>
            </a:r>
          </a:p>
          <a:p>
            <a:r>
              <a:rPr lang="nl-NL" sz="1200" b="0" i="0" kern="1200" dirty="0">
                <a:solidFill>
                  <a:schemeClr val="tx1"/>
                </a:solidFill>
                <a:effectLst/>
                <a:latin typeface="+mn-lt"/>
                <a:ea typeface="+mn-ea"/>
                <a:cs typeface="+mn-cs"/>
              </a:rPr>
              <a:t>Heeft</a:t>
            </a:r>
            <a:r>
              <a:rPr lang="nl-NL" sz="1200" b="0" i="0" kern="1200" baseline="0" dirty="0">
                <a:solidFill>
                  <a:schemeClr val="tx1"/>
                </a:solidFill>
                <a:effectLst/>
                <a:latin typeface="+mn-lt"/>
                <a:ea typeface="+mn-ea"/>
                <a:cs typeface="+mn-cs"/>
              </a:rPr>
              <a:t> u</a:t>
            </a:r>
            <a:r>
              <a:rPr lang="nl-NL" sz="1200" b="0" i="0" kern="1200" dirty="0">
                <a:solidFill>
                  <a:schemeClr val="tx1"/>
                </a:solidFill>
                <a:effectLst/>
                <a:latin typeface="+mn-lt"/>
                <a:ea typeface="+mn-ea"/>
                <a:cs typeface="+mn-cs"/>
              </a:rPr>
              <a:t> op papier gezet wie uw vertegenwoordiger is? Vertel dit aan uw arts geef hem/haar een kopie van dit papier. Geef uw arts ook het adres en telefoonnummer van uw vertegenwoordiger. Wanneer</a:t>
            </a:r>
            <a:r>
              <a:rPr lang="nl-NL" sz="1200" b="0" i="0" kern="1200" baseline="0" dirty="0">
                <a:solidFill>
                  <a:schemeClr val="tx1"/>
                </a:solidFill>
                <a:effectLst/>
                <a:latin typeface="+mn-lt"/>
                <a:ea typeface="+mn-ea"/>
                <a:cs typeface="+mn-cs"/>
              </a:rPr>
              <a:t> u schriftelijk een vertegenwoordiger aanwijst, moet uw vertegenwoordiger dit document ook ondertekenen. </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Met een euthanasieverzoek geeft u aan onder welke omstandigheden u euthanasie wilt.  Het woord verzoek is hier onderstreept omdat het niet juridisch afdwingbaar is; de arts is niet verplicht aan het verzoek te voldoen.</a:t>
            </a:r>
          </a:p>
          <a:p>
            <a:endParaRPr lang="nl-NL" sz="1200" b="0" i="0" kern="1200" baseline="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De algemene regel is: Heeft u een wilsverklaring waarin staat dat u een bepaalde behandeling of bepaalde zorg </a:t>
            </a:r>
            <a:r>
              <a:rPr lang="nl-NL" sz="1200" b="1" i="0" kern="1200" dirty="0">
                <a:solidFill>
                  <a:schemeClr val="tx1"/>
                </a:solidFill>
                <a:effectLst/>
                <a:latin typeface="+mn-lt"/>
                <a:ea typeface="+mn-ea"/>
                <a:cs typeface="+mn-cs"/>
              </a:rPr>
              <a:t>niet</a:t>
            </a:r>
            <a:r>
              <a:rPr lang="nl-NL" sz="1200" b="0" i="0" kern="1200" dirty="0">
                <a:solidFill>
                  <a:schemeClr val="tx1"/>
                </a:solidFill>
                <a:effectLst/>
                <a:latin typeface="+mn-lt"/>
                <a:ea typeface="+mn-ea"/>
                <a:cs typeface="+mn-cs"/>
              </a:rPr>
              <a:t> wilt, bijvoorbeeld niet reanimeren, dan </a:t>
            </a:r>
            <a:r>
              <a:rPr lang="nl-NL" sz="1200" b="1" i="0" kern="1200" dirty="0">
                <a:solidFill>
                  <a:schemeClr val="tx1"/>
                </a:solidFill>
                <a:effectLst/>
                <a:latin typeface="+mn-lt"/>
                <a:ea typeface="+mn-ea"/>
                <a:cs typeface="+mn-cs"/>
              </a:rPr>
              <a:t>moet</a:t>
            </a:r>
            <a:r>
              <a:rPr lang="nl-NL" sz="1200" b="0" i="0" kern="1200" dirty="0">
                <a:solidFill>
                  <a:schemeClr val="tx1"/>
                </a:solidFill>
                <a:effectLst/>
                <a:latin typeface="+mn-lt"/>
                <a:ea typeface="+mn-ea"/>
                <a:cs typeface="+mn-cs"/>
              </a:rPr>
              <a:t> de arts dat respecteren. Dat is anders dan bij een wilsverklaring waarbij de arts gevraagd</a:t>
            </a:r>
            <a:r>
              <a:rPr lang="nl-NL" sz="1200" b="0" i="0" kern="1200" baseline="0" dirty="0">
                <a:solidFill>
                  <a:schemeClr val="tx1"/>
                </a:solidFill>
                <a:effectLst/>
                <a:latin typeface="+mn-lt"/>
                <a:ea typeface="+mn-ea"/>
                <a:cs typeface="+mn-cs"/>
              </a:rPr>
              <a:t> wordt </a:t>
            </a:r>
            <a:r>
              <a:rPr lang="nl-NL" sz="1200" b="0" i="0" kern="1200" dirty="0">
                <a:solidFill>
                  <a:schemeClr val="tx1"/>
                </a:solidFill>
                <a:effectLst/>
                <a:latin typeface="+mn-lt"/>
                <a:ea typeface="+mn-ea"/>
                <a:cs typeface="+mn-cs"/>
              </a:rPr>
              <a:t>om een bepaalde behandeling of bepaalde zorg juist </a:t>
            </a:r>
            <a:r>
              <a:rPr lang="nl-NL" sz="1200" b="1" i="0" kern="1200" dirty="0">
                <a:solidFill>
                  <a:schemeClr val="tx1"/>
                </a:solidFill>
                <a:effectLst/>
                <a:latin typeface="+mn-lt"/>
                <a:ea typeface="+mn-ea"/>
                <a:cs typeface="+mn-cs"/>
              </a:rPr>
              <a:t>wel</a:t>
            </a:r>
            <a:r>
              <a:rPr lang="nl-NL" sz="1200" b="0" i="0" kern="1200" dirty="0">
                <a:solidFill>
                  <a:schemeClr val="tx1"/>
                </a:solidFill>
                <a:effectLst/>
                <a:latin typeface="+mn-lt"/>
                <a:ea typeface="+mn-ea"/>
                <a:cs typeface="+mn-cs"/>
              </a:rPr>
              <a:t> te geven, zoals euthanasie.</a:t>
            </a:r>
            <a:r>
              <a:rPr lang="nl-NL" sz="1200" b="0" i="0" kern="1200" baseline="0" dirty="0">
                <a:solidFill>
                  <a:schemeClr val="tx1"/>
                </a:solidFill>
                <a:effectLst/>
                <a:latin typeface="+mn-lt"/>
                <a:ea typeface="+mn-ea"/>
                <a:cs typeface="+mn-cs"/>
              </a:rPr>
              <a:t> D</a:t>
            </a:r>
            <a:r>
              <a:rPr lang="nl-NL" sz="1200" b="0" i="0" kern="1200" dirty="0">
                <a:solidFill>
                  <a:schemeClr val="tx1"/>
                </a:solidFill>
                <a:effectLst/>
                <a:latin typeface="+mn-lt"/>
                <a:ea typeface="+mn-ea"/>
                <a:cs typeface="+mn-cs"/>
              </a:rPr>
              <a:t>e arts is niet verplicht dat verzoek in te willigen.</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Wanneer u orgaandonor bent of uw lichaam ter beschikking wilt stellen aan de wetenschap, moet u daarvoor ook een verklaring opstellen. Orgaandonatie regelt u via het donorregister van de overheid. Als u uw lichaam ter beschikking wilt stellen aan de wetenschap kunt u contact opnemen met een anatomisch instituut van een universiteit.</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Extra informatie:</a:t>
            </a:r>
          </a:p>
          <a:p>
            <a:pPr marL="171450" indent="-171450">
              <a:buFont typeface="Arial" panose="020B0604020202020204" pitchFamily="34" charset="0"/>
              <a:buChar char="•"/>
            </a:pPr>
            <a:r>
              <a:rPr lang="nl-NL" dirty="0">
                <a:hlinkClick r:id="rId3"/>
              </a:rPr>
              <a:t>Home | Donorregister</a:t>
            </a:r>
            <a:endParaRPr lang="nl-NL" dirty="0"/>
          </a:p>
          <a:p>
            <a:pPr marL="171450" indent="-171450">
              <a:buFont typeface="Arial" panose="020B0604020202020204" pitchFamily="34" charset="0"/>
              <a:buChar char="•"/>
            </a:pPr>
            <a:r>
              <a:rPr lang="nl-NL" dirty="0">
                <a:hlinkClick r:id="rId4"/>
              </a:rPr>
              <a:t>Hoe stel ik mijn lichaam na overlijden ter beschikking aan de wetenschap? | Rijksoverheid.nl</a:t>
            </a:r>
            <a:r>
              <a:rPr lang="nl-NL" dirty="0"/>
              <a:t> </a:t>
            </a:r>
          </a:p>
          <a:p>
            <a:endParaRPr lang="nl-NL" sz="1200" b="0" i="0" kern="1200" dirty="0">
              <a:solidFill>
                <a:schemeClr val="tx1"/>
              </a:solidFill>
              <a:effectLst/>
              <a:latin typeface="+mn-lt"/>
              <a:ea typeface="+mn-ea"/>
              <a:cs typeface="+mn-cs"/>
            </a:endParaRPr>
          </a:p>
          <a:p>
            <a:endParaRPr lang="nl-NL" sz="1200" b="0" i="0" kern="1200" baseline="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29</a:t>
            </a:fld>
            <a:endParaRPr lang="nl-NL"/>
          </a:p>
        </p:txBody>
      </p:sp>
    </p:spTree>
    <p:extLst>
      <p:ext uri="{BB962C8B-B14F-4D97-AF65-F5344CB8AC3E}">
        <p14:creationId xmlns:p14="http://schemas.microsoft.com/office/powerpoint/2010/main" val="4082003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1450" indent="-171450">
              <a:buFont typeface="Arial" panose="020B0604020202020204" pitchFamily="34" charset="0"/>
              <a:buChar char="•"/>
            </a:pPr>
            <a:r>
              <a:rPr lang="nl-NL" dirty="0"/>
              <a:t>Dit is de </a:t>
            </a:r>
            <a:r>
              <a:rPr lang="nl-NL" dirty="0" err="1"/>
              <a:t>welkomsdia</a:t>
            </a:r>
            <a:r>
              <a:rPr lang="nl-NL" baseline="0" dirty="0"/>
              <a:t> (de vorige bevatte nog informatie voor de inloop, deze gaat over de opening van de bijeenkomst)</a:t>
            </a:r>
          </a:p>
          <a:p>
            <a:pPr marL="171450" indent="-171450">
              <a:buFont typeface="Arial" panose="020B0604020202020204" pitchFamily="34" charset="0"/>
              <a:buChar char="•"/>
            </a:pPr>
            <a:r>
              <a:rPr lang="nl-NL" dirty="0"/>
              <a:t>Heet iedereen welkom;</a:t>
            </a:r>
          </a:p>
          <a:p>
            <a:pPr marL="171450" indent="-171450">
              <a:buFont typeface="Arial" panose="020B0604020202020204" pitchFamily="34" charset="0"/>
              <a:buChar char="•"/>
            </a:pPr>
            <a:r>
              <a:rPr lang="nl-NL" dirty="0"/>
              <a:t>Stel jezelf voor;</a:t>
            </a:r>
          </a:p>
          <a:p>
            <a:pPr marL="171450" indent="-171450">
              <a:buFont typeface="Arial" panose="020B0604020202020204" pitchFamily="34" charset="0"/>
              <a:buChar char="•"/>
            </a:pPr>
            <a:r>
              <a:rPr lang="nl-NL" dirty="0"/>
              <a:t>Stel andere / overige sprekers voor / zij stellen zichzelf voor;</a:t>
            </a:r>
          </a:p>
          <a:p>
            <a:endParaRPr lang="nl-NL" dirty="0"/>
          </a:p>
          <a:p>
            <a:r>
              <a:rPr lang="nl-NL" dirty="0"/>
              <a:t>Bijvoorbeeld:</a:t>
            </a:r>
          </a:p>
          <a:p>
            <a:pPr defTabSz="947593"/>
            <a:r>
              <a:rPr lang="nl-NL" dirty="0"/>
              <a:t>Wat fijn dat jullie gekomen zijn naar deze bijeenkomst, over een thema waar we het met zijn allen echt niet dagelijks over hebben. Maar waarvan het wel belangrijk is dat het besproken wordt: namelijk je eigen wensen en behoeften in de laatste fase van het leven.</a:t>
            </a:r>
          </a:p>
          <a:p>
            <a:r>
              <a:rPr lang="nl-NL" dirty="0"/>
              <a:t>Mijn naam is …. en ik ben vandaag uw gespreksleider/gastheer/gastvrouw. (enzovoort)</a:t>
            </a:r>
          </a:p>
          <a:p>
            <a:endParaRPr lang="nl-NL" dirty="0"/>
          </a:p>
          <a:p>
            <a:r>
              <a:rPr lang="nl-NL" dirty="0"/>
              <a:t>Extra informatie:</a:t>
            </a:r>
          </a:p>
          <a:p>
            <a:pPr marL="177674" indent="-177674">
              <a:buSzPct val="100000"/>
              <a:buChar char="-"/>
            </a:pPr>
            <a:r>
              <a:rPr lang="nl-NL" dirty="0"/>
              <a:t>De </a:t>
            </a:r>
            <a:r>
              <a:rPr lang="nl-NL" dirty="0" err="1"/>
              <a:t>powerpoint</a:t>
            </a:r>
            <a:r>
              <a:rPr lang="nl-NL" dirty="0"/>
              <a:t> staat nu in de opmaak van Weet u wat u wilt. U kunt de </a:t>
            </a:r>
            <a:r>
              <a:rPr lang="nl-NL" dirty="0" err="1"/>
              <a:t>powerpoint</a:t>
            </a:r>
            <a:r>
              <a:rPr lang="nl-NL" dirty="0"/>
              <a:t> overzetten naar de huisstijl van uw eigen organisatie of het netwerk palliatieve zorg.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a:t>
            </a:fld>
            <a:endParaRPr lang="nl-NL"/>
          </a:p>
        </p:txBody>
      </p:sp>
    </p:spTree>
    <p:extLst>
      <p:ext uri="{BB962C8B-B14F-4D97-AF65-F5344CB8AC3E}">
        <p14:creationId xmlns:p14="http://schemas.microsoft.com/office/powerpoint/2010/main" val="643922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Aandachtspunten:</a:t>
            </a:r>
          </a:p>
          <a:p>
            <a:pPr marL="177674" indent="-177674">
              <a:buFontTx/>
              <a:buChar char="-"/>
            </a:pPr>
            <a:r>
              <a:rPr lang="nl-NL" baseline="0" noProof="0" dirty="0"/>
              <a:t> Leg uit wat belangrijke aandachtspunten zijn bij het opstellen van een wilsverklaring. </a:t>
            </a:r>
            <a:endParaRPr lang="nl-NL" noProof="0" dirty="0"/>
          </a:p>
          <a:p>
            <a:endParaRPr lang="nl-NL" noProof="0" dirty="0"/>
          </a:p>
          <a:p>
            <a:r>
              <a:rPr lang="nl-NL" noProof="0" dirty="0"/>
              <a:t>Bijvoorbeeld:</a:t>
            </a:r>
          </a:p>
          <a:p>
            <a:r>
              <a:rPr lang="nl-NL" noProof="0" dirty="0"/>
              <a:t>Als u wensen</a:t>
            </a:r>
            <a:r>
              <a:rPr lang="nl-NL" baseline="0" noProof="0" dirty="0"/>
              <a:t> heeft is het goed om deze op papier te zetten. Maar u kunt ook in gesprek gaan met uw huisarts en dat uw wensen en grenzen worden vastgelegd in uw medisch dossier bij de huisarts. </a:t>
            </a:r>
          </a:p>
          <a:p>
            <a:endParaRPr lang="nl-NL" noProof="0" dirty="0"/>
          </a:p>
          <a:p>
            <a:r>
              <a:rPr lang="nl-NL" noProof="0" dirty="0"/>
              <a:t>Als u zelf een wilsverklaring maakt, mag dat getypt, gedrukt of zelfs handgeschreven zijn. U schrijft uw wensen en grenzen op. Schrijf duidelijk op wat u wilt, in uw eigen woorden. Schrijf het zo op dat er bij de arts geen twijfels kunnen ontstaan. Dat is heel belangrijk, en mede daarom is het ook belangrijk om de wilsverklaring met uw arts te bespreken. Zo kunt u uitleg geven en kan de arts doorvragen als er iets onduidelijk is. </a:t>
            </a:r>
          </a:p>
          <a:p>
            <a:endParaRPr lang="nl-NL" noProof="0" dirty="0"/>
          </a:p>
          <a:p>
            <a:r>
              <a:rPr lang="nl-NL" noProof="0" dirty="0"/>
              <a:t>Het hoeft geen uitgebreide of ingewikkelde verklaring te zijn, en taalfouten zijn helemaal niet erg. Een wilsverklaring is meteen geldig als uw naam (voluit), uw handtekening en de datum eronder staan. U hoeft dus niet naar de notaris om er een officieel document van te maken. Een door uzelf opgestelde wilsverklaring over</a:t>
            </a:r>
            <a:r>
              <a:rPr lang="nl-NL" baseline="0" noProof="0" dirty="0"/>
              <a:t> zorgvoorkeuren</a:t>
            </a:r>
            <a:r>
              <a:rPr lang="nl-NL" noProof="0" dirty="0"/>
              <a:t> is rechtsgeldig. Voor uw testament en financiële zaken moet u overigens wel naar de notaris.</a:t>
            </a:r>
            <a:r>
              <a:rPr lang="nl-NL" baseline="0" noProof="0" dirty="0"/>
              <a:t> U kunt daaraan ook wilsverklaringen over uw zorg toevoegen. Dat heet een levenstestament. Maar voor </a:t>
            </a:r>
            <a:r>
              <a:rPr lang="nl-NL" u="sng" baseline="0" noProof="0" dirty="0"/>
              <a:t>zorgvoorkeuren</a:t>
            </a:r>
            <a:r>
              <a:rPr lang="nl-NL" baseline="0" noProof="0" dirty="0"/>
              <a:t> is dit niet nodig.</a:t>
            </a:r>
            <a:endParaRPr lang="nl-NL" noProof="0" dirty="0"/>
          </a:p>
          <a:p>
            <a:endParaRPr lang="nl-NL" noProof="0" dirty="0"/>
          </a:p>
          <a:p>
            <a:r>
              <a:rPr lang="nl-NL" noProof="0" dirty="0"/>
              <a:t>Het is belangrijk dat uw naasten en uw (huis)arts weten wat uw wensen zijn. Praat er dus over als u een wilsverklaring hebt. En het is slim om uw wilsverklaring op te laten nemen in uw medisch dossier. U mag</a:t>
            </a:r>
            <a:r>
              <a:rPr lang="nl-NL" baseline="0" noProof="0" dirty="0"/>
              <a:t> altijd uw wilsverklaring aanpassen als uw wensen veranderen. Bespreek dit dan wel opnieuw met uw naasten en met uw arts, en laat de nieuwe wilsverklaring opnemen in uw medische dossier. </a:t>
            </a:r>
          </a:p>
          <a:p>
            <a:endParaRPr lang="nl-NL" baseline="0" noProof="0" dirty="0"/>
          </a:p>
          <a:p>
            <a:r>
              <a:rPr lang="nl-NL" baseline="0" noProof="0" dirty="0"/>
              <a:t>Bedenk ook altijd dat een wilsverklaring geen garanties biedt. Het kan altijd gebeuren dat de situatie anders is en de wilsverklaring niet gevolgd kan worden. Bijvoorbeeld als u iets gebeurt terwijl u alleen bent en niemand weet dat u een wilsverklaring heeft. </a:t>
            </a:r>
            <a:endParaRPr lang="nl-NL" noProof="0" dirty="0"/>
          </a:p>
          <a:p>
            <a:endParaRPr lang="nl-NL" baseline="0" noProof="0" dirty="0"/>
          </a:p>
          <a:p>
            <a:r>
              <a:rPr lang="nl-NL" noProof="0" dirty="0"/>
              <a:t>Extra</a:t>
            </a:r>
            <a:r>
              <a:rPr lang="nl-NL" baseline="0" noProof="0" dirty="0"/>
              <a:t> informatie:</a:t>
            </a:r>
          </a:p>
          <a:p>
            <a:pPr marL="171450" indent="-171450">
              <a:buFontTx/>
              <a:buChar char="-"/>
            </a:pPr>
            <a:r>
              <a:rPr lang="nl-NL" noProof="0" dirty="0"/>
              <a:t>Begripsverwarring:</a:t>
            </a:r>
            <a:r>
              <a:rPr lang="nl-NL" baseline="0" noProof="0" dirty="0"/>
              <a:t> Wat is het verschil tussen een testament, een levenstestament en een schriftelijke wilsverklaring? Lees het hier: </a:t>
            </a:r>
            <a:r>
              <a:rPr lang="nl-NL" noProof="0" dirty="0">
                <a:hlinkClick r:id="rId3"/>
              </a:rPr>
              <a:t>Verschil tussen testament, levenstestament en de schriftelijke wilsverklaring van de NVVE</a:t>
            </a:r>
            <a:endParaRPr lang="nl-NL" noProof="0" dirty="0"/>
          </a:p>
          <a:p>
            <a:pPr marL="171450" indent="-171450">
              <a:buFontTx/>
              <a:buChar char="-"/>
            </a:pPr>
            <a:r>
              <a:rPr lang="nl-NL" noProof="0" dirty="0">
                <a:hlinkClick r:id="rId4"/>
              </a:rPr>
              <a:t>Wat is een wilsverklaring? (patientenfederatie.nl)</a:t>
            </a:r>
            <a:r>
              <a:rPr lang="nl-NL" noProof="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30</a:t>
            </a:fld>
            <a:endParaRPr lang="nl-NL"/>
          </a:p>
        </p:txBody>
      </p:sp>
    </p:spTree>
    <p:extLst>
      <p:ext uri="{BB962C8B-B14F-4D97-AF65-F5344CB8AC3E}">
        <p14:creationId xmlns:p14="http://schemas.microsoft.com/office/powerpoint/2010/main" val="1566747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Aandachtspunten:</a:t>
            </a:r>
          </a:p>
          <a:p>
            <a:pPr marL="171450" indent="-171450">
              <a:buFontTx/>
              <a:buChar char="-"/>
            </a:pPr>
            <a:r>
              <a:rPr lang="nl-NL" b="0" baseline="0" dirty="0"/>
              <a:t>Deze dia is optioneel. </a:t>
            </a:r>
          </a:p>
          <a:p>
            <a:pPr marL="171450" indent="-171450">
              <a:buFontTx/>
              <a:buChar char="-"/>
            </a:pPr>
            <a:r>
              <a:rPr lang="nl-NL" b="0" baseline="0" dirty="0"/>
              <a:t>Hier kunnen </a:t>
            </a:r>
            <a:r>
              <a:rPr lang="nl-NL" b="1" baseline="0" dirty="0"/>
              <a:t>lokale</a:t>
            </a:r>
            <a:r>
              <a:rPr lang="nl-NL" b="0" baseline="0" dirty="0"/>
              <a:t> organisaties genoemd worden waar mensen terecht kunnen om door te praten over dit onderwerp, naast in gesprek gaan met naasten en huisarts. Bijvoorbeeld een Centrum voor Levensvragen, vrijwilligers van een hospice, of vrijwilligers van een mantelzorg organisatie.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baseline="0" dirty="0"/>
              <a:t>Vooral voor mensen met een beperkt steunsysteem of voor mensen met een migratie achtergrond kan het nuttig zijn om met een ‘onpartijdig’ ter zake kundig iemand over door te praten. </a:t>
            </a:r>
          </a:p>
          <a:p>
            <a:pPr marL="171450" indent="-171450">
              <a:buFontTx/>
              <a:buChar char="-"/>
            </a:pPr>
            <a:r>
              <a:rPr lang="nl-NL" b="0" baseline="0" dirty="0"/>
              <a:t>Het is niet de bedoeling dat hiervoor nieuwe initiatieven opgestart worden, maar om mensen te verwijzen naar bestaande initiatieven. Het belangrijkste is om mensen te stimuleren om in hun eigen omgeving wensen kenbaar te maken.</a:t>
            </a:r>
          </a:p>
          <a:p>
            <a:pPr marL="171450" indent="-171450">
              <a:buFontTx/>
              <a:buChar char="-"/>
            </a:pPr>
            <a:endParaRPr lang="nl-NL" b="0" baseline="0" dirty="0"/>
          </a:p>
          <a:p>
            <a:pPr marL="0" indent="0">
              <a:buFontTx/>
              <a:buNone/>
            </a:pPr>
            <a:r>
              <a:rPr lang="nl-NL" b="0" baseline="0" dirty="0"/>
              <a:t>Bijvoorbeeld:</a:t>
            </a:r>
          </a:p>
          <a:p>
            <a:pPr marL="0" indent="0">
              <a:buFontTx/>
              <a:buNone/>
            </a:pPr>
            <a:r>
              <a:rPr lang="nl-NL" b="0" baseline="0" dirty="0"/>
              <a:t>We vinden het belangrijk dat u in gesprek gaat met uw naasten en met uw arts. Zij zijn tenslotte de personen waar u in de laatste fase het meest mee te maken heeft. Zij willen u zo goed mogelijke zorg geven, en naar uw wensen handelen. Maar misschien wilt u nog eens met iemand over dit onderwerp napraten die juist wat verder van u af staat. Dan kunt u terecht bij de organisaties die hier genoemd staan. </a:t>
            </a:r>
          </a:p>
          <a:p>
            <a:pPr marL="0" indent="0">
              <a:buFontTx/>
              <a:buNone/>
            </a:pPr>
            <a:endParaRPr lang="nl-NL" b="0" baseline="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31</a:t>
            </a:fld>
            <a:endParaRPr lang="nl-NL"/>
          </a:p>
        </p:txBody>
      </p:sp>
    </p:spTree>
    <p:extLst>
      <p:ext uri="{BB962C8B-B14F-4D97-AF65-F5344CB8AC3E}">
        <p14:creationId xmlns:p14="http://schemas.microsoft.com/office/powerpoint/2010/main" val="1958068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dirty="0"/>
              <a:t> </a:t>
            </a:r>
            <a:r>
              <a:rPr lang="nl-NL" baseline="0" dirty="0"/>
              <a:t>De ‘take home </a:t>
            </a:r>
            <a:r>
              <a:rPr lang="nl-NL" baseline="0" dirty="0" err="1"/>
              <a:t>message</a:t>
            </a:r>
            <a:r>
              <a:rPr lang="nl-NL" baseline="0" dirty="0"/>
              <a:t>’. </a:t>
            </a:r>
            <a:endParaRPr lang="nl-NL" dirty="0"/>
          </a:p>
          <a:p>
            <a:endParaRPr lang="nl-NL" dirty="0"/>
          </a:p>
          <a:p>
            <a:r>
              <a:rPr lang="nl-NL" dirty="0"/>
              <a:t>Bijvoorbeeld:</a:t>
            </a:r>
          </a:p>
          <a:p>
            <a:r>
              <a:rPr lang="nl-NL" dirty="0"/>
              <a:t>We hebben vandaag gesproken over de laatste levensfase. In die fase komen er heel wat vragen voorbij. Over die vragen had u misschien nog helemaal niet nagedacht. Het is belangrijk om het er samen met uw naasten regelmatig over te hebben en er eerder over na te denken. Bedenk wat voor u persoonlijk belangrijk is in de laatste levensfase. Op het moment zelf komen er al veel emoties op u af, en soms kunt u misschien ook zelf niet meer aangeven wat u zou willen. Als u in de laatste fase een afspraak hebt met uw arts is het goed om ook eerst samen te overleggen. Praat met elkaar en schrijf vragen op die u hebt voor de arts. Het is ook goed om op tijd in gesprek te gaan met uw huisarts. Dat zou zelfs nu al kunnen. Het is belangrijk dat een huisarts ook op tijd weet wat voor u belangrijk is. </a:t>
            </a:r>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32</a:t>
            </a:fld>
            <a:endParaRPr lang="nl-NL"/>
          </a:p>
        </p:txBody>
      </p:sp>
    </p:spTree>
    <p:extLst>
      <p:ext uri="{BB962C8B-B14F-4D97-AF65-F5344CB8AC3E}">
        <p14:creationId xmlns:p14="http://schemas.microsoft.com/office/powerpoint/2010/main" val="2450659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baseline="0" dirty="0"/>
              <a:t>Geef gelegenheid tot het stellen van vragen.</a:t>
            </a:r>
          </a:p>
          <a:p>
            <a:pPr marL="177674" marR="0" lvl="0" indent="-177674" algn="l" defTabSz="947593"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Als u gebruik</a:t>
            </a:r>
            <a:r>
              <a:rPr lang="nl-NL" sz="1200" kern="1200" baseline="0" dirty="0">
                <a:solidFill>
                  <a:schemeClr val="tx1"/>
                </a:solidFill>
                <a:effectLst/>
                <a:latin typeface="+mn-lt"/>
                <a:ea typeface="+mn-ea"/>
                <a:cs typeface="+mn-cs"/>
              </a:rPr>
              <a:t> maakt van een ‘vragendoos’, neem dan ook de daar ingediende vragen door.</a:t>
            </a:r>
          </a:p>
          <a:p>
            <a:pPr marL="177674" marR="0" lvl="0" indent="-177674" algn="l" defTabSz="947593"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Geef bij de afsluiting van de bijeenkomst aan</a:t>
            </a:r>
            <a:r>
              <a:rPr lang="nl-NL" sz="1200" kern="1200" baseline="0" dirty="0">
                <a:solidFill>
                  <a:schemeClr val="tx1"/>
                </a:solidFill>
                <a:effectLst/>
                <a:latin typeface="+mn-lt"/>
                <a:ea typeface="+mn-ea"/>
                <a:cs typeface="+mn-cs"/>
              </a:rPr>
              <a:t> dat mensen nog </a:t>
            </a:r>
            <a:r>
              <a:rPr lang="nl-NL" sz="1200" kern="1200" dirty="0">
                <a:solidFill>
                  <a:schemeClr val="tx1"/>
                </a:solidFill>
                <a:effectLst/>
                <a:latin typeface="+mn-lt"/>
                <a:ea typeface="+mn-ea"/>
                <a:cs typeface="+mn-cs"/>
              </a:rPr>
              <a:t>informatie kunnen meenemen (hand-out).</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33</a:t>
            </a:fld>
            <a:endParaRPr lang="nl-NL"/>
          </a:p>
        </p:txBody>
      </p:sp>
    </p:spTree>
    <p:extLst>
      <p:ext uri="{BB962C8B-B14F-4D97-AF65-F5344CB8AC3E}">
        <p14:creationId xmlns:p14="http://schemas.microsoft.com/office/powerpoint/2010/main" val="1157538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34</a:t>
            </a:fld>
            <a:endParaRPr lang="nl-NL"/>
          </a:p>
        </p:txBody>
      </p:sp>
    </p:spTree>
    <p:extLst>
      <p:ext uri="{BB962C8B-B14F-4D97-AF65-F5344CB8AC3E}">
        <p14:creationId xmlns:p14="http://schemas.microsoft.com/office/powerpoint/2010/main" val="208091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Deze presentatie</a:t>
            </a:r>
            <a:r>
              <a:rPr lang="nl-NL" baseline="0" noProof="0" dirty="0"/>
              <a:t> </a:t>
            </a:r>
            <a:r>
              <a:rPr lang="nl-NL" baseline="0" noProof="0"/>
              <a:t>niet verspreiden </a:t>
            </a:r>
            <a:r>
              <a:rPr lang="nl-NL" baseline="0" noProof="0" dirty="0"/>
              <a:t>zonder deze </a:t>
            </a:r>
            <a:r>
              <a:rPr lang="nl-NL" baseline="0" noProof="0" dirty="0" err="1"/>
              <a:t>bronvermeldingsdia</a:t>
            </a:r>
            <a:r>
              <a:rPr lang="nl-NL" baseline="0" noProof="0" dirty="0"/>
              <a:t>, zodat de oorspronkelijke materialen altijd terug te vinden en in te zien zijn. </a:t>
            </a:r>
          </a:p>
          <a:p>
            <a:endParaRPr lang="nl-NL" baseline="0" noProof="0" dirty="0"/>
          </a:p>
          <a:p>
            <a:r>
              <a:rPr lang="en-US" sz="12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Eigenaarschap</a:t>
            </a:r>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Burger-</a:t>
            </a:r>
            <a:r>
              <a:rPr lang="en-US" sz="12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materialen</a:t>
            </a:r>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EPZ Amsterdam UMC</a:t>
            </a:r>
          </a:p>
          <a:p>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License: CC BY-NC-SA: This license lets others remix, adapt, and build upon your work non-commercially, as long as they credit you and license their new creations under the identical terms.</a:t>
            </a:r>
          </a:p>
          <a:p>
            <a:endParaRPr lang="nl-NL" baseline="0" noProof="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35</a:t>
            </a:fld>
            <a:endParaRPr lang="nl-NL"/>
          </a:p>
        </p:txBody>
      </p:sp>
    </p:spTree>
    <p:extLst>
      <p:ext uri="{BB962C8B-B14F-4D97-AF65-F5344CB8AC3E}">
        <p14:creationId xmlns:p14="http://schemas.microsoft.com/office/powerpoint/2010/main" val="837696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Deze dia is bedoeld om een paar ‘huishoudelijke mededelingen’ te noemen.</a:t>
            </a:r>
          </a:p>
          <a:p>
            <a:pPr marL="177674" indent="-177674">
              <a:buFontTx/>
              <a:buChar char="-"/>
            </a:pPr>
            <a:r>
              <a:rPr lang="nl-NL" dirty="0"/>
              <a:t>Deze</a:t>
            </a:r>
            <a:r>
              <a:rPr lang="nl-NL" baseline="0" dirty="0"/>
              <a:t> kan aangepast worden naar gelang de plannen (bv over het beantwoorden van vragen).</a:t>
            </a:r>
          </a:p>
          <a:p>
            <a:endParaRPr lang="nl-NL" dirty="0"/>
          </a:p>
          <a:p>
            <a:r>
              <a:rPr lang="nl-NL" dirty="0"/>
              <a:t>Bijvoorbeeld:</a:t>
            </a:r>
          </a:p>
          <a:p>
            <a:r>
              <a:rPr lang="nl-NL" baseline="0" dirty="0"/>
              <a:t>We willen graag een paar zaken met u afspreken om de bijeenkomst zo goed mogelijk te laten verlopen. </a:t>
            </a:r>
          </a:p>
          <a:p>
            <a:r>
              <a:rPr lang="nl-NL" baseline="0" dirty="0"/>
              <a:t>Voor de pauze en aan het eind van de bijeenkomst worden vragen beantwoord. Als u een vraag wilt stellen, steek dan uw hand op. Doe dat dan op het moment dat er gevraagd wordt of er vragen zijn.  Ook krijgt u dan een samenvatting en verdere informatie. Het is dus bijvoorbeeld niet nodig om informatie uit de dia’s te fotograferen of over te schrijven.  </a:t>
            </a:r>
          </a:p>
          <a:p>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4</a:t>
            </a:fld>
            <a:endParaRPr lang="nl-NL"/>
          </a:p>
        </p:txBody>
      </p:sp>
    </p:spTree>
    <p:extLst>
      <p:ext uri="{BB962C8B-B14F-4D97-AF65-F5344CB8AC3E}">
        <p14:creationId xmlns:p14="http://schemas.microsoft.com/office/powerpoint/2010/main" val="4143906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Leg uit</a:t>
            </a:r>
            <a:r>
              <a:rPr lang="nl-NL" baseline="0" dirty="0"/>
              <a:t> dat deze bijeenkomst bedoeld is om:</a:t>
            </a:r>
          </a:p>
          <a:p>
            <a:pPr marL="651470" lvl="1" indent="-177674">
              <a:buFontTx/>
              <a:buChar char="-"/>
            </a:pPr>
            <a:r>
              <a:rPr lang="nl-NL" dirty="0"/>
              <a:t>Aanwezigen te informeren over palliatieve zorg;</a:t>
            </a:r>
          </a:p>
          <a:p>
            <a:pPr marL="651470" lvl="1" indent="-177674">
              <a:buFontTx/>
              <a:buChar char="-"/>
            </a:pPr>
            <a:r>
              <a:rPr lang="nl-NL" dirty="0"/>
              <a:t>Aanwezigen aan het denken te zetten over eigen wensen;</a:t>
            </a:r>
          </a:p>
          <a:p>
            <a:pPr marL="651470" lvl="1" indent="-177674">
              <a:buFontTx/>
              <a:buChar char="-"/>
            </a:pPr>
            <a:r>
              <a:rPr lang="nl-NL" dirty="0"/>
              <a:t>Aanwezigen</a:t>
            </a:r>
            <a:r>
              <a:rPr lang="nl-NL" baseline="0" dirty="0"/>
              <a:t> te s</a:t>
            </a:r>
            <a:r>
              <a:rPr lang="nl-NL" dirty="0"/>
              <a:t>timuleren om in gesprek te gaan over hun wensen met naasten en huisarts;</a:t>
            </a:r>
          </a:p>
          <a:p>
            <a:pPr marL="651470" lvl="1" indent="-177674">
              <a:buFontTx/>
              <a:buChar char="-"/>
            </a:pPr>
            <a:r>
              <a:rPr lang="nl-NL" dirty="0"/>
              <a:t>Vertel hoe de bijeenkomst is opgebouwd</a:t>
            </a:r>
            <a:r>
              <a:rPr lang="nl-NL" baseline="0" dirty="0"/>
              <a:t> (presentatie, ruimte voor vragen, interactie, napraten, </a:t>
            </a:r>
            <a:r>
              <a:rPr lang="nl-NL" baseline="0" dirty="0" err="1"/>
              <a:t>handout</a:t>
            </a:r>
            <a:r>
              <a:rPr lang="nl-NL" baseline="0" dirty="0"/>
              <a:t> voor thuis).</a:t>
            </a:r>
            <a:endParaRPr lang="nl-NL" dirty="0"/>
          </a:p>
          <a:p>
            <a:endParaRPr lang="nl-NL" dirty="0"/>
          </a:p>
          <a:p>
            <a:r>
              <a:rPr lang="nl-NL" dirty="0"/>
              <a:t>Bijvoorbeeld:</a:t>
            </a:r>
          </a:p>
          <a:p>
            <a:r>
              <a:rPr lang="nl-NL" baseline="0" dirty="0"/>
              <a:t>In deze bijeenkomst willen we u informatie geven over mogelijkheden van zorg en behandeling. Mogelijk heeft u door persoonlijke ervaringen of door COVID-19 wel eens nagedacht over welke zorg u zou willen als u ernstig ziek wordt. Heel veel mensen weten niet zo goed welke zorg er eigenlijk allemaal mogelijk is aan het einde van het leven. We willen u graag informatie geven, zodat u kunt nadenken over uw eigen wensen. Voor zorgverleners en naasten kan het fijn zijn om te horen wat uw wensen zijn, zodat zij de juiste keuzes kunnen maken als u iets overkomt en zij voor u keuzes moeten maken. Zij kunnen dan zorgen dat de zorg aansluit op uw wensen.</a:t>
            </a:r>
          </a:p>
          <a:p>
            <a:endParaRPr lang="nl-NL" baseline="0" dirty="0"/>
          </a:p>
          <a:p>
            <a:r>
              <a:rPr lang="nl-NL" baseline="0" dirty="0"/>
              <a:t>Het belangrijkste dat wij u vandaag willen meegeven is dan ook: ‘ga op tijd in gesprek met uw huisarts en met familie en vrienden, over uw wensen voor zorg’. Als u in gesprek gaat voor er echt iets aan de hand is, kunt u rustig uitleggen wat uw wensen zijn zonder dat er stress of tijdsdruk is om snel een beslissing te maken. U hoeft niet perse vandaag tijdens de bijeenkomst al in gesprek. Als u vragen heeft of dingen wilt delen, mag dat, maar u mag ook gewoon luisteren en verder stil zijn als u dat wilt.</a:t>
            </a:r>
          </a:p>
          <a:p>
            <a:endParaRPr lang="nl-NL" baseline="0" dirty="0"/>
          </a:p>
          <a:p>
            <a:r>
              <a:rPr lang="nl-NL" baseline="0" dirty="0"/>
              <a:t>We beginnen zo met een korte video, daarna krijgt u informatie over palliatieve zorg. Voor de pauze gaan we in tweetallen of kleine groepjes met elkaar in gesprek. Na de pauze krijgt u uitleg over de mogelijkheden van zorg en behandeling aan het levenseinde, en daarna is er ruimte voor vragen.</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5</a:t>
            </a:fld>
            <a:endParaRPr lang="nl-NL"/>
          </a:p>
        </p:txBody>
      </p:sp>
    </p:spTree>
    <p:extLst>
      <p:ext uri="{BB962C8B-B14F-4D97-AF65-F5344CB8AC3E}">
        <p14:creationId xmlns:p14="http://schemas.microsoft.com/office/powerpoint/2010/main" val="3635838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Aandachtspunten:</a:t>
            </a:r>
          </a:p>
          <a:p>
            <a:pPr marL="177674" indent="-177674">
              <a:buFontTx/>
              <a:buChar char="-"/>
            </a:pPr>
            <a:r>
              <a:rPr lang="nl-NL" dirty="0">
                <a:solidFill>
                  <a:schemeClr val="tx1"/>
                </a:solidFill>
              </a:rPr>
              <a:t>Vertel</a:t>
            </a:r>
            <a:r>
              <a:rPr lang="nl-NL" baseline="0" dirty="0">
                <a:solidFill>
                  <a:schemeClr val="tx1"/>
                </a:solidFill>
              </a:rPr>
              <a:t> welke onderwerpen aan de orde komen in</a:t>
            </a:r>
            <a:r>
              <a:rPr lang="nl-NL" dirty="0">
                <a:solidFill>
                  <a:schemeClr val="tx1"/>
                </a:solidFill>
              </a:rPr>
              <a:t> de presentatie, en waarom deze onderwerpen belangrijk</a:t>
            </a:r>
            <a:r>
              <a:rPr lang="nl-NL" baseline="0" dirty="0">
                <a:solidFill>
                  <a:schemeClr val="tx1"/>
                </a:solidFill>
              </a:rPr>
              <a:t> zijn</a:t>
            </a:r>
            <a:r>
              <a:rPr lang="nl-NL" dirty="0">
                <a:solidFill>
                  <a:schemeClr val="tx1"/>
                </a:solidFill>
              </a:rPr>
              <a:t>. </a:t>
            </a:r>
            <a:endParaRPr lang="nl-NL" baseline="0" dirty="0">
              <a:solidFill>
                <a:schemeClr val="tx1"/>
              </a:solidFill>
            </a:endParaRPr>
          </a:p>
          <a:p>
            <a:endParaRPr lang="nl-NL" dirty="0">
              <a:solidFill>
                <a:schemeClr val="tx1"/>
              </a:solidFill>
            </a:endParaRPr>
          </a:p>
          <a:p>
            <a:r>
              <a:rPr lang="nl-NL" dirty="0">
                <a:solidFill>
                  <a:schemeClr val="tx1"/>
                </a:solidFill>
              </a:rPr>
              <a:t>Bijvoorbeeld:</a:t>
            </a:r>
          </a:p>
          <a:p>
            <a:r>
              <a:rPr lang="nl-NL" b="0" baseline="0" dirty="0">
                <a:solidFill>
                  <a:schemeClr val="tx1"/>
                </a:solidFill>
              </a:rPr>
              <a:t>Heel veel mensen weten niet zo goed welke zorg er eigenlijk allemaal mogelijk is aan het einde van het leven. In deze bijeenkomst willen we u graag informatie geven, zodat u kunt nadenken over uw eigen wensen. Om te beginnen vertellen we meer over zorg aan het levenseinde. Dit heet ook wel ‘palliatieve zorg’, wat is dat en waarom is het belangrijk? In tweetallen kunt u in gesprek gaan over wat voor u belangrijk is als u denkt aan de laatste levensfase. Daarna vertellen we over de keuzes die u zelf kunt maken om uw wensen aan het levenseinde aan te geven. Dat gaat bijvoorbeeld over een niet-reanimeren verklaring of het aanwijzen van een vertegenwoordiger. Verder gaan we in op hoe u in gesprek kunt gaan met naasten, zoals familie of vrienden, en een arts.  Aan het eind van deze presentatie kunt u vragen stellen. </a:t>
            </a:r>
          </a:p>
          <a:p>
            <a:endParaRPr lang="nl-NL" baseline="0" dirty="0">
              <a:solidFill>
                <a:schemeClr val="tx1"/>
              </a:solidFill>
            </a:endParaRPr>
          </a:p>
          <a:p>
            <a:r>
              <a:rPr lang="nl-NL" baseline="0" dirty="0">
                <a:solidFill>
                  <a:schemeClr val="tx1"/>
                </a:solidFill>
              </a:rPr>
              <a:t>Extra informatie:</a:t>
            </a:r>
          </a:p>
          <a:p>
            <a:r>
              <a:rPr lang="nl-NL" baseline="0" dirty="0">
                <a:solidFill>
                  <a:schemeClr val="tx1"/>
                </a:solidFill>
              </a:rPr>
              <a:t>- In het draaiboek is een uitleg opgenomen over de opbouw van de presentatie en waarom voor deze onderwerpen is gekozen. </a:t>
            </a:r>
            <a:endParaRPr lang="nl-NL" dirty="0">
              <a:solidFill>
                <a:schemeClr val="tx1"/>
              </a:solidFill>
            </a:endParaRP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6</a:t>
            </a:fld>
            <a:endParaRPr lang="nl-NL"/>
          </a:p>
        </p:txBody>
      </p:sp>
    </p:spTree>
    <p:extLst>
      <p:ext uri="{BB962C8B-B14F-4D97-AF65-F5344CB8AC3E}">
        <p14:creationId xmlns:p14="http://schemas.microsoft.com/office/powerpoint/2010/main" val="3324940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Naar gelang uw publiek kunt u kiezen voor </a:t>
            </a:r>
            <a:r>
              <a:rPr lang="nl-NL" baseline="0" dirty="0" err="1"/>
              <a:t>‘De</a:t>
            </a:r>
            <a:r>
              <a:rPr lang="nl-NL" baseline="0" dirty="0"/>
              <a:t> dappere </a:t>
            </a:r>
            <a:r>
              <a:rPr lang="nl-NL" baseline="0" dirty="0" err="1"/>
              <a:t>patient</a:t>
            </a:r>
            <a:r>
              <a:rPr lang="nl-NL" baseline="0" dirty="0"/>
              <a:t>’ of ‘Doodziek’. Of beiden. U kunt hier ook een ander filmpje tonen, bijvoorbeeld een die beter past bij uw doelgroep (zie bijlage 8).</a:t>
            </a:r>
          </a:p>
          <a:p>
            <a:pPr marL="177674" indent="-177674">
              <a:buFontTx/>
              <a:buChar char="-"/>
            </a:pPr>
            <a:r>
              <a:rPr lang="nl-NL" dirty="0"/>
              <a:t>Introduceer de video. Vertel</a:t>
            </a:r>
            <a:r>
              <a:rPr lang="nl-NL" baseline="0" dirty="0"/>
              <a:t> op hoofdlijnen wat in de video te zien is. </a:t>
            </a:r>
          </a:p>
          <a:p>
            <a:pPr marL="177674" indent="-177674">
              <a:buFontTx/>
              <a:buChar char="-"/>
            </a:pPr>
            <a:r>
              <a:rPr lang="nl-NL" baseline="0" dirty="0"/>
              <a:t>Door op tijd in gesprek te gaan over je wensen kunnen anderen rekening houden met die wensen.</a:t>
            </a:r>
          </a:p>
          <a:p>
            <a:pPr marL="177674" indent="-177674">
              <a:buFontTx/>
              <a:buChar char="-"/>
            </a:pPr>
            <a:r>
              <a:rPr lang="nl-NL" baseline="0" dirty="0"/>
              <a:t>Let op, het filmpje ‘Doodziek’ moet u zelf na 2:52 minuten stop zetten. De hele film duurt te lang voor de bijeenkomst, maar mensen kunnen deze thuis verder kijken (zie hieronder).</a:t>
            </a:r>
          </a:p>
          <a:p>
            <a:pPr marL="177674" indent="-177674">
              <a:buFontTx/>
              <a:buChar char="-"/>
            </a:pPr>
            <a:r>
              <a:rPr lang="nl-NL" baseline="0" dirty="0"/>
              <a:t>U kunt na het fragment wat reacties uit de zaal vragen. </a:t>
            </a:r>
          </a:p>
          <a:p>
            <a:endParaRPr lang="nl-NL" dirty="0"/>
          </a:p>
          <a:p>
            <a:r>
              <a:rPr lang="nl-NL" dirty="0"/>
              <a:t>Bijvoorbeeld bij </a:t>
            </a:r>
            <a:r>
              <a:rPr lang="nl-NL" dirty="0" err="1"/>
              <a:t>‘De</a:t>
            </a:r>
            <a:r>
              <a:rPr lang="nl-NL" dirty="0"/>
              <a:t> dappere </a:t>
            </a:r>
            <a:r>
              <a:rPr lang="nl-NL" dirty="0" err="1"/>
              <a:t>patient</a:t>
            </a:r>
            <a:r>
              <a:rPr lang="nl-NL" dirty="0"/>
              <a:t>’:</a:t>
            </a:r>
          </a:p>
          <a:p>
            <a:r>
              <a:rPr lang="nl-NL" dirty="0"/>
              <a:t>We willen beginnen met een korte video. In deze video komen verschillende mensen aan het woord over hun wensen voor zorg aan het levenseinde, en waarom</a:t>
            </a:r>
            <a:r>
              <a:rPr lang="nl-NL" baseline="0" dirty="0"/>
              <a:t> zij het gesprek met de huisarts en anderen belangrijk vonden. </a:t>
            </a:r>
          </a:p>
          <a:p>
            <a:endParaRPr lang="nl-NL" baseline="0" dirty="0"/>
          </a:p>
          <a:p>
            <a:r>
              <a:rPr lang="nl-NL" b="0" dirty="0"/>
              <a:t>Bijvoorbeeld bij ‘Doodziek’:</a:t>
            </a:r>
          </a:p>
          <a:p>
            <a:r>
              <a:rPr lang="nl-NL" b="0" dirty="0"/>
              <a:t>We willen beginnen met een korte video. Deze video toont</a:t>
            </a:r>
            <a:r>
              <a:rPr lang="nl-NL" b="0" baseline="0" dirty="0"/>
              <a:t> een </a:t>
            </a:r>
            <a:r>
              <a:rPr lang="nl-NL" b="0" dirty="0"/>
              <a:t>Turks</a:t>
            </a:r>
            <a:r>
              <a:rPr lang="nl-NL" b="0" baseline="0" dirty="0"/>
              <a:t> gezin.</a:t>
            </a:r>
            <a:r>
              <a:rPr lang="nl-NL" b="0" dirty="0"/>
              <a:t> De vader is ernstig</a:t>
            </a:r>
            <a:r>
              <a:rPr lang="nl-NL" b="0" baseline="0" dirty="0"/>
              <a:t> ziek en ligt in het ziekenhuis. Het eerste deel van de video toont het slecht nieuws gesprek met de arts.</a:t>
            </a:r>
          </a:p>
          <a:p>
            <a:endParaRPr lang="nl-NL" baseline="0" dirty="0"/>
          </a:p>
          <a:p>
            <a:r>
              <a:rPr lang="nl-NL" baseline="0" dirty="0"/>
              <a:t>[Na de film:] Wil iemand reageren? </a:t>
            </a:r>
          </a:p>
          <a:p>
            <a:r>
              <a:rPr lang="nl-NL" baseline="0" dirty="0"/>
              <a:t>[Nadat u een aantal reacties heeft gehoord:]</a:t>
            </a:r>
          </a:p>
          <a:p>
            <a:r>
              <a:rPr lang="nl-NL" baseline="0" dirty="0"/>
              <a:t>Er zijn nog meer filmpjes online te vinden. Bijvoorbeeld op Pharos.nl, daar zijn filmpjes in vier verschillende talen te vinden over de laatste levensfase. De link naar deze filmpjes staat in de hand-out die u na de bijeenkomst krijgt. </a:t>
            </a:r>
          </a:p>
          <a:p>
            <a:endParaRPr lang="nl-NL" baseline="0" dirty="0"/>
          </a:p>
          <a:p>
            <a:r>
              <a:rPr lang="nl-NL" baseline="0" dirty="0"/>
              <a:t>Extra informatie:</a:t>
            </a:r>
          </a:p>
          <a:p>
            <a:pPr marL="177674" indent="-177674">
              <a:buFontTx/>
              <a:buChar char="-"/>
            </a:pPr>
            <a:r>
              <a:rPr lang="nl-NL" baseline="0" dirty="0"/>
              <a:t>De video </a:t>
            </a:r>
            <a:r>
              <a:rPr lang="nl-NL" baseline="0" dirty="0" err="1"/>
              <a:t>‘De</a:t>
            </a:r>
            <a:r>
              <a:rPr lang="nl-NL" baseline="0" dirty="0"/>
              <a:t> dappere </a:t>
            </a:r>
            <a:r>
              <a:rPr lang="nl-NL" baseline="0" dirty="0" err="1"/>
              <a:t>patient</a:t>
            </a:r>
            <a:r>
              <a:rPr lang="nl-NL" baseline="0" dirty="0"/>
              <a:t>’ duurt ruim 3 minuten. </a:t>
            </a:r>
          </a:p>
          <a:p>
            <a:pPr marL="177674" indent="-177674">
              <a:buFontTx/>
              <a:buChar char="-"/>
            </a:pPr>
            <a:r>
              <a:rPr lang="nl-NL" baseline="0" dirty="0"/>
              <a:t>De hele film </a:t>
            </a:r>
            <a:r>
              <a:rPr lang="nl-NL" baseline="0" dirty="0" err="1"/>
              <a:t>‘De</a:t>
            </a:r>
            <a:r>
              <a:rPr lang="nl-NL" baseline="0" dirty="0"/>
              <a:t> Dappere </a:t>
            </a:r>
            <a:r>
              <a:rPr lang="nl-NL" baseline="0" dirty="0" err="1"/>
              <a:t>Patient</a:t>
            </a:r>
            <a:r>
              <a:rPr lang="nl-NL" baseline="0" dirty="0"/>
              <a:t>’ is gratis online te zien op videokanaal YouTube. In de </a:t>
            </a:r>
            <a:r>
              <a:rPr lang="nl-NL" baseline="0" dirty="0" err="1"/>
              <a:t>handout</a:t>
            </a:r>
            <a:r>
              <a:rPr lang="nl-NL" baseline="0" dirty="0"/>
              <a:t> staat een linkje naar de hele film (duurt zo’n 30 minuten).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baseline="0" dirty="0"/>
              <a:t>De hele film ‘Doodziek’ is gratis online te zien op videokanaal YouTube. In de </a:t>
            </a:r>
            <a:r>
              <a:rPr lang="nl-NL" b="0" baseline="0" dirty="0" err="1"/>
              <a:t>handout</a:t>
            </a:r>
            <a:r>
              <a:rPr lang="nl-NL" b="0" baseline="0" dirty="0"/>
              <a:t> staat een linkje naar de hele film (duurt 14 minuten). </a:t>
            </a:r>
            <a:endParaRPr lang="nl-NL" b="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7</a:t>
            </a:fld>
            <a:endParaRPr lang="nl-NL"/>
          </a:p>
        </p:txBody>
      </p:sp>
    </p:spTree>
    <p:extLst>
      <p:ext uri="{BB962C8B-B14F-4D97-AF65-F5344CB8AC3E}">
        <p14:creationId xmlns:p14="http://schemas.microsoft.com/office/powerpoint/2010/main" val="1170228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dat er soms begrippen door elkaar worden gehaald, en er verwarring is over palliatieve zorg</a:t>
            </a:r>
            <a:r>
              <a:rPr lang="nl-NL" dirty="0"/>
              <a:t>. </a:t>
            </a:r>
          </a:p>
          <a:p>
            <a:pPr marL="177674" indent="-177674">
              <a:buFontTx/>
              <a:buChar char="-"/>
            </a:pPr>
            <a:r>
              <a:rPr lang="nl-NL" baseline="0" dirty="0"/>
              <a:t>Met dit ‘</a:t>
            </a:r>
            <a:r>
              <a:rPr lang="nl-NL" baseline="0" dirty="0" err="1"/>
              <a:t>kwisje</a:t>
            </a:r>
            <a:r>
              <a:rPr lang="nl-NL" baseline="0" dirty="0"/>
              <a:t>’ kan benadrukt worden dat ‘palliatieve zorg’ en ‘terminale zorg’ twee verschillende dingen zijn.</a:t>
            </a:r>
          </a:p>
          <a:p>
            <a:pPr marL="177674" indent="-177674">
              <a:buFontTx/>
              <a:buChar char="-"/>
            </a:pPr>
            <a:r>
              <a:rPr lang="nl-NL" baseline="0" dirty="0"/>
              <a:t>U kunt gebruik maken van gekleurde papiertjes of hand opsteken zodat mensen kunnen aangeven of ze het wel of niet eens zijn met de stelling. U kunt ook een reactie vragen uit het publiek. </a:t>
            </a:r>
          </a:p>
          <a:p>
            <a:endParaRPr lang="nl-NL" dirty="0"/>
          </a:p>
          <a:p>
            <a:r>
              <a:rPr lang="nl-NL" dirty="0"/>
              <a:t>Bijvoorbeeld:</a:t>
            </a:r>
          </a:p>
          <a:p>
            <a:r>
              <a:rPr lang="nl-NL" dirty="0"/>
              <a:t>Op</a:t>
            </a:r>
            <a:r>
              <a:rPr lang="nl-NL" baseline="0" dirty="0"/>
              <a:t> deze dia staat een stelling over palliatieve zorg. ‘’Palliatieve zorg is alleen voor mensen die nog maar een paar weken te leven hebben.’’ </a:t>
            </a:r>
            <a:r>
              <a:rPr lang="nl-NL" dirty="0"/>
              <a:t>Op uw stoel lagen</a:t>
            </a:r>
            <a:r>
              <a:rPr lang="nl-NL" baseline="0" dirty="0"/>
              <a:t> bij binnenkomst twee velletjes papier in de kleuren rood en groen. Als u denkt dat de stelling op de dia waar is, dan houdt u het groene papiertje omhoog. Als u denkt dat de stelling op de dia niet waar is/niet klopt, dan houdt u het rode papiertje omhoog. </a:t>
            </a:r>
          </a:p>
          <a:p>
            <a:endParaRPr lang="nl-NL" baseline="0" dirty="0"/>
          </a:p>
          <a:p>
            <a:r>
              <a:rPr lang="nl-NL" baseline="0" dirty="0"/>
              <a:t>Antwoord: Rood (niet waar)</a:t>
            </a:r>
          </a:p>
          <a:p>
            <a:pPr defTabSz="947593">
              <a:defRPr/>
            </a:pPr>
            <a:r>
              <a:rPr lang="nl-NL" baseline="0" dirty="0"/>
              <a:t>Heel vaak wordt gedacht dat palliatieve zorg alleen gericht is op de laatste dagen of weken. Dat is niet zo. Zorg in de laatste dagen of weken heet ‘terminale zorg’. Zowel palliatieve zorg als terminale zorg zijn vormen van zorg voor mensen met een levensbedreigende ziekte, maar bij ‘terminale zorg’ gaat het echt om de laatste dagen of weken. Palliatieve zorg kan ook meer dan een jaar duren.</a:t>
            </a:r>
          </a:p>
          <a:p>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8</a:t>
            </a:fld>
            <a:endParaRPr lang="nl-NL"/>
          </a:p>
        </p:txBody>
      </p:sp>
    </p:spTree>
    <p:extLst>
      <p:ext uri="{BB962C8B-B14F-4D97-AF65-F5344CB8AC3E}">
        <p14:creationId xmlns:p14="http://schemas.microsoft.com/office/powerpoint/2010/main" val="2147604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wat palliatieve zorg is</a:t>
            </a:r>
            <a:r>
              <a:rPr lang="nl-NL" dirty="0"/>
              <a:t>. Hanteer daarbij de definitie van het Kwaliteitskader Palliatieve Zorg (</a:t>
            </a:r>
            <a:r>
              <a:rPr lang="nl-NL" dirty="0" err="1"/>
              <a:t>patientenversie</a:t>
            </a:r>
            <a:r>
              <a:rPr lang="nl-NL" dirty="0"/>
              <a:t>,</a:t>
            </a:r>
            <a:r>
              <a:rPr lang="nl-NL" baseline="0" dirty="0"/>
              <a:t> uitgegeven door de </a:t>
            </a:r>
            <a:r>
              <a:rPr lang="nl-NL" baseline="0" dirty="0" err="1"/>
              <a:t>Patientenfederatie</a:t>
            </a:r>
            <a:r>
              <a:rPr lang="nl-NL" baseline="0" dirty="0"/>
              <a:t>)</a:t>
            </a:r>
            <a:r>
              <a:rPr lang="nl-NL" dirty="0"/>
              <a:t>.  </a:t>
            </a:r>
          </a:p>
          <a:p>
            <a:pPr marL="177674" indent="-177674">
              <a:buFontTx/>
              <a:buChar char="-"/>
            </a:pPr>
            <a:r>
              <a:rPr lang="nl-NL" baseline="0" dirty="0"/>
              <a:t>Benadruk dat het om ernstige ziekten kan gaan, maar dat palliatieve zorg ook is voor mensen met een opeenstapeling van ouderdomsklachten.</a:t>
            </a:r>
          </a:p>
          <a:p>
            <a:pPr marL="177674" indent="-177674">
              <a:buFontTx/>
              <a:buChar char="-"/>
            </a:pPr>
            <a:r>
              <a:rPr lang="nl-NL" b="0" baseline="0" dirty="0"/>
              <a:t>Benadruk dat palliatieve zorg is gericht op lichamelijke zorg, psychische zorg, sociale zorg en spirituele zorg of zingevingsvragen. </a:t>
            </a:r>
          </a:p>
          <a:p>
            <a:pPr marL="177674" indent="-177674">
              <a:buFontTx/>
              <a:buChar char="-"/>
            </a:pPr>
            <a:r>
              <a:rPr lang="nl-NL" b="0" baseline="0" dirty="0"/>
              <a:t>Geef concrete / aansprekende voorbeelden.</a:t>
            </a:r>
          </a:p>
          <a:p>
            <a:endParaRPr lang="nl-NL" dirty="0"/>
          </a:p>
          <a:p>
            <a:r>
              <a:rPr lang="nl-NL" dirty="0"/>
              <a:t>Bijvoorbeeld:</a:t>
            </a:r>
          </a:p>
          <a:p>
            <a:r>
              <a:rPr lang="nl-NL" dirty="0"/>
              <a:t>Palliatieve zorg is passende zorg voor alle patiënten met een levensbedreigende ziekte, bijvoorbeeld patiënten met kanker, longemfyseem, hartfalen, vaatziekten, nieraandoeningen, dementie of na een beroerte. Ook is</a:t>
            </a:r>
            <a:r>
              <a:rPr lang="nl-NL" baseline="0" dirty="0"/>
              <a:t> palliatieve zorg bedoeld voor ouderen die te maken hebben met heel veel klachten die niet meer te genezen zijn, waardoor de kans op ongewilde bijwerkingen van of problemen bij een behandeling groter worden. </a:t>
            </a:r>
            <a:r>
              <a:rPr lang="nl-NL" dirty="0"/>
              <a:t>Palliatieve zorg is niet</a:t>
            </a:r>
            <a:r>
              <a:rPr lang="nl-NL" baseline="0" dirty="0"/>
              <a:t> meer gericht op genezing, omdat genezing niet meer mogelijk is. Er zit geen tijdslimiet aan palliatieve zorg, soms duurt het dagen, maar soms ook maanden of meer dan een jaar. Palliatieve zorg is niet gericht op zo lang mogelijk leven, maar op zo goed mogelijk leven.  De zorg is erop gericht dat u uzelf nog zo lang mogelijk zo goed mogelijk voelt. </a:t>
            </a:r>
          </a:p>
          <a:p>
            <a:pPr marL="177674" indent="-177674">
              <a:buFontTx/>
              <a:buChar char="-"/>
            </a:pPr>
            <a:r>
              <a:rPr lang="nl-NL" baseline="0" dirty="0"/>
              <a:t>De zorg zelf is gericht op lichamelijke zorg, psychische zorg, sociale zorg en spirituele zorg of zingevingsvragen. </a:t>
            </a:r>
          </a:p>
          <a:p>
            <a:pPr marL="177674" indent="-177674">
              <a:buFontTx/>
              <a:buChar char="-"/>
            </a:pPr>
            <a:r>
              <a:rPr lang="nl-NL" baseline="0" dirty="0"/>
              <a:t>Klachten of problemen worden zo veel mogelijk voorkomen en verlicht. </a:t>
            </a:r>
          </a:p>
          <a:p>
            <a:pPr marL="177674" indent="-177674">
              <a:buFontTx/>
              <a:buChar char="-"/>
            </a:pPr>
            <a:r>
              <a:rPr lang="nl-NL" baseline="0" dirty="0"/>
              <a:t>Dat kan gaan over het bestrijden van pijn en andere lichamelijke symptomen.  Maar ook over bijvoorbeeld acceptatie van het naderend einde, ondersteuning voor mantelzorgers, of problemen in het gezin die op de voorgrond raken wanneer het einde nadert.</a:t>
            </a:r>
          </a:p>
          <a:p>
            <a:pPr marL="177674" indent="-177674">
              <a:buFontTx/>
              <a:buChar char="-"/>
            </a:pPr>
            <a:r>
              <a:rPr lang="nl-NL" baseline="0" dirty="0"/>
              <a:t>Ook vragen rond zingeving horen bij de palliatieve zorg: Dat zijn vragen als ‘waarom overkomt mij dit’, ‘wat wil ik voor mijn dood nog meegeven aan mijn kinderen of kleinkinderen’, ‘wat zegt mijn geloof over het levenseinde en het leven na de dood en wat wil ik daarmee’? </a:t>
            </a:r>
          </a:p>
          <a:p>
            <a:endParaRPr lang="nl-NL" dirty="0"/>
          </a:p>
          <a:p>
            <a:r>
              <a:rPr lang="nl-NL" dirty="0"/>
              <a:t>De</a:t>
            </a:r>
            <a:r>
              <a:rPr lang="nl-NL" baseline="0" dirty="0"/>
              <a:t> laatste levensfase begint vaak bij het vaststellen van een ziekte die niet meer te genezen is, maar voor sommige mensen gaat het om langzame achteruitgang. Deze mensen hebben vaak wel al medicijnen voor aandoeningen die niet zo levensbedreigend zijn: hartafwijkingen, diabetes, hoge bloeddruk. Er zijn ook ziektes waarvan je niet kan genezen, maar waar je nog wel jaren mee kunt leven. Het kan dan zijn dat je langzaam achteruit gaat of dat je plotseling achteruit gaat. </a:t>
            </a:r>
          </a:p>
          <a:p>
            <a:endParaRPr lang="nl-NL" baseline="0" dirty="0"/>
          </a:p>
          <a:p>
            <a:r>
              <a:rPr lang="nl-NL" baseline="0" dirty="0"/>
              <a:t>Op de website ‘over palliatieve zorg.nl’ staat betrouwbare informatie over palliatieve zorg.</a:t>
            </a:r>
          </a:p>
          <a:p>
            <a:endParaRPr lang="nl-NL" dirty="0"/>
          </a:p>
          <a:p>
            <a:r>
              <a:rPr lang="nl-NL" dirty="0"/>
              <a:t>Extra informatie:</a:t>
            </a:r>
          </a:p>
          <a:p>
            <a:r>
              <a:rPr lang="nl-NL" dirty="0"/>
              <a:t>- Lees ter voorbereiding de </a:t>
            </a:r>
            <a:r>
              <a:rPr lang="nl-NL" dirty="0" err="1"/>
              <a:t>patientenversie</a:t>
            </a:r>
            <a:r>
              <a:rPr lang="nl-NL" dirty="0"/>
              <a:t> van het Kwaliteitskader. Hierin staat onder andere de volgende beschrijving van palliatieve zorg: Als u hoort dat u niet meer beter wordt, kunt u palliatieve zorg krijgen. De zorg die u krijgt, is erop gericht klachten en problemen zo veel mogelijk te verminderen of te voorkomen. Dokters, verpleegkundigen, verzorgenden, naasten en bijvoorbeeld een geestelijk verzorger, psycholoog of therapeut kunnen nog veel voor uw doen. Palliatieve zorg is niet gericht op genezing. Voorop staat wat u belangrijk vindt en wat u nodig heeft. Ieder mens ervaart andere klachten. De één heeft last van pijn of misselijkheid. De ander heeft angst of voelt zich somber. Ook zijn er vaak vragen over wat het leven zinvol maakt. Bijna iedereen ervaart moeite met afscheid nemen. Uw zorgverleners zetten zich ervoor in om u te helpen bij vragen, klachten en problemen. Hoe lang palliatieve zorg duurt, verschilt per persoon. Soms dagen, soms weken, maar een jaar of langer kan ook.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9</a:t>
            </a:fld>
            <a:endParaRPr lang="nl-NL"/>
          </a:p>
        </p:txBody>
      </p:sp>
    </p:spTree>
    <p:extLst>
      <p:ext uri="{BB962C8B-B14F-4D97-AF65-F5344CB8AC3E}">
        <p14:creationId xmlns:p14="http://schemas.microsoft.com/office/powerpoint/2010/main" val="2048022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28-6-2024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265261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28-6-2024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528044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28-6-2024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108922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2A96BDE-0D45-456A-B5BE-51DF1F557FE5}" type="datetime1">
              <a:rPr lang="nl-NL" smtClean="0">
                <a:solidFill>
                  <a:prstClr val="black">
                    <a:tint val="75000"/>
                  </a:prstClr>
                </a:solidFill>
              </a:rPr>
              <a:t>28-6-2024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‹nr.›</a:t>
            </a:fld>
            <a:endParaRPr>
              <a:solidFill>
                <a:prstClr val="black">
                  <a:tint val="75000"/>
                </a:prstClr>
              </a:solidFill>
            </a:endParaRPr>
          </a:p>
        </p:txBody>
      </p:sp>
    </p:spTree>
    <p:extLst>
      <p:ext uri="{BB962C8B-B14F-4D97-AF65-F5344CB8AC3E}">
        <p14:creationId xmlns:p14="http://schemas.microsoft.com/office/powerpoint/2010/main" val="3584707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28-6-2024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19891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28-6-2024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500736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28-6-2024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77887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240A436-E6E2-4CD9-9F7B-7372320E3FED}" type="datetimeFigureOut">
              <a:rPr lang="nl-NL" smtClean="0"/>
              <a:t>28-6-2024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4271951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240A436-E6E2-4CD9-9F7B-7372320E3FED}" type="datetimeFigureOut">
              <a:rPr lang="nl-NL" smtClean="0"/>
              <a:t>28-6-2024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92718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240A436-E6E2-4CD9-9F7B-7372320E3FED}" type="datetimeFigureOut">
              <a:rPr lang="nl-NL" smtClean="0"/>
              <a:t>28-6-2024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824418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28-6-2024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068827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28-6-2024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882176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0A436-E6E2-4CD9-9F7B-7372320E3FED}" type="datetimeFigureOut">
              <a:rPr lang="nl-NL" smtClean="0"/>
              <a:t>28-6-2024</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9BA7DC-E3F0-43BE-893D-43FD0C4D1BC0}" type="slidenum">
              <a:rPr lang="nl-NL" smtClean="0"/>
              <a:t>‹nr.›</a:t>
            </a:fld>
            <a:endParaRPr lang="nl-NL"/>
          </a:p>
        </p:txBody>
      </p:sp>
    </p:spTree>
    <p:extLst>
      <p:ext uri="{BB962C8B-B14F-4D97-AF65-F5344CB8AC3E}">
        <p14:creationId xmlns:p14="http://schemas.microsoft.com/office/powerpoint/2010/main" val="2889837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hyperlink" Target="https://www.thuisarts.nl/keuzehulp/verken-uw-wensen-voor-zorg-en-behandeling" TargetMode="External"/><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png"/><Relationship Id="rId11" Type="http://schemas.microsoft.com/office/2007/relationships/hdphoto" Target="../media/hdphoto1.wdp"/><Relationship Id="rId5" Type="http://schemas.microsoft.com/office/2007/relationships/hdphoto" Target="../media/hdphoto2.wdp"/><Relationship Id="rId10" Type="http://schemas.openxmlformats.org/officeDocument/2006/relationships/image" Target="../media/image1.png"/><Relationship Id="rId4" Type="http://schemas.openxmlformats.org/officeDocument/2006/relationships/image" Target="../media/image3.png"/><Relationship Id="rId9"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youtu.be/5fPI4CLnzao"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hyperlink" Target="https://palliaweb.nl/consortium-noordhollandflevoland/wat-we-doen/projecten/implementatie-in-gesprek-met-de-burger"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drive.google.com/drive/folders/1GlbF9ZoCb0JkeKgheJUPIz5PvFfj8lx8?usp=shar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hyperlink" Target="https://www.youtube.com/watch?v=rIca04yL87w"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hyperlink" Target="https://overpalliatievezorg.n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7"/>
          </p:nvPr>
        </p:nvSpPr>
        <p:spPr/>
        <p:txBody>
          <a:bodyPr/>
          <a:lstStyle/>
          <a:p>
            <a:fld id="{B6F15528-21DE-4FAA-801E-634DDDAF4B2B}" type="slidenum">
              <a:rPr lang="nl-NL" smtClean="0">
                <a:solidFill>
                  <a:prstClr val="black">
                    <a:tint val="75000"/>
                  </a:prstClr>
                </a:solidFill>
              </a:rPr>
              <a:pPr/>
              <a:t>1</a:t>
            </a:fld>
            <a:endParaRPr lang="nl-NL">
              <a:solidFill>
                <a:prstClr val="black">
                  <a:tint val="75000"/>
                </a:prstClr>
              </a:solidFill>
            </a:endParaRPr>
          </a:p>
        </p:txBody>
      </p:sp>
      <p:sp>
        <p:nvSpPr>
          <p:cNvPr id="4" name="Rechthoek 3"/>
          <p:cNvSpPr/>
          <p:nvPr/>
        </p:nvSpPr>
        <p:spPr>
          <a:xfrm>
            <a:off x="-261256" y="0"/>
            <a:ext cx="12453257" cy="488182"/>
          </a:xfrm>
          <a:prstGeom prst="rect">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0" y="6416660"/>
            <a:ext cx="12288253" cy="493693"/>
          </a:xfrm>
          <a:prstGeom prst="rect">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3" name="Tekstvak 2"/>
          <p:cNvSpPr txBox="1"/>
          <p:nvPr/>
        </p:nvSpPr>
        <p:spPr>
          <a:xfrm>
            <a:off x="0" y="4387022"/>
            <a:ext cx="9195527" cy="1146211"/>
          </a:xfrm>
          <a:prstGeom prst="rect">
            <a:avLst/>
          </a:prstGeom>
          <a:noFill/>
        </p:spPr>
        <p:txBody>
          <a:bodyPr wrap="square" rtlCol="0">
            <a:spAutoFit/>
          </a:bodyPr>
          <a:lstStyle/>
          <a:p>
            <a:pPr>
              <a:lnSpc>
                <a:spcPct val="107000"/>
              </a:lnSpc>
              <a:spcAft>
                <a:spcPts val="800"/>
              </a:spcAft>
            </a:pPr>
            <a:r>
              <a:rPr lang="nl-NL" sz="3200" kern="100" dirty="0">
                <a:effectLst/>
                <a:latin typeface="Calibri" panose="020F0502020204030204" pitchFamily="34" charset="0"/>
                <a:ea typeface="Aptos" panose="020B0004020202020204" pitchFamily="34" charset="0"/>
                <a:cs typeface="Times New Roman" panose="02020603050405020304" pitchFamily="18" charset="0"/>
              </a:rPr>
              <a:t>            </a:t>
            </a:r>
            <a:r>
              <a:rPr lang="tr-TR" sz="3200" kern="100" dirty="0">
                <a:solidFill>
                  <a:schemeClr val="accent6">
                    <a:lumMod val="50000"/>
                  </a:schemeClr>
                </a:solidFill>
                <a:effectLst/>
                <a:latin typeface="Nirmala IU "/>
                <a:ea typeface="Aptos" panose="020B0004020202020204" pitchFamily="34" charset="0"/>
                <a:cs typeface="Times New Roman" panose="02020603050405020304" pitchFamily="18" charset="0"/>
              </a:rPr>
              <a:t>Bilgilendirme toplantısı saat.......... </a:t>
            </a:r>
            <a:r>
              <a:rPr lang="nl-NL" sz="3200" kern="100" dirty="0">
                <a:solidFill>
                  <a:schemeClr val="accent6">
                    <a:lumMod val="50000"/>
                  </a:schemeClr>
                </a:solidFill>
                <a:effectLst/>
                <a:latin typeface="Nirmala IU "/>
                <a:ea typeface="Aptos" panose="020B0004020202020204" pitchFamily="34" charset="0"/>
                <a:cs typeface="Times New Roman" panose="02020603050405020304" pitchFamily="18" charset="0"/>
              </a:rPr>
              <a:t>		</a:t>
            </a:r>
            <a:r>
              <a:rPr lang="tr-TR" sz="3200" kern="100" dirty="0">
                <a:solidFill>
                  <a:schemeClr val="accent6">
                    <a:lumMod val="50000"/>
                  </a:schemeClr>
                </a:solidFill>
                <a:effectLst/>
                <a:latin typeface="Nirmala IU "/>
                <a:ea typeface="Aptos" panose="020B0004020202020204" pitchFamily="34" charset="0"/>
                <a:cs typeface="Times New Roman" panose="02020603050405020304" pitchFamily="18" charset="0"/>
              </a:rPr>
              <a:t>başlayacaktır</a:t>
            </a:r>
            <a:endParaRPr lang="nl-NL" sz="3200" kern="100" dirty="0">
              <a:solidFill>
                <a:schemeClr val="accent6">
                  <a:lumMod val="50000"/>
                </a:schemeClr>
              </a:solidFill>
              <a:effectLst/>
              <a:latin typeface="Nirmala IU "/>
              <a:ea typeface="Aptos" panose="020B0004020202020204" pitchFamily="34" charset="0"/>
              <a:cs typeface="Times New Roman" panose="02020603050405020304" pitchFamily="18" charset="0"/>
            </a:endParaRPr>
          </a:p>
        </p:txBody>
      </p:sp>
      <p:sp>
        <p:nvSpPr>
          <p:cNvPr id="8" name="Tekstvak 7">
            <a:extLst>
              <a:ext uri="{FF2B5EF4-FFF2-40B4-BE49-F238E27FC236}">
                <a16:creationId xmlns:a16="http://schemas.microsoft.com/office/drawing/2014/main" id="{3098C4E3-019D-8D44-C2DD-37ED9522CB48}"/>
              </a:ext>
            </a:extLst>
          </p:cNvPr>
          <p:cNvSpPr txBox="1"/>
          <p:nvPr/>
        </p:nvSpPr>
        <p:spPr>
          <a:xfrm>
            <a:off x="1828800" y="990600"/>
            <a:ext cx="8705850" cy="2602764"/>
          </a:xfrm>
          <a:prstGeom prst="rect">
            <a:avLst/>
          </a:prstGeom>
          <a:noFill/>
        </p:spPr>
        <p:txBody>
          <a:bodyPr wrap="square">
            <a:spAutoFit/>
          </a:bodyPr>
          <a:lstStyle/>
          <a:p>
            <a:pPr>
              <a:lnSpc>
                <a:spcPct val="107000"/>
              </a:lnSpc>
              <a:spcAft>
                <a:spcPts val="800"/>
              </a:spcAft>
            </a:pPr>
            <a:r>
              <a:rPr lang="nl-NL" sz="4000" b="1" kern="100" dirty="0">
                <a:solidFill>
                  <a:schemeClr val="accent6">
                    <a:lumMod val="50000"/>
                  </a:schemeClr>
                </a:solidFill>
                <a:effectLst/>
                <a:latin typeface="Nirmala UI Semilight" panose="020B0402040204020203" pitchFamily="34" charset="0"/>
                <a:ea typeface="Nirmala UI Semilight" panose="020B0402040204020203" pitchFamily="34" charset="0"/>
                <a:cs typeface="Nirmala UI Semilight" panose="020B0402040204020203" pitchFamily="34" charset="0"/>
              </a:rPr>
              <a:t> </a:t>
            </a:r>
            <a:r>
              <a:rPr lang="tr-TR" sz="4000" b="1" kern="100" dirty="0">
                <a:solidFill>
                  <a:schemeClr val="accent6">
                    <a:lumMod val="50000"/>
                  </a:schemeClr>
                </a:solidFill>
                <a:effectLst/>
                <a:latin typeface="Comic Sans MS" panose="030F0702030302020204" pitchFamily="66" charset="0"/>
                <a:ea typeface="Open Sans SemiBold" pitchFamily="2" charset="0"/>
                <a:cs typeface="Open Sans SemiBold" pitchFamily="2" charset="0"/>
              </a:rPr>
              <a:t>Hepimiz bir gün </a:t>
            </a:r>
            <a:r>
              <a:rPr lang="nl-NL" sz="4000" b="1" kern="100" dirty="0" err="1">
                <a:solidFill>
                  <a:schemeClr val="accent6">
                    <a:lumMod val="50000"/>
                  </a:schemeClr>
                </a:solidFill>
                <a:latin typeface="Comic Sans MS" panose="030F0702030302020204" pitchFamily="66" charset="0"/>
                <a:ea typeface="Open Sans SemiBold" pitchFamily="2" charset="0"/>
                <a:cs typeface="Open Sans SemiBold" pitchFamily="2" charset="0"/>
              </a:rPr>
              <a:t>vefat</a:t>
            </a:r>
            <a:r>
              <a:rPr lang="nl-NL" sz="4000" b="1" kern="100" dirty="0">
                <a:solidFill>
                  <a:schemeClr val="accent6">
                    <a:lumMod val="50000"/>
                  </a:schemeClr>
                </a:solidFill>
                <a:latin typeface="Comic Sans MS" panose="030F0702030302020204" pitchFamily="66" charset="0"/>
                <a:ea typeface="Open Sans SemiBold" pitchFamily="2" charset="0"/>
                <a:cs typeface="Open Sans SemiBold" pitchFamily="2" charset="0"/>
              </a:rPr>
              <a:t> </a:t>
            </a:r>
            <a:r>
              <a:rPr lang="nl-NL" sz="4000" b="1" kern="100" dirty="0" err="1">
                <a:solidFill>
                  <a:schemeClr val="accent6">
                    <a:lumMod val="50000"/>
                  </a:schemeClr>
                </a:solidFill>
                <a:latin typeface="Comic Sans MS" panose="030F0702030302020204" pitchFamily="66" charset="0"/>
                <a:ea typeface="Open Sans SemiBold" pitchFamily="2" charset="0"/>
                <a:cs typeface="Open Sans SemiBold" pitchFamily="2" charset="0"/>
              </a:rPr>
              <a:t>edece</a:t>
            </a:r>
            <a:r>
              <a:rPr lang="nl-NL" sz="4000" b="1" kern="100" dirty="0" err="1">
                <a:solidFill>
                  <a:schemeClr val="accent6">
                    <a:lumMod val="50000"/>
                  </a:schemeClr>
                </a:solidFill>
                <a:latin typeface="Calibri" panose="020F0502020204030204" pitchFamily="34" charset="0"/>
                <a:ea typeface="Open Sans SemiBold" pitchFamily="2" charset="0"/>
                <a:cs typeface="Calibri" panose="020F0502020204030204" pitchFamily="34" charset="0"/>
              </a:rPr>
              <a:t>ḡiz</a:t>
            </a:r>
            <a:r>
              <a:rPr lang="tr-TR" sz="4000" b="1" kern="100" dirty="0">
                <a:solidFill>
                  <a:schemeClr val="accent6">
                    <a:lumMod val="50000"/>
                  </a:schemeClr>
                </a:solidFill>
                <a:effectLst/>
                <a:latin typeface="Comic Sans MS" panose="030F0702030302020204" pitchFamily="66" charset="0"/>
                <a:ea typeface="Open Sans SemiBold" pitchFamily="2" charset="0"/>
                <a:cs typeface="Open Sans SemiBold" pitchFamily="2" charset="0"/>
              </a:rPr>
              <a:t>. </a:t>
            </a:r>
            <a:endParaRPr lang="nl-NL" sz="4000" b="1" kern="100" dirty="0">
              <a:solidFill>
                <a:schemeClr val="accent6">
                  <a:lumMod val="50000"/>
                </a:schemeClr>
              </a:solidFill>
              <a:effectLst/>
              <a:latin typeface="Comic Sans MS" panose="030F0702030302020204" pitchFamily="66" charset="0"/>
              <a:ea typeface="Open Sans SemiBold" pitchFamily="2" charset="0"/>
              <a:cs typeface="Open Sans SemiBold" pitchFamily="2" charset="0"/>
            </a:endParaRPr>
          </a:p>
          <a:p>
            <a:pPr>
              <a:lnSpc>
                <a:spcPct val="107000"/>
              </a:lnSpc>
              <a:spcAft>
                <a:spcPts val="800"/>
              </a:spcAft>
            </a:pPr>
            <a:endParaRPr lang="nl-NL" sz="6000" b="1" kern="100" dirty="0">
              <a:solidFill>
                <a:schemeClr val="accent6">
                  <a:lumMod val="50000"/>
                </a:schemeClr>
              </a:solidFill>
              <a:latin typeface="Comic Sans MS" panose="030F0702030302020204" pitchFamily="66" charset="0"/>
              <a:ea typeface="Open Sans SemiBold" pitchFamily="2" charset="0"/>
              <a:cs typeface="Open Sans SemiBold" pitchFamily="2" charset="0"/>
            </a:endParaRPr>
          </a:p>
          <a:p>
            <a:pPr>
              <a:lnSpc>
                <a:spcPct val="107000"/>
              </a:lnSpc>
              <a:spcAft>
                <a:spcPts val="800"/>
              </a:spcAft>
            </a:pPr>
            <a:r>
              <a:rPr lang="tr-TR" sz="4000" b="1" kern="100" dirty="0">
                <a:solidFill>
                  <a:schemeClr val="accent6">
                    <a:lumMod val="50000"/>
                  </a:schemeClr>
                </a:solidFill>
                <a:effectLst/>
                <a:latin typeface="Comic Sans MS" panose="030F0702030302020204" pitchFamily="66" charset="0"/>
                <a:ea typeface="Open Sans SemiBold" pitchFamily="2" charset="0"/>
                <a:cs typeface="Open Sans SemiBold" pitchFamily="2" charset="0"/>
              </a:rPr>
              <a:t>Bu konuda hiç konuşuyormusunuz?</a:t>
            </a:r>
            <a:endParaRPr lang="nl-NL" sz="4000" b="1" kern="100" dirty="0">
              <a:solidFill>
                <a:schemeClr val="accent6">
                  <a:lumMod val="50000"/>
                </a:schemeClr>
              </a:solidFill>
              <a:effectLst/>
              <a:latin typeface="Comic Sans MS" panose="030F0702030302020204" pitchFamily="66" charset="0"/>
              <a:ea typeface="Open Sans SemiBold" pitchFamily="2" charset="0"/>
              <a:cs typeface="Open Sans SemiBold" pitchFamily="2" charset="0"/>
            </a:endParaRPr>
          </a:p>
        </p:txBody>
      </p:sp>
      <p:pic>
        <p:nvPicPr>
          <p:cNvPr id="2" name="Tijdelijke aanduiding voor inhoud 3">
            <a:extLst>
              <a:ext uri="{FF2B5EF4-FFF2-40B4-BE49-F238E27FC236}">
                <a16:creationId xmlns:a16="http://schemas.microsoft.com/office/drawing/2014/main" id="{8F9973E2-4C3C-3409-6E4C-F476103A10C0}"/>
              </a:ext>
            </a:extLst>
          </p:cNvPr>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832489" y="3287075"/>
            <a:ext cx="2086983" cy="2042795"/>
          </a:xfrm>
          <a:prstGeom prst="rect">
            <a:avLst/>
          </a:prstGeom>
        </p:spPr>
      </p:pic>
    </p:spTree>
    <p:extLst>
      <p:ext uri="{BB962C8B-B14F-4D97-AF65-F5344CB8AC3E}">
        <p14:creationId xmlns:p14="http://schemas.microsoft.com/office/powerpoint/2010/main" val="412035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nSpc>
                <a:spcPct val="107000"/>
              </a:lnSpc>
              <a:spcAft>
                <a:spcPts val="800"/>
              </a:spcAft>
            </a:pPr>
            <a:r>
              <a:rPr lang="tr-TR" sz="5400" kern="100" dirty="0">
                <a:solidFill>
                  <a:srgbClr val="275317"/>
                </a:solidFill>
                <a:effectLst/>
                <a:latin typeface="Nirmala IU"/>
                <a:ea typeface="Aptos" panose="020B0004020202020204" pitchFamily="34" charset="0"/>
                <a:cs typeface="Calibri" panose="020F0502020204030204" pitchFamily="34" charset="0"/>
              </a:rPr>
              <a:t>       Evde bakım imkanları </a:t>
            </a:r>
            <a:endParaRPr lang="nl-NL"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96066" y="1784099"/>
            <a:ext cx="9082872" cy="5647956"/>
          </a:xfrm>
          <a:prstGeom prst="rect">
            <a:avLst/>
          </a:prstGeom>
        </p:spPr>
        <p:txBody>
          <a:bodyPr wrap="square">
            <a:spAutoFit/>
          </a:bodyPr>
          <a:lstStyle/>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Aile hekimi</a:t>
            </a:r>
          </a:p>
          <a:p>
            <a:pPr lvl="0">
              <a:lnSpc>
                <a:spcPct val="107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Semt hemşireleri</a:t>
            </a:r>
            <a:r>
              <a:rPr lang="nl-NL" sz="2700" kern="100" dirty="0">
                <a:solidFill>
                  <a:srgbClr val="275317"/>
                </a:solidFill>
                <a:effectLst/>
                <a:latin typeface="Nirmala IU"/>
                <a:ea typeface="Aptos" panose="020B0004020202020204" pitchFamily="34" charset="0"/>
                <a:cs typeface="Calibri" panose="020F0502020204030204" pitchFamily="34" charset="0"/>
              </a:rPr>
              <a:t>/</a:t>
            </a:r>
            <a:r>
              <a:rPr lang="tr-TR" sz="2700" kern="100" dirty="0">
                <a:solidFill>
                  <a:srgbClr val="275317"/>
                </a:solidFill>
                <a:effectLst/>
                <a:latin typeface="Nirmala IU"/>
                <a:ea typeface="Aptos" panose="020B0004020202020204" pitchFamily="34" charset="0"/>
                <a:cs typeface="Calibri" panose="020F0502020204030204" pitchFamily="34" charset="0"/>
              </a:rPr>
              <a:t> evde bakım kurumu</a:t>
            </a:r>
          </a:p>
          <a:p>
            <a:pPr lvl="0">
              <a:lnSpc>
                <a:spcPct val="107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Palyatif bakımdaki gönüllüler</a:t>
            </a:r>
          </a:p>
          <a:p>
            <a:pPr lvl="0">
              <a:lnSpc>
                <a:spcPct val="107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Manevi rehber / </a:t>
            </a:r>
            <a:r>
              <a:rPr lang="nl-NL" sz="2700" kern="1200" dirty="0">
                <a:solidFill>
                  <a:srgbClr val="275317"/>
                </a:solidFill>
                <a:effectLst/>
                <a:latin typeface="Nirmala IU"/>
                <a:ea typeface="Nirmala UI Semilight" panose="020B0402040204020203" pitchFamily="34" charset="0"/>
                <a:cs typeface="Calibri" panose="020F0502020204030204" pitchFamily="34" charset="0"/>
              </a:rPr>
              <a:t>Centrum voor Levensvragen (</a:t>
            </a:r>
            <a:r>
              <a:rPr lang="tr-TR" sz="2700" kern="100" dirty="0">
                <a:solidFill>
                  <a:srgbClr val="275317"/>
                </a:solidFill>
                <a:effectLst/>
                <a:latin typeface="Nirmala IU"/>
                <a:ea typeface="Aptos" panose="020B0004020202020204" pitchFamily="34" charset="0"/>
                <a:cs typeface="Calibri" panose="020F0502020204030204" pitchFamily="34" charset="0"/>
              </a:rPr>
              <a:t>hayatın anlamı hakkındaki sorular için merkez)</a:t>
            </a:r>
          </a:p>
          <a:p>
            <a:pPr lvl="0">
              <a:lnSpc>
                <a:spcPct val="107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Aile hekimindeki uygulama asistanları /sosyal hizmet görevlisi/psikolog</a:t>
            </a:r>
          </a:p>
          <a:p>
            <a:pPr marL="342900" lvl="0" indent="-342900">
              <a:lnSpc>
                <a:spcPct val="107000"/>
              </a:lnSpc>
              <a:buFont typeface="Symbol" panose="05050102010706020507" pitchFamily="18" charset="2"/>
              <a:buChar char=""/>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 Kanserli hastalar ve kanser atlatmış hastalar için merkezler.</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779145">
              <a:lnSpc>
                <a:spcPct val="107000"/>
              </a:lnSpc>
              <a:spcAft>
                <a:spcPts val="800"/>
              </a:spcAft>
            </a:pPr>
            <a:r>
              <a:rPr lang="tr-TR" sz="2700" kern="100" dirty="0">
                <a:solidFill>
                  <a:srgbClr val="275317"/>
                </a:solidFill>
                <a:effectLst/>
                <a:latin typeface="Nirmala IU"/>
                <a:ea typeface="Aptos" panose="020B0004020202020204" pitchFamily="34" charset="0"/>
                <a:cs typeface="Calibri" panose="020F0502020204030204" pitchFamily="34" charset="0"/>
              </a:rPr>
              <a:t> </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836766" y="201135"/>
            <a:ext cx="8614719" cy="923330"/>
          </a:xfrm>
          <a:prstGeom prst="rect">
            <a:avLst/>
          </a:prstGeom>
        </p:spPr>
        <p:txBody>
          <a:bodyPr wrap="square">
            <a:spAutoFit/>
          </a:bodyPr>
          <a:lstStyle/>
          <a:p>
            <a:pPr algn="ct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2" name="Ovaal 11"/>
          <p:cNvSpPr/>
          <p:nvPr/>
        </p:nvSpPr>
        <p:spPr>
          <a:xfrm>
            <a:off x="7971557" y="1576188"/>
            <a:ext cx="3814762" cy="2178454"/>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rgbClr val="275317"/>
                </a:solidFill>
                <a:effectLst/>
                <a:latin typeface="Nirmala IU"/>
                <a:ea typeface="Aptos" panose="020B0004020202020204" pitchFamily="34" charset="0"/>
                <a:cs typeface="Calibri" panose="020F0502020204030204" pitchFamily="34" charset="0"/>
              </a:rPr>
              <a:t>Evin yerine geçebilecek alternatifler: bakımevi ve huzur evi.</a:t>
            </a:r>
            <a:endPar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1451512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dirty="0">
                <a:solidFill>
                  <a:srgbClr val="275317"/>
                </a:solidFill>
                <a:effectLst/>
                <a:latin typeface="Nirmala IU"/>
                <a:ea typeface="Aptos" panose="020B0004020202020204" pitchFamily="34" charset="0"/>
                <a:cs typeface="Calibri" panose="020F0502020204030204" pitchFamily="34" charset="0"/>
              </a:rPr>
              <a:t>Birine resmi olmayan bakım hizmeti sunuyormusunuz (mantelzorg)?</a:t>
            </a:r>
            <a:endParaRPr lang="nl-NL" sz="4400" dirty="0"/>
          </a:p>
        </p:txBody>
      </p:sp>
      <p:sp>
        <p:nvSpPr>
          <p:cNvPr id="5" name="Rechthoek 4"/>
          <p:cNvSpPr/>
          <p:nvPr/>
        </p:nvSpPr>
        <p:spPr>
          <a:xfrm>
            <a:off x="0" y="6244606"/>
            <a:ext cx="12037807" cy="665747"/>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1" name="Rechthoek 10"/>
          <p:cNvSpPr/>
          <p:nvPr/>
        </p:nvSpPr>
        <p:spPr>
          <a:xfrm>
            <a:off x="491741" y="621166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3" name="Tekstvak 2">
            <a:extLst>
              <a:ext uri="{FF2B5EF4-FFF2-40B4-BE49-F238E27FC236}">
                <a16:creationId xmlns:a16="http://schemas.microsoft.com/office/drawing/2014/main" id="{254F6079-8466-0B4D-10B4-E081C3A8BEBC}"/>
              </a:ext>
            </a:extLst>
          </p:cNvPr>
          <p:cNvSpPr txBox="1"/>
          <p:nvPr/>
        </p:nvSpPr>
        <p:spPr>
          <a:xfrm>
            <a:off x="548640" y="1472494"/>
            <a:ext cx="8681421" cy="4153894"/>
          </a:xfrm>
          <a:prstGeom prst="rect">
            <a:avLst/>
          </a:prstGeom>
          <a:noFill/>
        </p:spPr>
        <p:txBody>
          <a:bodyPr wrap="square">
            <a:spAutoFit/>
          </a:bodyPr>
          <a:lstStyle/>
          <a:p>
            <a:pPr marL="685800">
              <a:lnSpc>
                <a:spcPct val="107000"/>
              </a:lnSpc>
              <a:spcAft>
                <a:spcPts val="800"/>
              </a:spcAft>
            </a:pPr>
            <a:endParaRPr lang="tr-TR" sz="2700" kern="100" dirty="0">
              <a:solidFill>
                <a:srgbClr val="275317"/>
              </a:solidFill>
              <a:effectLst/>
              <a:latin typeface="Nirmala IU"/>
              <a:ea typeface="Aptos" panose="020B0004020202020204" pitchFamily="34" charset="0"/>
              <a:cs typeface="Calibri" panose="020F0502020204030204" pitchFamily="34" charset="0"/>
            </a:endParaRPr>
          </a:p>
          <a:p>
            <a:pPr marL="685800">
              <a:lnSpc>
                <a:spcPct val="150000"/>
              </a:lnSpc>
              <a:spcAft>
                <a:spcPts val="800"/>
              </a:spcAft>
            </a:pPr>
            <a:r>
              <a:rPr lang="tr-TR" sz="2700" kern="100" dirty="0">
                <a:solidFill>
                  <a:srgbClr val="275317"/>
                </a:solidFill>
                <a:effectLst/>
                <a:latin typeface="Nirmala IU"/>
                <a:ea typeface="Aptos" panose="020B0004020202020204" pitchFamily="34" charset="0"/>
                <a:cs typeface="Calibri" panose="020F0502020204030204" pitchFamily="34" charset="0"/>
              </a:rPr>
              <a:t>Hasta olan veya yardıma ihtiyacı olan birine eşi, çocuğu, komşusu tarafından verilen bakıma </a:t>
            </a:r>
            <a:r>
              <a:rPr lang="nl-NL" sz="2700" kern="100" dirty="0" err="1">
                <a:solidFill>
                  <a:srgbClr val="275317"/>
                </a:solidFill>
                <a:effectLst/>
                <a:latin typeface="Nirmala IU"/>
                <a:ea typeface="Aptos" panose="020B0004020202020204" pitchFamily="34" charset="0"/>
                <a:cs typeface="Calibri" panose="020F0502020204030204" pitchFamily="34" charset="0"/>
              </a:rPr>
              <a:t>resm</a:t>
            </a:r>
            <a:r>
              <a:rPr lang="tr-TR" sz="2700" kern="100" dirty="0">
                <a:solidFill>
                  <a:srgbClr val="275317"/>
                </a:solidFill>
                <a:effectLst/>
                <a:latin typeface="Nirmala IU"/>
                <a:ea typeface="Aptos" panose="020B0004020202020204" pitchFamily="34" charset="0"/>
                <a:cs typeface="Calibri" panose="020F0502020204030204" pitchFamily="34" charset="0"/>
              </a:rPr>
              <a:t>i olmayan </a:t>
            </a:r>
            <a:r>
              <a:rPr lang="tr-TR" sz="2700" kern="100" dirty="0">
                <a:solidFill>
                  <a:srgbClr val="275317"/>
                </a:solidFill>
                <a:latin typeface="Nirmala IU"/>
                <a:ea typeface="Aptos" panose="020B0004020202020204" pitchFamily="34" charset="0"/>
                <a:cs typeface="Calibri" panose="020F0502020204030204" pitchFamily="34" charset="0"/>
              </a:rPr>
              <a:t>gönüllü</a:t>
            </a:r>
            <a:r>
              <a:rPr lang="tr-TR" sz="2700" kern="100" dirty="0">
                <a:solidFill>
                  <a:srgbClr val="275317"/>
                </a:solidFill>
                <a:effectLst/>
                <a:latin typeface="Nirmala IU"/>
                <a:ea typeface="Aptos" panose="020B0004020202020204" pitchFamily="34" charset="0"/>
                <a:cs typeface="Calibri" panose="020F0502020204030204" pitchFamily="34" charset="0"/>
              </a:rPr>
              <a:t> bakım hizmeti denir (mantelzorg).</a:t>
            </a:r>
          </a:p>
          <a:p>
            <a:pPr marL="685800">
              <a:lnSpc>
                <a:spcPct val="150000"/>
              </a:lnSpc>
              <a:spcAft>
                <a:spcPts val="800"/>
              </a:spcAft>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685800">
              <a:lnSpc>
                <a:spcPct val="150000"/>
              </a:lnSpc>
              <a:spcAft>
                <a:spcPts val="800"/>
              </a:spcAft>
            </a:pPr>
            <a:r>
              <a:rPr lang="tr-TR" sz="2700" kern="100" dirty="0">
                <a:solidFill>
                  <a:srgbClr val="275317"/>
                </a:solidFill>
                <a:effectLst/>
                <a:latin typeface="Nirmala IU"/>
                <a:ea typeface="Aptos" panose="020B0004020202020204" pitchFamily="34" charset="0"/>
                <a:cs typeface="Calibri" panose="020F0502020204030204" pitchFamily="34" charset="0"/>
              </a:rPr>
              <a:t>Bu bakım hizmeti evde profesyonel bakım ve sosyal hizmetler ile kombine edilebilir. </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30340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36315"/>
            <a:ext cx="12192000" cy="1258922"/>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tr-TR" sz="4400" kern="100" dirty="0">
                <a:solidFill>
                  <a:srgbClr val="275317"/>
                </a:solidFill>
                <a:effectLst/>
                <a:latin typeface="Nirmala IU"/>
                <a:ea typeface="Aptos" panose="020B0004020202020204" pitchFamily="34" charset="0"/>
                <a:cs typeface="Calibri" panose="020F0502020204030204" pitchFamily="34" charset="0"/>
              </a:rPr>
              <a:t>    Gönüllü bakıcılar (mantelzorger) </a:t>
            </a:r>
          </a:p>
          <a:p>
            <a:pPr>
              <a:lnSpc>
                <a:spcPct val="107000"/>
              </a:lnSpc>
              <a:spcAft>
                <a:spcPts val="800"/>
              </a:spcAft>
            </a:pPr>
            <a:r>
              <a:rPr lang="tr-TR" sz="4400" kern="100" dirty="0">
                <a:solidFill>
                  <a:srgbClr val="275317"/>
                </a:solidFill>
                <a:latin typeface="Nirmala IU"/>
                <a:ea typeface="Aptos" panose="020B0004020202020204" pitchFamily="34" charset="0"/>
                <a:cs typeface="Calibri" panose="020F0502020204030204" pitchFamily="34" charset="0"/>
              </a:rPr>
              <a:t>    </a:t>
            </a:r>
            <a:r>
              <a:rPr lang="tr-TR" sz="4400" kern="100" dirty="0">
                <a:solidFill>
                  <a:srgbClr val="275317"/>
                </a:solidFill>
                <a:effectLst/>
                <a:latin typeface="Nirmala IU"/>
                <a:ea typeface="Aptos" panose="020B0004020202020204" pitchFamily="34" charset="0"/>
                <a:cs typeface="Calibri" panose="020F0502020204030204" pitchFamily="34" charset="0"/>
              </a:rPr>
              <a:t>için destekler</a:t>
            </a:r>
            <a:endParaRPr lang="nl-NL"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2" name="Ovaal 1"/>
          <p:cNvSpPr/>
          <p:nvPr/>
        </p:nvSpPr>
        <p:spPr>
          <a:xfrm>
            <a:off x="8638135" y="2572919"/>
            <a:ext cx="3158024" cy="2114908"/>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tr-TR" sz="2400" kern="100" dirty="0">
                <a:solidFill>
                  <a:srgbClr val="275317"/>
                </a:solidFill>
                <a:latin typeface="Nirmala IU"/>
                <a:ea typeface="Aptos" panose="020B0004020202020204" pitchFamily="34" charset="0"/>
                <a:cs typeface="Calibri" panose="020F0502020204030204" pitchFamily="34" charset="0"/>
              </a:rPr>
              <a:t>Gönüllü</a:t>
            </a:r>
            <a:r>
              <a:rPr lang="tr-TR" sz="2400" kern="100" dirty="0">
                <a:solidFill>
                  <a:srgbClr val="275317"/>
                </a:solidFill>
                <a:effectLst/>
                <a:latin typeface="Nirmala IU"/>
                <a:ea typeface="Aptos" panose="020B0004020202020204" pitchFamily="34" charset="0"/>
                <a:cs typeface="Calibri" panose="020F0502020204030204" pitchFamily="34" charset="0"/>
              </a:rPr>
              <a:t> bakıcılar: kendinize iyi bakın!</a:t>
            </a:r>
            <a:endParaRPr lang="nl-NL" sz="105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kstvak 7">
            <a:extLst>
              <a:ext uri="{FF2B5EF4-FFF2-40B4-BE49-F238E27FC236}">
                <a16:creationId xmlns:a16="http://schemas.microsoft.com/office/drawing/2014/main" id="{36BE59A3-ACAA-421D-C2C5-201A0680C524}"/>
              </a:ext>
            </a:extLst>
          </p:cNvPr>
          <p:cNvSpPr txBox="1"/>
          <p:nvPr/>
        </p:nvSpPr>
        <p:spPr>
          <a:xfrm>
            <a:off x="925157" y="1602890"/>
            <a:ext cx="7712977" cy="3912866"/>
          </a:xfrm>
          <a:prstGeom prst="rect">
            <a:avLst/>
          </a:prstGeom>
          <a:noFill/>
        </p:spPr>
        <p:txBody>
          <a:bodyPr wrap="square">
            <a:spAutoFit/>
          </a:bodyPr>
          <a:lstStyle/>
          <a:p>
            <a:pPr marL="342900" lvl="0" indent="-342900">
              <a:lnSpc>
                <a:spcPct val="107000"/>
              </a:lnSpc>
              <a:buFont typeface="Symbol" panose="05050102010706020507" pitchFamily="18" charset="2"/>
              <a:buChar char=""/>
            </a:pPr>
            <a:endParaRPr lang="tr-TR" sz="2700" kern="100" dirty="0">
              <a:solidFill>
                <a:srgbClr val="275317"/>
              </a:solidFill>
              <a:effectLst/>
              <a:latin typeface="Nirmala IU"/>
              <a:ea typeface="Aptos" panose="020B000402020202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Web sitesi: mantelzorg.nl</a:t>
            </a:r>
          </a:p>
          <a:p>
            <a:pPr lvl="0">
              <a:lnSpc>
                <a:spcPct val="107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latin typeface="Nirmala IU"/>
                <a:ea typeface="Aptos" panose="020B0004020202020204" pitchFamily="34" charset="0"/>
                <a:cs typeface="Calibri" panose="020F0502020204030204" pitchFamily="34" charset="0"/>
              </a:rPr>
              <a:t>Gönüllü </a:t>
            </a:r>
            <a:r>
              <a:rPr lang="tr-TR" sz="2700" kern="100" dirty="0">
                <a:solidFill>
                  <a:srgbClr val="275317"/>
                </a:solidFill>
                <a:effectLst/>
                <a:latin typeface="Nirmala IU"/>
                <a:ea typeface="Aptos" panose="020B0004020202020204" pitchFamily="34" charset="0"/>
                <a:cs typeface="Calibri" panose="020F0502020204030204" pitchFamily="34" charset="0"/>
              </a:rPr>
              <a:t>bakım danışmanı</a:t>
            </a:r>
          </a:p>
          <a:p>
            <a:pPr lvl="0">
              <a:lnSpc>
                <a:spcPct val="107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Kader arkadaşlığı</a:t>
            </a:r>
          </a:p>
          <a:p>
            <a:pPr lvl="0">
              <a:lnSpc>
                <a:spcPct val="107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Palyatif bakımda gönüllüler</a:t>
            </a:r>
          </a:p>
          <a:p>
            <a:pPr lvl="0">
              <a:lnSpc>
                <a:spcPct val="107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Kanserli hastaları ve kanser atlatmış hastalar için merkezler</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42162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a:solidFill>
                  <a:srgbClr val="275317"/>
                </a:solidFill>
                <a:effectLst/>
                <a:latin typeface="Nirmala IU"/>
                <a:ea typeface="Aptos" panose="020B0004020202020204" pitchFamily="34" charset="0"/>
                <a:cs typeface="Calibri" panose="020F0502020204030204" pitchFamily="34" charset="0"/>
              </a:rPr>
              <a:t>Göreviniz</a:t>
            </a:r>
            <a:endParaRPr lang="nl-NL" sz="5400" dirty="0"/>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444284" y="1568389"/>
            <a:ext cx="8754151" cy="507831"/>
          </a:xfrm>
          <a:prstGeom prst="rect">
            <a:avLst/>
          </a:prstGeom>
        </p:spPr>
        <p:txBody>
          <a:bodyPr wrap="square">
            <a:spAutoFit/>
          </a:bodyPr>
          <a:lstStyle/>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2" name="Ovaal 11"/>
          <p:cNvSpPr/>
          <p:nvPr/>
        </p:nvSpPr>
        <p:spPr>
          <a:xfrm>
            <a:off x="8499912" y="2131532"/>
            <a:ext cx="3158024" cy="2114908"/>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a:solidFill>
                  <a:srgbClr val="275317"/>
                </a:solidFill>
                <a:effectLst/>
                <a:latin typeface="Nirmala IU"/>
                <a:ea typeface="Aptos" panose="020B0004020202020204" pitchFamily="34" charset="0"/>
                <a:cs typeface="Calibri" panose="020F0502020204030204" pitchFamily="34" charset="0"/>
              </a:rPr>
              <a:t>Yada sizin için önemli olan başka bir soru olabilir</a:t>
            </a:r>
            <a:endPar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4" name="Tekstvak 13">
            <a:extLst>
              <a:ext uri="{FF2B5EF4-FFF2-40B4-BE49-F238E27FC236}">
                <a16:creationId xmlns:a16="http://schemas.microsoft.com/office/drawing/2014/main" id="{83317EF4-0ADA-8B85-19AA-0E2661F13D64}"/>
              </a:ext>
            </a:extLst>
          </p:cNvPr>
          <p:cNvSpPr txBox="1"/>
          <p:nvPr/>
        </p:nvSpPr>
        <p:spPr>
          <a:xfrm>
            <a:off x="1129553" y="1179777"/>
            <a:ext cx="8358692" cy="584775"/>
          </a:xfrm>
          <a:prstGeom prst="rect">
            <a:avLst/>
          </a:prstGeom>
          <a:noFill/>
        </p:spPr>
        <p:txBody>
          <a:bodyPr wrap="square">
            <a:spAutoFit/>
          </a:bodyPr>
          <a:lstStyle/>
          <a:p>
            <a:r>
              <a:rPr lang="tr-TR" sz="2700" b="1" dirty="0">
                <a:solidFill>
                  <a:srgbClr val="275317"/>
                </a:solidFill>
                <a:effectLst/>
                <a:latin typeface="Nirmala IU"/>
                <a:ea typeface="Aptos" panose="020B0004020202020204" pitchFamily="34" charset="0"/>
                <a:cs typeface="Calibri" panose="020F0502020204030204" pitchFamily="34" charset="0"/>
              </a:rPr>
              <a:t> </a:t>
            </a:r>
            <a:r>
              <a:rPr lang="tr-TR" sz="3200" dirty="0">
                <a:solidFill>
                  <a:srgbClr val="275317"/>
                </a:solidFill>
                <a:effectLst/>
                <a:latin typeface="Nirmala IU"/>
                <a:ea typeface="Aptos" panose="020B0004020202020204" pitchFamily="34" charset="0"/>
                <a:cs typeface="Calibri" panose="020F0502020204030204" pitchFamily="34" charset="0"/>
              </a:rPr>
              <a:t>Aşağıdaki soruların bir tanesi hakkında düşünün:</a:t>
            </a:r>
            <a:endParaRPr lang="nl-NL" sz="3200" dirty="0"/>
          </a:p>
        </p:txBody>
      </p:sp>
      <p:sp>
        <p:nvSpPr>
          <p:cNvPr id="16" name="Tekstvak 15">
            <a:extLst>
              <a:ext uri="{FF2B5EF4-FFF2-40B4-BE49-F238E27FC236}">
                <a16:creationId xmlns:a16="http://schemas.microsoft.com/office/drawing/2014/main" id="{89791573-5EA5-93FC-7237-896EC1704A38}"/>
              </a:ext>
            </a:extLst>
          </p:cNvPr>
          <p:cNvSpPr txBox="1"/>
          <p:nvPr/>
        </p:nvSpPr>
        <p:spPr>
          <a:xfrm>
            <a:off x="731521" y="2206555"/>
            <a:ext cx="7768392" cy="3286092"/>
          </a:xfrm>
          <a:prstGeom prst="rect">
            <a:avLst/>
          </a:prstGeom>
          <a:noFill/>
        </p:spPr>
        <p:txBody>
          <a:bodyPr wrap="square">
            <a:spAutoFit/>
          </a:bodyPr>
          <a:lstStyle/>
          <a:p>
            <a:pPr marL="342900" lvl="0" indent="-342900">
              <a:lnSpc>
                <a:spcPct val="150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Hayatınızın son evresinde neler sizin için önemlidir?</a:t>
            </a:r>
          </a:p>
          <a:p>
            <a:pPr lvl="0">
              <a:lnSpc>
                <a:spcPct val="150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Sizin için nelerin yapılmasını istersiniz?</a:t>
            </a:r>
          </a:p>
          <a:p>
            <a:pPr lvl="0">
              <a:lnSpc>
                <a:spcPct val="150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Hangi dini değerler sizin için önemlidir?</a:t>
            </a:r>
          </a:p>
          <a:p>
            <a:pPr lvl="0">
              <a:lnSpc>
                <a:spcPct val="150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Neyden korkuyorsunuz?</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28571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tr-TR" sz="8000" dirty="0">
                <a:solidFill>
                  <a:srgbClr val="275317"/>
                </a:solidFill>
                <a:effectLst/>
                <a:latin typeface="Nirmala IU"/>
                <a:ea typeface="Aptos" panose="020B0004020202020204" pitchFamily="34" charset="0"/>
                <a:cs typeface="Calibri" panose="020F0502020204030204" pitchFamily="34" charset="0"/>
              </a:rPr>
              <a:t>Sorularınız varmı?</a:t>
            </a:r>
            <a:endPar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14</a:t>
            </a:fld>
            <a:endParaRPr lang="nl-NL"/>
          </a:p>
        </p:txBody>
      </p:sp>
    </p:spTree>
    <p:extLst>
      <p:ext uri="{BB962C8B-B14F-4D97-AF65-F5344CB8AC3E}">
        <p14:creationId xmlns:p14="http://schemas.microsoft.com/office/powerpoint/2010/main" val="3789650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tr-TR" sz="8000" dirty="0">
                <a:solidFill>
                  <a:srgbClr val="275317"/>
                </a:solidFill>
                <a:effectLst/>
                <a:latin typeface="Nirmala IU"/>
                <a:ea typeface="Aptos" panose="020B0004020202020204" pitchFamily="34" charset="0"/>
                <a:cs typeface="Calibri" panose="020F0502020204030204" pitchFamily="34" charset="0"/>
              </a:rPr>
              <a:t>             Mola</a:t>
            </a:r>
            <a:endPar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15</a:t>
            </a:fld>
            <a:endParaRPr lang="nl-NL"/>
          </a:p>
        </p:txBody>
      </p:sp>
    </p:spTree>
    <p:extLst>
      <p:ext uri="{BB962C8B-B14F-4D97-AF65-F5344CB8AC3E}">
        <p14:creationId xmlns:p14="http://schemas.microsoft.com/office/powerpoint/2010/main" val="3381339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tr-TR" sz="5400" kern="100" dirty="0">
                <a:solidFill>
                  <a:srgbClr val="275317"/>
                </a:solidFill>
                <a:effectLst/>
                <a:latin typeface="Nirmala IU"/>
                <a:ea typeface="Aptos" panose="020B0004020202020204" pitchFamily="34" charset="0"/>
                <a:cs typeface="Calibri" panose="020F0502020204030204" pitchFamily="34" charset="0"/>
              </a:rPr>
              <a:t>     Bugün nelerden bahsedeceğiz?</a:t>
            </a:r>
            <a:endParaRPr lang="nl-NL"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12" name="Afbeelding 11"/>
          <p:cNvPicPr>
            <a:picLocks noChangeAspect="1"/>
          </p:cNvPicPr>
          <p:nvPr/>
        </p:nvPicPr>
        <p:blipFill rotWithShape="1">
          <a:blip r:embed="rId7"/>
          <a:srcRect l="23430" t="19643" r="21668" b="16879"/>
          <a:stretch/>
        </p:blipFill>
        <p:spPr>
          <a:xfrm>
            <a:off x="8302704" y="2206555"/>
            <a:ext cx="3152468" cy="2163637"/>
          </a:xfrm>
          <a:prstGeom prst="rect">
            <a:avLst/>
          </a:prstGeom>
        </p:spPr>
      </p:pic>
      <p:sp>
        <p:nvSpPr>
          <p:cNvPr id="3" name="Tekstvak 2">
            <a:extLst>
              <a:ext uri="{FF2B5EF4-FFF2-40B4-BE49-F238E27FC236}">
                <a16:creationId xmlns:a16="http://schemas.microsoft.com/office/drawing/2014/main" id="{5671164B-5A51-E594-FB61-B3D00A12E177}"/>
              </a:ext>
            </a:extLst>
          </p:cNvPr>
          <p:cNvSpPr txBox="1"/>
          <p:nvPr/>
        </p:nvSpPr>
        <p:spPr>
          <a:xfrm>
            <a:off x="129092" y="1584371"/>
            <a:ext cx="8649148" cy="3632918"/>
          </a:xfrm>
          <a:prstGeom prst="rect">
            <a:avLst/>
          </a:prstGeom>
          <a:noFill/>
        </p:spPr>
        <p:txBody>
          <a:bodyPr wrap="square">
            <a:spAutoFit/>
          </a:bodyPr>
          <a:lstStyle/>
          <a:p>
            <a:pPr marL="342900" lvl="0" indent="-342900">
              <a:lnSpc>
                <a:spcPct val="107000"/>
              </a:lnSpc>
              <a:buFont typeface="Symbol" panose="05050102010706020507" pitchFamily="18" charset="2"/>
              <a:buChar char=""/>
            </a:pPr>
            <a:endParaRPr lang="tr-TR" sz="2700" b="1" kern="100" dirty="0">
              <a:solidFill>
                <a:srgbClr val="275317"/>
              </a:solidFill>
              <a:effectLst/>
              <a:latin typeface="Nirmala IU"/>
              <a:ea typeface="Aptos" panose="020B000402020202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Hayatın son evresindeki bakım (palyatif bakım)</a:t>
            </a:r>
          </a:p>
          <a:p>
            <a:pPr lvl="0">
              <a:lnSpc>
                <a:spcPct val="107000"/>
              </a:lnSpc>
            </a:pPr>
            <a:endParaRPr lang="nl-NL" sz="27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b="1" kern="100" dirty="0">
                <a:solidFill>
                  <a:srgbClr val="275317"/>
                </a:solidFill>
                <a:effectLst/>
                <a:latin typeface="Nirmala IU"/>
                <a:ea typeface="Aptos" panose="020B0004020202020204" pitchFamily="34" charset="0"/>
                <a:cs typeface="Calibri" panose="020F0502020204030204" pitchFamily="34" charset="0"/>
              </a:rPr>
              <a:t>Hayatının son evresindeki istekler</a:t>
            </a:r>
          </a:p>
          <a:p>
            <a:pPr lvl="0">
              <a:lnSpc>
                <a:spcPct val="107000"/>
              </a:lnSpc>
            </a:pPr>
            <a:endParaRPr lang="nl-NL" sz="27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Yakınlarınızla ve aile hekiminizle konuşmak</a:t>
            </a:r>
          </a:p>
          <a:p>
            <a:pPr lvl="0">
              <a:lnSpc>
                <a:spcPct val="107000"/>
              </a:lnSpc>
            </a:pPr>
            <a:endParaRPr lang="nl-NL" sz="27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Sorular?</a:t>
            </a:r>
            <a:endParaRPr lang="nl-NL" sz="27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94303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96253"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tr-TR" sz="5400" kern="100" dirty="0">
                <a:solidFill>
                  <a:srgbClr val="275317"/>
                </a:solidFill>
                <a:effectLst/>
                <a:latin typeface="Nirmala IU"/>
                <a:ea typeface="Aptos" panose="020B0004020202020204" pitchFamily="34" charset="0"/>
                <a:cs typeface="Calibri" panose="020F0502020204030204" pitchFamily="34" charset="0"/>
              </a:rPr>
              <a:t>    Hayatın son evresindeki istekler</a:t>
            </a:r>
            <a:endParaRPr lang="nl-NL"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741090"/>
            <a:ext cx="8754151" cy="1261436"/>
          </a:xfrm>
          <a:prstGeom prst="rect">
            <a:avLst/>
          </a:prstGeom>
        </p:spPr>
        <p:txBody>
          <a:bodyPr wrap="square">
            <a:spAutoFit/>
          </a:bodyPr>
          <a:lstStyle/>
          <a:p>
            <a:pPr>
              <a:lnSpc>
                <a:spcPct val="150000"/>
              </a:lnSpc>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8" name="Afbeelding 7"/>
          <p:cNvPicPr>
            <a:picLocks noChangeAspect="1"/>
          </p:cNvPicPr>
          <p:nvPr/>
        </p:nvPicPr>
        <p:blipFill>
          <a:blip r:embed="rId7"/>
          <a:stretch>
            <a:fillRect/>
          </a:stretch>
        </p:blipFill>
        <p:spPr>
          <a:xfrm>
            <a:off x="7527851" y="1826812"/>
            <a:ext cx="4664149" cy="2380099"/>
          </a:xfrm>
          <a:prstGeom prst="rect">
            <a:avLst/>
          </a:prstGeom>
        </p:spPr>
      </p:pic>
      <p:sp>
        <p:nvSpPr>
          <p:cNvPr id="3" name="Tekstvak 2">
            <a:extLst>
              <a:ext uri="{FF2B5EF4-FFF2-40B4-BE49-F238E27FC236}">
                <a16:creationId xmlns:a16="http://schemas.microsoft.com/office/drawing/2014/main" id="{2CDA6C86-2582-745D-8F92-F9B0573C606F}"/>
              </a:ext>
            </a:extLst>
          </p:cNvPr>
          <p:cNvSpPr txBox="1"/>
          <p:nvPr/>
        </p:nvSpPr>
        <p:spPr>
          <a:xfrm>
            <a:off x="742368" y="1826812"/>
            <a:ext cx="8487693" cy="3901837"/>
          </a:xfrm>
          <a:prstGeom prst="rect">
            <a:avLst/>
          </a:prstGeom>
          <a:noFill/>
        </p:spPr>
        <p:txBody>
          <a:bodyPr wrap="square">
            <a:spAutoFit/>
          </a:bodyPr>
          <a:lstStyle/>
          <a:p>
            <a:pPr>
              <a:lnSpc>
                <a:spcPct val="107000"/>
              </a:lnSpc>
              <a:spcAft>
                <a:spcPts val="800"/>
              </a:spcAft>
            </a:pPr>
            <a:r>
              <a:rPr lang="tr-TR" sz="2700" b="1" kern="100" dirty="0">
                <a:solidFill>
                  <a:srgbClr val="275317"/>
                </a:solidFill>
                <a:effectLst/>
                <a:latin typeface="Nirmala IU"/>
                <a:ea typeface="Aptos" panose="020B0004020202020204" pitchFamily="34" charset="0"/>
                <a:cs typeface="Calibri" panose="020F0502020204030204" pitchFamily="34" charset="0"/>
              </a:rPr>
              <a:t>Düşünebileceğiniz bazı konular:</a:t>
            </a:r>
          </a:p>
          <a:p>
            <a:pPr>
              <a:lnSpc>
                <a:spcPct val="107000"/>
              </a:lnSpc>
              <a:spcAft>
                <a:spcPts val="800"/>
              </a:spcAft>
            </a:pPr>
            <a:endParaRPr lang="nl-NL" sz="11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Kalp masajı</a:t>
            </a:r>
          </a:p>
          <a:p>
            <a:pPr lvl="0">
              <a:lnSpc>
                <a:spcPct val="107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Hastanede veya yoğun bakımda yatma</a:t>
            </a:r>
          </a:p>
          <a:p>
            <a:pPr lvl="0">
              <a:lnSpc>
                <a:spcPct val="107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Ötenazi</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pPr>
            <a:r>
              <a:rPr lang="tr-TR" sz="2700" dirty="0">
                <a:solidFill>
                  <a:srgbClr val="275317"/>
                </a:solidFill>
                <a:effectLst/>
                <a:latin typeface="Nirmala IU"/>
                <a:ea typeface="Times New Roman" panose="02020603050405020304" pitchFamily="18" charset="0"/>
                <a:cs typeface="Calibri" panose="020F0502020204030204" pitchFamily="34" charset="0"/>
              </a:rPr>
              <a:t>Seçim yardımı: </a:t>
            </a:r>
            <a:r>
              <a:rPr lang="tr-TR" sz="2700" kern="1200" dirty="0">
                <a:solidFill>
                  <a:srgbClr val="275317"/>
                </a:solidFill>
                <a:effectLst/>
                <a:latin typeface="Nirmala IU"/>
                <a:ea typeface="Nirmala UI Semilight" panose="020B0402040204020203" pitchFamily="34" charset="0"/>
                <a:cs typeface="Nirmala UI Semilight" panose="020B0402040204020203" pitchFamily="34" charset="0"/>
                <a:hlinkClick r:id="rId8"/>
              </a:rPr>
              <a:t>https://www.thuisarts.nl/keuzehulp/verken-uw-wensen-voor-zorg-en-behandeling</a:t>
            </a:r>
            <a:endParaRPr lang="nl-NL"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5554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145464"/>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tr-TR" sz="5400" b="1" kern="100" dirty="0">
                <a:solidFill>
                  <a:srgbClr val="275317"/>
                </a:solidFill>
                <a:effectLst/>
                <a:latin typeface="Nirmala IU"/>
                <a:ea typeface="Aptos" panose="020B0004020202020204" pitchFamily="34" charset="0"/>
                <a:cs typeface="Calibri" panose="020F0502020204030204" pitchFamily="34" charset="0"/>
              </a:rPr>
              <a:t>            </a:t>
            </a:r>
            <a:r>
              <a:rPr lang="tr-TR" sz="5400" kern="100" dirty="0">
                <a:solidFill>
                  <a:srgbClr val="275317"/>
                </a:solidFill>
                <a:effectLst/>
                <a:latin typeface="Nirmala IU"/>
                <a:ea typeface="Aptos" panose="020B0004020202020204" pitchFamily="34" charset="0"/>
                <a:cs typeface="Calibri" panose="020F0502020204030204" pitchFamily="34" charset="0"/>
              </a:rPr>
              <a:t>Kalp masajı?</a:t>
            </a:r>
            <a:endParaRPr lang="nl-NL"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p>
        </p:txBody>
      </p:sp>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4" name="Rechthoek 13"/>
          <p:cNvSpPr/>
          <p:nvPr/>
        </p:nvSpPr>
        <p:spPr>
          <a:xfrm>
            <a:off x="4043657" y="4801515"/>
            <a:ext cx="2324869" cy="400110"/>
          </a:xfrm>
          <a:prstGeom prst="rect">
            <a:avLst/>
          </a:prstGeom>
        </p:spPr>
        <p:txBody>
          <a:bodyPr wrap="square">
            <a:spAutoFit/>
          </a:bodyPr>
          <a:lstStyle/>
          <a:p>
            <a:r>
              <a:rPr lang="tr-TR" sz="2000" dirty="0">
                <a:latin typeface="Nirmala UI Semilight" panose="020B0402040204020203" pitchFamily="34" charset="0"/>
                <a:ea typeface="Nirmala UI Semilight" panose="020B0402040204020203" pitchFamily="34" charset="0"/>
                <a:cs typeface="Nirmala UI Semilight" panose="020B0402040204020203" pitchFamily="34" charset="0"/>
              </a:rPr>
              <a:t>100 kişiden 12 kişi</a:t>
            </a:r>
            <a:endParaRPr lang="nl-NL"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2" name="Afbeelding 1"/>
          <p:cNvPicPr>
            <a:picLocks noChangeAspect="1"/>
          </p:cNvPicPr>
          <p:nvPr/>
        </p:nvPicPr>
        <p:blipFill rotWithShape="1">
          <a:blip r:embed="rId3"/>
          <a:srcRect l="52092" r="8321"/>
          <a:stretch/>
        </p:blipFill>
        <p:spPr>
          <a:xfrm>
            <a:off x="7061113" y="2615528"/>
            <a:ext cx="2764125" cy="3738745"/>
          </a:xfrm>
          <a:prstGeom prst="rect">
            <a:avLst/>
          </a:prstGeom>
        </p:spPr>
      </p:pic>
      <p:pic>
        <p:nvPicPr>
          <p:cNvPr id="7" name="Afbeelding 6"/>
          <p:cNvPicPr/>
          <p:nvPr/>
        </p:nvPicPr>
        <p:blipFill>
          <a:blip r:embed="rId4">
            <a:extLst>
              <a:ext uri="{BEBA8EAE-BF5A-486C-A8C5-ECC9F3942E4B}">
                <a14:imgProps xmlns:a14="http://schemas.microsoft.com/office/drawing/2010/main">
                  <a14:imgLayer r:embed="rId5">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pic>
        <p:nvPicPr>
          <p:cNvPr id="6" name="Tijdelijke aanduiding voor inhoud 3"/>
          <p:cNvPicPr>
            <a:picLocks/>
          </p:cNvPicPr>
          <p:nvPr/>
        </p:nvPicPr>
        <p:blipFill>
          <a:blip r:embed="rId6">
            <a:extLst>
              <a:ext uri="{BEBA8EAE-BF5A-486C-A8C5-ECC9F3942E4B}">
                <a14:imgProps xmlns:a14="http://schemas.microsoft.com/office/drawing/2010/main">
                  <a14:imgLayer r:embed="rId7">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3" name="Afbeelding 2"/>
          <p:cNvPicPr>
            <a:picLocks noChangeAspect="1"/>
          </p:cNvPicPr>
          <p:nvPr/>
        </p:nvPicPr>
        <p:blipFill>
          <a:blip r:embed="rId8"/>
          <a:stretch>
            <a:fillRect/>
          </a:stretch>
        </p:blipFill>
        <p:spPr>
          <a:xfrm>
            <a:off x="1192338" y="3680151"/>
            <a:ext cx="2558568" cy="2319666"/>
          </a:xfrm>
          <a:prstGeom prst="rect">
            <a:avLst/>
          </a:prstGeom>
        </p:spPr>
      </p:pic>
      <p:sp>
        <p:nvSpPr>
          <p:cNvPr id="12" name="Tekstvak 11">
            <a:extLst>
              <a:ext uri="{FF2B5EF4-FFF2-40B4-BE49-F238E27FC236}">
                <a16:creationId xmlns:a16="http://schemas.microsoft.com/office/drawing/2014/main" id="{CB6156BA-DBFE-4C74-8F4F-D2421C0720C8}"/>
              </a:ext>
            </a:extLst>
          </p:cNvPr>
          <p:cNvSpPr txBox="1"/>
          <p:nvPr/>
        </p:nvSpPr>
        <p:spPr>
          <a:xfrm>
            <a:off x="806824" y="1541308"/>
            <a:ext cx="8423237" cy="1143711"/>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Kalp durması</a:t>
            </a:r>
          </a:p>
          <a:p>
            <a:pPr lvl="0">
              <a:lnSpc>
                <a:spcPct val="107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Yaşlılarda</a:t>
            </a:r>
            <a:r>
              <a:rPr lang="tr-TR" sz="2700" kern="1200" dirty="0">
                <a:solidFill>
                  <a:srgbClr val="275317"/>
                </a:solidFill>
                <a:effectLst/>
                <a:latin typeface="Nirmala IU"/>
                <a:ea typeface="Nirmala UI Semilight" panose="020B0402040204020203" pitchFamily="34" charset="0"/>
                <a:cs typeface="Nirmala UI Semilight" panose="020B0402040204020203" pitchFamily="34" charset="0"/>
              </a:rPr>
              <a:t> </a:t>
            </a:r>
            <a:r>
              <a:rPr lang="tr-TR" sz="2700" kern="100" dirty="0">
                <a:solidFill>
                  <a:srgbClr val="275317"/>
                </a:solidFill>
                <a:effectLst/>
                <a:latin typeface="Nirmala IU"/>
                <a:ea typeface="Aptos" panose="020B0004020202020204" pitchFamily="34" charset="0"/>
                <a:cs typeface="Calibri" panose="020F0502020204030204" pitchFamily="34" charset="0"/>
                <a:sym typeface="Wingdings" panose="05000000000000000000" pitchFamily="2" charset="2"/>
              </a:rPr>
              <a:t></a:t>
            </a:r>
            <a:r>
              <a:rPr lang="tr-TR" sz="2700" kern="100" dirty="0">
                <a:solidFill>
                  <a:srgbClr val="275317"/>
                </a:solidFill>
                <a:effectLst/>
                <a:latin typeface="Nirmala IU"/>
                <a:ea typeface="Aptos" panose="020B0004020202020204" pitchFamily="34" charset="0"/>
                <a:cs typeface="Calibri" panose="020F0502020204030204" pitchFamily="34" charset="0"/>
              </a:rPr>
              <a:t>daha az olumlu sonuç</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2320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5400" kern="1200" dirty="0">
                <a:solidFill>
                  <a:srgbClr val="275317"/>
                </a:solidFill>
                <a:effectLst/>
                <a:latin typeface="Nirmala IU"/>
                <a:ea typeface="Nirmala UI Semilight" panose="020B0402040204020203" pitchFamily="34" charset="0"/>
                <a:cs typeface="Calibri" panose="020F0502020204030204" pitchFamily="34" charset="0"/>
              </a:rPr>
              <a:t>           Yoğun bakıma yatma?</a:t>
            </a:r>
            <a:endParaRPr lang="nl-NL" sz="5400" dirty="0">
              <a:effectLst/>
              <a:latin typeface="Times New Roman" panose="02020603050405020304" pitchFamily="18" charset="0"/>
              <a:ea typeface="Times New Roman" panose="02020603050405020304" pitchFamily="18" charset="0"/>
            </a:endParaRPr>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2" name="Afbeelding 1"/>
          <p:cNvPicPr>
            <a:picLocks noChangeAspect="1"/>
          </p:cNvPicPr>
          <p:nvPr/>
        </p:nvPicPr>
        <p:blipFill>
          <a:blip r:embed="rId7"/>
          <a:stretch>
            <a:fillRect/>
          </a:stretch>
        </p:blipFill>
        <p:spPr>
          <a:xfrm>
            <a:off x="1023239" y="4316819"/>
            <a:ext cx="3630030" cy="2043218"/>
          </a:xfrm>
          <a:prstGeom prst="rect">
            <a:avLst/>
          </a:prstGeom>
        </p:spPr>
      </p:pic>
      <p:sp>
        <p:nvSpPr>
          <p:cNvPr id="8" name="Tekstvak 7">
            <a:extLst>
              <a:ext uri="{FF2B5EF4-FFF2-40B4-BE49-F238E27FC236}">
                <a16:creationId xmlns:a16="http://schemas.microsoft.com/office/drawing/2014/main" id="{0B25CB05-3F3A-9760-7F72-2A6C9C912B6B}"/>
              </a:ext>
            </a:extLst>
          </p:cNvPr>
          <p:cNvSpPr txBox="1"/>
          <p:nvPr/>
        </p:nvSpPr>
        <p:spPr>
          <a:xfrm>
            <a:off x="1161826" y="1399614"/>
            <a:ext cx="8100508" cy="2769989"/>
          </a:xfrm>
          <a:prstGeom prst="rect">
            <a:avLst/>
          </a:prstGeom>
          <a:noFill/>
        </p:spPr>
        <p:txBody>
          <a:bodyPr wrap="square">
            <a:spAutoFit/>
          </a:bodyPr>
          <a:lstStyle/>
          <a:p>
            <a:pPr marL="342900" lvl="0" indent="-342900">
              <a:buFont typeface="Symbol" panose="05050102010706020507" pitchFamily="18" charset="2"/>
              <a:buChar char=""/>
            </a:pPr>
            <a:endParaRPr lang="tr-TR" sz="2700" dirty="0">
              <a:solidFill>
                <a:srgbClr val="275317"/>
              </a:solidFill>
              <a:effectLst/>
              <a:latin typeface="Nirmala IU"/>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tr-TR" sz="2700" dirty="0">
                <a:solidFill>
                  <a:srgbClr val="275317"/>
                </a:solidFill>
                <a:effectLst/>
                <a:latin typeface="Nirmala IU"/>
                <a:ea typeface="Times New Roman" panose="02020603050405020304" pitchFamily="18" charset="0"/>
                <a:cs typeface="Calibri" panose="020F0502020204030204" pitchFamily="34" charset="0"/>
              </a:rPr>
              <a:t>Özel makinalarla önemli vücut fonksiyonlarının desteklenmesi: nefes alma yada kan dolaşımı gibi.</a:t>
            </a:r>
          </a:p>
          <a:p>
            <a:pPr marL="342900" lvl="0" indent="-342900">
              <a:buFont typeface="Symbol" panose="05050102010706020507" pitchFamily="18" charset="2"/>
              <a:buChar char=""/>
            </a:pPr>
            <a:endParaRPr lang="tr-TR" sz="2700" dirty="0">
              <a:solidFill>
                <a:srgbClr val="275317"/>
              </a:solidFill>
              <a:latin typeface="Nirmala IU"/>
              <a:ea typeface="Times New Roman" panose="02020603050405020304" pitchFamily="18" charset="0"/>
              <a:cs typeface="Calibri" panose="020F0502020204030204" pitchFamily="34" charset="0"/>
            </a:endParaRPr>
          </a:p>
          <a:p>
            <a:pPr lvl="0"/>
            <a:endParaRPr lang="nl-NL"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tr-TR" sz="2700" dirty="0">
                <a:solidFill>
                  <a:srgbClr val="275317"/>
                </a:solidFill>
                <a:effectLst/>
                <a:latin typeface="Nirmala IU"/>
                <a:ea typeface="Times New Roman" panose="02020603050405020304" pitchFamily="18" charset="0"/>
                <a:cs typeface="Calibri" panose="020F0502020204030204" pitchFamily="34" charset="0"/>
              </a:rPr>
              <a:t>Uzman doktorlar ve hemşireler</a:t>
            </a:r>
            <a:endParaRPr lang="nl-NL" sz="1200" dirty="0">
              <a:effectLst/>
              <a:latin typeface="Times New Roman" panose="02020603050405020304" pitchFamily="18" charset="0"/>
              <a:ea typeface="Times New Roman" panose="02020603050405020304" pitchFamily="18" charset="0"/>
            </a:endParaRPr>
          </a:p>
          <a:p>
            <a:pPr marL="901700"/>
            <a:r>
              <a:rPr lang="tr-TR" sz="2700" dirty="0">
                <a:solidFill>
                  <a:srgbClr val="275317"/>
                </a:solidFill>
                <a:effectLst/>
                <a:latin typeface="Nirmala IU"/>
                <a:ea typeface="Times New Roman" panose="02020603050405020304" pitchFamily="18" charset="0"/>
                <a:cs typeface="Calibri" panose="020F0502020204030204" pitchFamily="34" charset="0"/>
              </a:rPr>
              <a:t> </a:t>
            </a:r>
            <a:endParaRPr lang="nl-NL"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02199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Afbeelding 8" descr="Afbeelding met tekst, tekening, handschrift, tekenfilm&#10;&#10;Automatisch gegenereerde beschrijving">
            <a:extLst>
              <a:ext uri="{FF2B5EF4-FFF2-40B4-BE49-F238E27FC236}">
                <a16:creationId xmlns:a16="http://schemas.microsoft.com/office/drawing/2014/main" id="{02695BA9-FE63-8847-3A5B-B54D1B60A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091" y="831446"/>
            <a:ext cx="8025476" cy="4833630"/>
          </a:xfrm>
          <a:prstGeom prst="rect">
            <a:avLst/>
          </a:prstGeom>
        </p:spPr>
      </p:pic>
      <p:sp>
        <p:nvSpPr>
          <p:cNvPr id="5" name="Tijdelijke aanduiding voor dianummer 4"/>
          <p:cNvSpPr>
            <a:spLocks noGrp="1"/>
          </p:cNvSpPr>
          <p:nvPr>
            <p:ph type="sldNum" sz="quarter" idx="7"/>
          </p:nvPr>
        </p:nvSpPr>
        <p:spPr/>
        <p:txBody>
          <a:bodyPr/>
          <a:lstStyle/>
          <a:p>
            <a:fld id="{B6F15528-21DE-4FAA-801E-634DDDAF4B2B}" type="slidenum">
              <a:rPr lang="nl-NL" smtClean="0">
                <a:solidFill>
                  <a:prstClr val="black">
                    <a:tint val="75000"/>
                  </a:prstClr>
                </a:solidFill>
              </a:rPr>
              <a:pPr/>
              <a:t>2</a:t>
            </a:fld>
            <a:endParaRPr lang="nl-NL">
              <a:solidFill>
                <a:prstClr val="black">
                  <a:tint val="75000"/>
                </a:prstClr>
              </a:solidFill>
            </a:endParaRPr>
          </a:p>
        </p:txBody>
      </p:sp>
      <p:sp>
        <p:nvSpPr>
          <p:cNvPr id="4" name="Rechthoek 3"/>
          <p:cNvSpPr/>
          <p:nvPr/>
        </p:nvSpPr>
        <p:spPr>
          <a:xfrm>
            <a:off x="-261256" y="0"/>
            <a:ext cx="12453257" cy="488182"/>
          </a:xfrm>
          <a:prstGeom prst="rect">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0" y="6416660"/>
            <a:ext cx="12288253" cy="493693"/>
          </a:xfrm>
          <a:prstGeom prst="rect">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3" name="Tekstvak 2"/>
          <p:cNvSpPr txBox="1"/>
          <p:nvPr/>
        </p:nvSpPr>
        <p:spPr>
          <a:xfrm>
            <a:off x="0" y="4387022"/>
            <a:ext cx="9195527" cy="1146211"/>
          </a:xfrm>
          <a:prstGeom prst="rect">
            <a:avLst/>
          </a:prstGeom>
          <a:noFill/>
        </p:spPr>
        <p:txBody>
          <a:bodyPr wrap="square" rtlCol="0">
            <a:spAutoFit/>
          </a:bodyPr>
          <a:lstStyle/>
          <a:p>
            <a:pPr>
              <a:lnSpc>
                <a:spcPct val="107000"/>
              </a:lnSpc>
              <a:spcAft>
                <a:spcPts val="800"/>
              </a:spcAft>
            </a:pPr>
            <a:r>
              <a:rPr lang="nl-NL" sz="3200" kern="100" dirty="0">
                <a:effectLst/>
                <a:latin typeface="Calibri" panose="020F0502020204030204" pitchFamily="34" charset="0"/>
                <a:ea typeface="Aptos" panose="020B0004020202020204" pitchFamily="34" charset="0"/>
                <a:cs typeface="Times New Roman" panose="02020603050405020304" pitchFamily="18" charset="0"/>
              </a:rPr>
              <a:t>            </a:t>
            </a:r>
            <a:r>
              <a:rPr lang="tr-TR" sz="3200" kern="100" dirty="0">
                <a:solidFill>
                  <a:schemeClr val="accent6">
                    <a:lumMod val="50000"/>
                  </a:schemeClr>
                </a:solidFill>
                <a:effectLst/>
                <a:latin typeface="Nirmala IU "/>
                <a:ea typeface="Aptos" panose="020B0004020202020204" pitchFamily="34" charset="0"/>
                <a:cs typeface="Times New Roman" panose="02020603050405020304" pitchFamily="18" charset="0"/>
              </a:rPr>
              <a:t>Bilgilendirme toplantısı saat.......... </a:t>
            </a:r>
            <a:r>
              <a:rPr lang="nl-NL" sz="3200" kern="100" dirty="0">
                <a:solidFill>
                  <a:schemeClr val="accent6">
                    <a:lumMod val="50000"/>
                  </a:schemeClr>
                </a:solidFill>
                <a:effectLst/>
                <a:latin typeface="Nirmala IU "/>
                <a:ea typeface="Aptos" panose="020B0004020202020204" pitchFamily="34" charset="0"/>
                <a:cs typeface="Times New Roman" panose="02020603050405020304" pitchFamily="18" charset="0"/>
              </a:rPr>
              <a:t>		</a:t>
            </a:r>
            <a:r>
              <a:rPr lang="tr-TR" sz="3200" kern="100" dirty="0">
                <a:solidFill>
                  <a:schemeClr val="accent6">
                    <a:lumMod val="50000"/>
                  </a:schemeClr>
                </a:solidFill>
                <a:effectLst/>
                <a:latin typeface="Nirmala IU "/>
                <a:ea typeface="Aptos" panose="020B0004020202020204" pitchFamily="34" charset="0"/>
                <a:cs typeface="Times New Roman" panose="02020603050405020304" pitchFamily="18" charset="0"/>
              </a:rPr>
              <a:t>başlayacaktır</a:t>
            </a:r>
            <a:endParaRPr lang="nl-NL" sz="3200" kern="100" dirty="0">
              <a:solidFill>
                <a:schemeClr val="accent6">
                  <a:lumMod val="50000"/>
                </a:schemeClr>
              </a:solidFill>
              <a:effectLst/>
              <a:latin typeface="Nirmala IU "/>
              <a:ea typeface="Aptos" panose="020B0004020202020204" pitchFamily="34" charset="0"/>
              <a:cs typeface="Times New Roman" panose="02020603050405020304" pitchFamily="18" charset="0"/>
            </a:endParaRPr>
          </a:p>
        </p:txBody>
      </p:sp>
      <p:pic>
        <p:nvPicPr>
          <p:cNvPr id="2" name="Tijdelijke aanduiding voor inhoud 3">
            <a:extLst>
              <a:ext uri="{FF2B5EF4-FFF2-40B4-BE49-F238E27FC236}">
                <a16:creationId xmlns:a16="http://schemas.microsoft.com/office/drawing/2014/main" id="{8F9973E2-4C3C-3409-6E4C-F476103A10C0}"/>
              </a:ext>
            </a:extLst>
          </p:cNvPr>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832489" y="3287075"/>
            <a:ext cx="2086983" cy="2042795"/>
          </a:xfrm>
          <a:prstGeom prst="rect">
            <a:avLst/>
          </a:prstGeom>
        </p:spPr>
      </p:pic>
    </p:spTree>
    <p:extLst>
      <p:ext uri="{BB962C8B-B14F-4D97-AF65-F5344CB8AC3E}">
        <p14:creationId xmlns:p14="http://schemas.microsoft.com/office/powerpoint/2010/main" val="4248606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1816306" y="2281155"/>
            <a:ext cx="6610350" cy="4152900"/>
          </a:xfrm>
          <a:prstGeom prst="rect">
            <a:avLst/>
          </a:prstGeom>
        </p:spPr>
      </p:pic>
      <p:sp>
        <p:nvSpPr>
          <p:cNvPr id="4" name="Rechthoek 3"/>
          <p:cNvSpPr/>
          <p:nvPr/>
        </p:nvSpPr>
        <p:spPr>
          <a:xfrm>
            <a:off x="0" y="0"/>
            <a:ext cx="12192000" cy="2264681"/>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5400" dirty="0">
                <a:solidFill>
                  <a:srgbClr val="275317"/>
                </a:solidFill>
                <a:effectLst/>
                <a:latin typeface="Nirmala IU"/>
                <a:ea typeface="Times New Roman" panose="02020603050405020304" pitchFamily="18" charset="0"/>
                <a:cs typeface="Calibri" panose="020F0502020204030204" pitchFamily="34" charset="0"/>
              </a:rPr>
              <a:t>         Nerede vefat etmek istersiniz?</a:t>
            </a:r>
          </a:p>
          <a:p>
            <a:r>
              <a:rPr lang="tr-TR" sz="5400" dirty="0">
                <a:solidFill>
                  <a:srgbClr val="275317"/>
                </a:solidFill>
                <a:latin typeface="Nirmala IU"/>
                <a:ea typeface="Times New Roman" panose="02020603050405020304" pitchFamily="18" charset="0"/>
                <a:cs typeface="Calibri" panose="020F0502020204030204" pitchFamily="34" charset="0"/>
              </a:rPr>
              <a:t>              </a:t>
            </a:r>
            <a:r>
              <a:rPr kumimoji="0" lang="tr-TR" sz="4000" b="0" i="0" u="none" strike="noStrike" kern="1200" cap="none" spc="0" normalizeH="0" baseline="0" noProof="0" dirty="0">
                <a:ln>
                  <a:noFill/>
                </a:ln>
                <a:solidFill>
                  <a:srgbClr val="275317"/>
                </a:solidFill>
                <a:effectLst/>
                <a:uLnTx/>
                <a:uFillTx/>
                <a:latin typeface="Nirmala IU"/>
                <a:ea typeface="Times New Roman" panose="02020603050405020304" pitchFamily="18" charset="0"/>
                <a:cs typeface="Calibri" panose="020F0502020204030204" pitchFamily="34" charset="0"/>
              </a:rPr>
              <a:t>Evde, hastanede, bakımevinde?</a:t>
            </a:r>
            <a:endParaRPr lang="nl-NL" sz="4000" dirty="0">
              <a:effectLst/>
              <a:latin typeface="Times New Roman" panose="02020603050405020304" pitchFamily="18" charset="0"/>
              <a:ea typeface="Times New Roman" panose="02020603050405020304" pitchFamily="18" charset="0"/>
            </a:endParaRPr>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7" name="Afbeelding 6"/>
          <p:cNvPicPr/>
          <p:nvPr/>
        </p:nvPicPr>
        <p:blipFill>
          <a:blip r:embed="rId4">
            <a:extLst>
              <a:ext uri="{BEBA8EAE-BF5A-486C-A8C5-ECC9F3942E4B}">
                <a14:imgProps xmlns:a14="http://schemas.microsoft.com/office/drawing/2010/main">
                  <a14:imgLayer r:embed="rId5">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14" name="Tijdelijke aanduiding voor inhoud 8"/>
          <p:cNvPicPr>
            <a:picLocks noGrp="1" noChangeAspect="1"/>
          </p:cNvPicPr>
          <p:nvPr>
            <p:ph sz="half" idx="4294967295"/>
          </p:nvPr>
        </p:nvPicPr>
        <p:blipFill rotWithShape="1">
          <a:blip r:embed="rId6" cstate="print">
            <a:extLst>
              <a:ext uri="{BEBA8EAE-BF5A-486C-A8C5-ECC9F3942E4B}">
                <a14:imgProps xmlns:a14="http://schemas.microsoft.com/office/drawing/2010/main">
                  <a14:imgLayer r:embed="rId7">
                    <a14:imgEffect>
                      <a14:backgroundRemoval t="11197" b="63415" l="64865" r="100000">
                        <a14:foregroundMark x1="79764" y1="58315" x2="79764" y2="58315"/>
                        <a14:foregroundMark x1="96951" y1="61086" x2="96951" y2="61086"/>
                        <a14:foregroundMark x1="97921" y1="21951" x2="97921" y2="21951"/>
                        <a14:foregroundMark x1="94664" y1="17406" x2="94664" y2="17406"/>
                        <a14:foregroundMark x1="96881" y1="18404" x2="96881" y2="18404"/>
                        <a14:foregroundMark x1="92238" y1="15743" x2="92238" y2="15743"/>
                        <a14:foregroundMark x1="89674" y1="14412" x2="89674" y2="14412"/>
                        <a14:foregroundMark x1="88704" y1="14080" x2="88704" y2="14080"/>
                        <a14:foregroundMark x1="86140" y1="13415" x2="86140" y2="13415"/>
                        <a14:foregroundMark x1="84546" y1="13415" x2="84546" y2="13415"/>
                        <a14:foregroundMark x1="84130" y1="13415" x2="84130" y2="13415"/>
                        <a14:foregroundMark x1="80596" y1="13525" x2="80596" y2="13525"/>
                        <a14:foregroundMark x1="77200" y1="13304" x2="77200" y2="13304"/>
                        <a14:foregroundMark x1="74290" y1="14634" x2="74290" y2="14634"/>
                        <a14:foregroundMark x1="71933" y1="17295" x2="71933" y2="17295"/>
                        <a14:foregroundMark x1="67775" y1="17627" x2="67775" y2="17627"/>
                        <a14:foregroundMark x1="67706" y1="17738" x2="67706" y2="17738"/>
                        <a14:foregroundMark x1="67637" y1="14967" x2="67637" y2="14967"/>
                        <a14:foregroundMark x1="74498" y1="16297" x2="74498" y2="16297"/>
                        <a14:foregroundMark x1="80042" y1="15521" x2="80042" y2="15521"/>
                        <a14:foregroundMark x1="93971" y1="15965" x2="93971" y2="15965"/>
                        <a14:foregroundMark x1="93971" y1="15965" x2="93971" y2="15965"/>
                        <a14:foregroundMark x1="97505" y1="17073" x2="97505" y2="17073"/>
                        <a14:foregroundMark x1="97505" y1="17073" x2="97505" y2="17073"/>
                        <a14:foregroundMark x1="97020" y1="16519" x2="97020" y2="16519"/>
                        <a14:foregroundMark x1="93209" y1="14745" x2="93209" y2="14745"/>
                        <a14:foregroundMark x1="92862" y1="14634" x2="92862" y2="14634"/>
                        <a14:foregroundMark x1="90367" y1="14080" x2="90367" y2="14080"/>
                        <a14:foregroundMark x1="90367" y1="14080" x2="90367" y2="14080"/>
                        <a14:foregroundMark x1="87041" y1="13415" x2="87041" y2="13415"/>
                        <a14:foregroundMark x1="75398" y1="13858" x2="75398" y2="13858"/>
                        <a14:foregroundMark x1="76091" y1="15299" x2="76091" y2="15299"/>
                        <a14:backgroundMark x1="74428" y1="61086" x2="74428" y2="61086"/>
                        <a14:backgroundMark x1="73943" y1="59424" x2="73943" y2="59424"/>
                        <a14:backgroundMark x1="74082" y1="58980" x2="74082" y2="58980"/>
                        <a14:backgroundMark x1="74775" y1="58426" x2="74775" y2="58426"/>
                        <a14:backgroundMark x1="75121" y1="58758" x2="75121" y2="58758"/>
                        <a14:backgroundMark x1="71033" y1="59313" x2="71033" y2="59313"/>
                        <a14:backgroundMark x1="70894" y1="58093" x2="70894" y2="58093"/>
                      </a14:backgroundRemoval>
                    </a14:imgEffect>
                  </a14:imgLayer>
                </a14:imgProps>
              </a:ext>
              <a:ext uri="{28A0092B-C50C-407E-A947-70E740481C1C}">
                <a14:useLocalDpi xmlns:a14="http://schemas.microsoft.com/office/drawing/2010/main" val="0"/>
              </a:ext>
            </a:extLst>
          </a:blip>
          <a:srcRect l="65756" t="5697" r="-39786" b="36985"/>
          <a:stretch/>
        </p:blipFill>
        <p:spPr>
          <a:xfrm>
            <a:off x="7681277" y="1699729"/>
            <a:ext cx="7053821" cy="3413469"/>
          </a:xfrm>
          <a:prstGeom prst="rect">
            <a:avLst/>
          </a:prstGeom>
        </p:spPr>
      </p:pic>
      <p:pic>
        <p:nvPicPr>
          <p:cNvPr id="12" name="Afbeelding 1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468" b="82628" l="30181" r="74757">
                        <a14:foregroundMark x1="54659" y1="41982" x2="54659" y2="41982"/>
                        <a14:foregroundMark x1="51739" y1="47327" x2="51739" y2="47327"/>
                        <a14:foregroundMark x1="61335" y1="49777" x2="61335" y2="49777"/>
                        <a14:foregroundMark x1="56120" y1="48107" x2="56120" y2="48107"/>
                        <a14:foregroundMark x1="44228" y1="47996" x2="44228" y2="47996"/>
                        <a14:foregroundMark x1="44019" y1="45991" x2="44019" y2="45991"/>
                        <a14:foregroundMark x1="43394" y1="45434" x2="43394" y2="45434"/>
                        <a14:foregroundMark x1="57928" y1="51893" x2="57928" y2="51893"/>
                        <a14:foregroundMark x1="58414" y1="50891" x2="58414" y2="50891"/>
                        <a14:foregroundMark x1="59458" y1="48886" x2="59458" y2="48886"/>
                        <a14:foregroundMark x1="55911" y1="42205" x2="55911" y2="42205"/>
                        <a14:foregroundMark x1="54659" y1="37194" x2="54659" y2="37194"/>
                        <a14:foregroundMark x1="55007" y1="32628" x2="55007" y2="32628"/>
                        <a14:foregroundMark x1="54520" y1="30624" x2="54520" y2="30624"/>
                        <a14:foregroundMark x1="46314" y1="31069" x2="46314" y2="31069"/>
                        <a14:foregroundMark x1="50139" y1="33519" x2="50139" y2="33519"/>
                        <a14:foregroundMark x1="49235" y1="40535" x2="49235" y2="40535"/>
                        <a14:foregroundMark x1="51808" y1="39198" x2="51808" y2="39198"/>
                        <a14:foregroundMark x1="49444" y1="37639" x2="49444" y2="37639"/>
                        <a14:foregroundMark x1="50209" y1="28174" x2="50209" y2="28174"/>
                        <a14:foregroundMark x1="48401" y1="33073" x2="48401" y2="33073"/>
                        <a14:foregroundMark x1="48609" y1="30512" x2="48609" y2="30512"/>
                        <a14:foregroundMark x1="48470" y1="29399" x2="48470" y2="29399"/>
                        <a14:foregroundMark x1="54659" y1="37751" x2="54659" y2="37751"/>
                        <a14:foregroundMark x1="54798" y1="38419" x2="54798" y2="38419"/>
                        <a14:foregroundMark x1="56050" y1="39644" x2="56050" y2="39644"/>
                        <a14:foregroundMark x1="55841" y1="33853" x2="55841" y2="33853"/>
                        <a14:foregroundMark x1="55702" y1="33630" x2="55702" y2="33630"/>
                        <a14:foregroundMark x1="55702" y1="33630" x2="55702" y2="33630"/>
                        <a14:foregroundMark x1="55702" y1="33630" x2="55702" y2="33630"/>
                        <a14:foregroundMark x1="52434" y1="43541" x2="52434" y2="43541"/>
                        <a14:foregroundMark x1="52434" y1="43541" x2="52434" y2="43541"/>
                        <a14:foregroundMark x1="52434" y1="43541" x2="52434" y2="43541"/>
                        <a14:foregroundMark x1="50278" y1="43764" x2="50278" y2="43764"/>
                        <a14:foregroundMark x1="50278" y1="43764" x2="50278" y2="43764"/>
                        <a14:foregroundMark x1="50278" y1="43764" x2="50278" y2="43764"/>
                        <a14:foregroundMark x1="44506" y1="43987" x2="44506" y2="43987"/>
                        <a14:foregroundMark x1="44506" y1="43987" x2="44506" y2="43987"/>
                        <a14:foregroundMark x1="44506" y1="43987" x2="44506" y2="43987"/>
                        <a14:foregroundMark x1="44506" y1="43987" x2="44506" y2="43987"/>
                        <a14:foregroundMark x1="42698" y1="43987" x2="42698" y2="43987"/>
                        <a14:foregroundMark x1="42698" y1="43987" x2="42698" y2="43987"/>
                        <a14:foregroundMark x1="42698" y1="43987" x2="42698" y2="43987"/>
                        <a14:foregroundMark x1="44298" y1="49777" x2="44298" y2="49777"/>
                        <a14:foregroundMark x1="45271" y1="48886" x2="45271" y2="48886"/>
                        <a14:foregroundMark x1="45271" y1="48886" x2="45271" y2="48886"/>
                        <a14:foregroundMark x1="45271" y1="48886" x2="45271" y2="48886"/>
                        <a14:foregroundMark x1="44019" y1="42650" x2="44019" y2="42650"/>
                        <a14:foregroundMark x1="44019" y1="42650" x2="44019" y2="42650"/>
                        <a14:foregroundMark x1="44019" y1="42650" x2="44019" y2="42650"/>
                        <a14:foregroundMark x1="63630" y1="27394" x2="63630" y2="27394"/>
                        <a14:foregroundMark x1="63561" y1="26392" x2="63561" y2="26392"/>
                        <a14:foregroundMark x1="61057" y1="28619" x2="61057" y2="28619"/>
                        <a14:foregroundMark x1="62517" y1="29510" x2="62517" y2="29510"/>
                        <a14:foregroundMark x1="62796" y1="33519" x2="62796" y2="33519"/>
                        <a14:foregroundMark x1="64465" y1="49220" x2="64465" y2="49220"/>
                        <a14:foregroundMark x1="63421" y1="49332" x2="63421" y2="49332"/>
                        <a14:foregroundMark x1="63421" y1="49332" x2="63421" y2="49332"/>
                        <a14:foregroundMark x1="63421" y1="49332" x2="63421" y2="49332"/>
                        <a14:foregroundMark x1="63839" y1="51002" x2="63839" y2="51002"/>
                        <a14:foregroundMark x1="63839" y1="51002" x2="63839" y2="51002"/>
                        <a14:foregroundMark x1="63839" y1="51002" x2="63839" y2="51002"/>
                        <a14:foregroundMark x1="42490" y1="46771" x2="42490" y2="46771"/>
                        <a14:foregroundMark x1="42490" y1="46771" x2="42490" y2="46771"/>
                        <a14:foregroundMark x1="42490" y1="46771" x2="42490" y2="46771"/>
                        <a14:foregroundMark x1="48122" y1="24388" x2="48122" y2="24388"/>
                        <a14:foregroundMark x1="47844" y1="29844" x2="47844" y2="29844"/>
                        <a14:foregroundMark x1="47844" y1="29844" x2="47844" y2="29844"/>
                        <a14:foregroundMark x1="46592" y1="25947" x2="46592" y2="25947"/>
                        <a14:foregroundMark x1="46592" y1="25947" x2="46592" y2="25947"/>
                        <a14:foregroundMark x1="46592" y1="25947" x2="46592" y2="25947"/>
                        <a14:foregroundMark x1="46592" y1="23608" x2="46592" y2="23608"/>
                        <a14:foregroundMark x1="46592" y1="23608" x2="46592" y2="23608"/>
                        <a14:foregroundMark x1="46592" y1="23608" x2="46592" y2="23608"/>
                        <a14:foregroundMark x1="47357" y1="26615" x2="47357" y2="26615"/>
                        <a14:foregroundMark x1="47357" y1="26615" x2="47357" y2="26615"/>
                        <a14:foregroundMark x1="47357" y1="26615" x2="47357" y2="26615"/>
                        <a14:foregroundMark x1="43255" y1="23942" x2="43255" y2="23942"/>
                        <a14:foregroundMark x1="43255" y1="23942" x2="43255" y2="23942"/>
                        <a14:foregroundMark x1="43185" y1="23942" x2="43185" y2="23942"/>
                        <a14:foregroundMark x1="43533" y1="22494" x2="43533" y2="22494"/>
                        <a14:foregroundMark x1="43533" y1="22494" x2="43533" y2="22494"/>
                        <a14:foregroundMark x1="44576" y1="22272" x2="44576" y2="22272"/>
                        <a14:foregroundMark x1="45202" y1="22494" x2="45202" y2="22494"/>
                        <a14:foregroundMark x1="45202" y1="22494" x2="45202" y2="22494"/>
                        <a14:foregroundMark x1="47566" y1="23051" x2="47566" y2="23051"/>
                        <a14:foregroundMark x1="47566" y1="23163" x2="47566" y2="23163"/>
                        <a14:foregroundMark x1="47566" y1="23163" x2="47566" y2="23163"/>
                        <a14:foregroundMark x1="43463" y1="34298" x2="43463" y2="34298"/>
                        <a14:foregroundMark x1="43463" y1="34298" x2="43463" y2="34298"/>
                        <a14:foregroundMark x1="43463" y1="34298" x2="43463" y2="34298"/>
                        <a14:foregroundMark x1="43463" y1="34298" x2="43463" y2="34298"/>
                        <a14:foregroundMark x1="42976" y1="39644" x2="42976" y2="39644"/>
                        <a14:foregroundMark x1="42976" y1="39644" x2="42976" y2="39644"/>
                        <a14:foregroundMark x1="42976" y1="39644" x2="42976" y2="39644"/>
                        <a14:foregroundMark x1="42976" y1="39644" x2="42976" y2="39644"/>
                        <a14:foregroundMark x1="42629" y1="39755" x2="42629" y2="39755"/>
                        <a14:foregroundMark x1="41864" y1="36303" x2="41864" y2="36303"/>
                        <a14:foregroundMark x1="41864" y1="34744" x2="41864" y2="34744"/>
                        <a14:foregroundMark x1="41864" y1="34744" x2="41864" y2="34744"/>
                        <a14:foregroundMark x1="41725" y1="24165" x2="41725" y2="24165"/>
                        <a14:foregroundMark x1="41725" y1="24165" x2="41725" y2="24165"/>
                        <a14:foregroundMark x1="41725" y1="24165" x2="41725" y2="24165"/>
                        <a14:foregroundMark x1="42490" y1="22717" x2="42490" y2="22717"/>
                        <a14:foregroundMark x1="42490" y1="22717" x2="42490" y2="22717"/>
                        <a14:foregroundMark x1="42490" y1="22717" x2="42490" y2="22717"/>
                        <a14:foregroundMark x1="43046" y1="25278" x2="43046" y2="25278"/>
                        <a14:foregroundMark x1="43046" y1="25612" x2="43046" y2="25612"/>
                        <a14:foregroundMark x1="62656" y1="21158" x2="62656" y2="21158"/>
                        <a14:foregroundMark x1="62656" y1="21158" x2="62656" y2="21158"/>
                        <a14:foregroundMark x1="57858" y1="19933" x2="57858" y2="19933"/>
                        <a14:foregroundMark x1="57858" y1="19933" x2="57858" y2="19933"/>
                        <a14:foregroundMark x1="57719" y1="19376" x2="57719" y2="19376"/>
                        <a14:foregroundMark x1="57719" y1="19376" x2="57719" y2="19376"/>
                        <a14:foregroundMark x1="57719" y1="19376" x2="57719" y2="19376"/>
                        <a14:foregroundMark x1="57232" y1="27283" x2="57232" y2="27283"/>
                        <a14:foregroundMark x1="63282" y1="24499" x2="63282" y2="24499"/>
                        <a14:foregroundMark x1="64186" y1="25278" x2="64186" y2="25278"/>
                        <a14:foregroundMark x1="64186" y1="29287" x2="64186" y2="29287"/>
                        <a14:foregroundMark x1="64882" y1="33408" x2="64882" y2="33408"/>
                        <a14:foregroundMark x1="55355" y1="22829" x2="55355" y2="22829"/>
                        <a14:foregroundMark x1="56606" y1="25390" x2="56606" y2="25390"/>
                        <a14:foregroundMark x1="51530" y1="20379" x2="51530" y2="20379"/>
                        <a14:foregroundMark x1="51808" y1="19042" x2="51808" y2="19042"/>
                        <a14:foregroundMark x1="52086" y1="15702" x2="52086" y2="15702"/>
                        <a14:foregroundMark x1="50487" y1="15590" x2="50487" y2="15590"/>
                        <a14:foregroundMark x1="50417" y1="15813" x2="50417" y2="15813"/>
                        <a14:foregroundMark x1="50139" y1="16036" x2="50139" y2="16036"/>
                        <a14:foregroundMark x1="50139" y1="16036" x2="50139" y2="16036"/>
                        <a14:foregroundMark x1="47427" y1="16258" x2="47427" y2="16258"/>
                        <a14:foregroundMark x1="45549" y1="16036" x2="45549" y2="16036"/>
                        <a14:foregroundMark x1="45549" y1="16036" x2="45549" y2="16036"/>
                        <a14:foregroundMark x1="43394" y1="15590" x2="43394" y2="15590"/>
                        <a14:foregroundMark x1="43394" y1="15590" x2="43394" y2="15590"/>
                        <a14:foregroundMark x1="43394" y1="15590" x2="43394" y2="15590"/>
                        <a14:foregroundMark x1="53894" y1="15256" x2="53894" y2="15256"/>
                        <a14:foregroundMark x1="53894" y1="15256" x2="53894" y2="15256"/>
                        <a14:foregroundMark x1="53894" y1="15256" x2="53894" y2="15256"/>
                        <a14:foregroundMark x1="47079" y1="38085" x2="47079" y2="38085"/>
                        <a14:foregroundMark x1="43741" y1="35635" x2="43741" y2="35635"/>
                        <a14:foregroundMark x1="44506" y1="35301" x2="44506" y2="35301"/>
                        <a14:foregroundMark x1="44019" y1="29510" x2="44019" y2="29510"/>
                        <a14:foregroundMark x1="44019" y1="29510" x2="44019" y2="29510"/>
                        <a14:foregroundMark x1="46036" y1="33853" x2="46036" y2="33853"/>
                        <a14:foregroundMark x1="45828" y1="32183" x2="45828" y2="32183"/>
                        <a14:foregroundMark x1="58275" y1="30958" x2="58275" y2="30958"/>
                        <a14:foregroundMark x1="54312" y1="46659" x2="54312" y2="46659"/>
                        <a14:foregroundMark x1="55563" y1="14477" x2="55563" y2="14477"/>
                        <a14:foregroundMark x1="57858" y1="15367" x2="57858" y2="15367"/>
                        <a14:foregroundMark x1="60014" y1="15256" x2="60014" y2="15256"/>
                        <a14:foregroundMark x1="59736" y1="13363" x2="59736" y2="13363"/>
                        <a14:foregroundMark x1="58971" y1="13252" x2="58971" y2="13252"/>
                        <a14:foregroundMark x1="60987" y1="14588" x2="60987" y2="14588"/>
                        <a14:foregroundMark x1="48887" y1="19376" x2="48887" y2="19376"/>
                        <a14:foregroundMark x1="48122" y1="19376" x2="48122" y2="19376"/>
                        <a14:foregroundMark x1="46801" y1="19488" x2="46801" y2="19488"/>
                        <a14:foregroundMark x1="44298" y1="19488" x2="44298" y2="19488"/>
                        <a14:foregroundMark x1="44159" y1="19042" x2="44159" y2="19042"/>
                        <a14:foregroundMark x1="55633" y1="19599" x2="55633" y2="19599"/>
                        <a14:foregroundMark x1="56467" y1="19599" x2="56467" y2="19599"/>
                        <a14:foregroundMark x1="59040" y1="19599" x2="59040" y2="19599"/>
                        <a14:foregroundMark x1="60987" y1="20156" x2="60987" y2="20156"/>
                        <a14:foregroundMark x1="56954" y1="21492" x2="56954" y2="21492"/>
                        <a14:foregroundMark x1="60779" y1="19822" x2="60779" y2="19822"/>
                        <a14:foregroundMark x1="60848" y1="19154" x2="60848" y2="19154"/>
                        <a14:foregroundMark x1="60848" y1="19154" x2="60848" y2="19154"/>
                        <a14:foregroundMark x1="60848" y1="19154" x2="60848" y2="19154"/>
                        <a14:foregroundMark x1="61613" y1="39198" x2="61613" y2="39198"/>
                        <a14:foregroundMark x1="64117" y1="38641" x2="64117" y2="38641"/>
                        <a14:backgroundMark x1="54798" y1="52673" x2="54798" y2="52673"/>
                        <a14:backgroundMark x1="53199" y1="53786" x2="53199" y2="53786"/>
                        <a14:backgroundMark x1="52434" y1="55457" x2="52434" y2="55457"/>
                        <a14:backgroundMark x1="51460" y1="54788" x2="51460" y2="54788"/>
                        <a14:backgroundMark x1="48887" y1="55011" x2="48887" y2="55011"/>
                        <a14:backgroundMark x1="50974" y1="52561" x2="50974" y2="52561"/>
                        <a14:backgroundMark x1="51739" y1="51336" x2="51739" y2="51336"/>
                        <a14:backgroundMark x1="52782" y1="51225" x2="52782" y2="51225"/>
                        <a14:backgroundMark x1="53825" y1="53118" x2="53894" y2="53563"/>
                        <a14:backgroundMark x1="55841" y1="59577" x2="55841" y2="59577"/>
                        <a14:backgroundMark x1="52990" y1="61024" x2="52990" y2="61024"/>
                        <a14:backgroundMark x1="51252" y1="61804" x2="51252" y2="61804"/>
                        <a14:backgroundMark x1="55563" y1="57684" x2="55563" y2="57684"/>
                        <a14:backgroundMark x1="55563" y1="57684" x2="55563" y2="57684"/>
                        <a14:backgroundMark x1="50626" y1="50445" x2="50626" y2="50445"/>
                        <a14:backgroundMark x1="49583" y1="50668" x2="49583" y2="50668"/>
                      </a14:backgroundRemoval>
                    </a14:imgEffect>
                  </a14:imgLayer>
                </a14:imgProps>
              </a:ext>
              <a:ext uri="{28A0092B-C50C-407E-A947-70E740481C1C}">
                <a14:useLocalDpi xmlns:a14="http://schemas.microsoft.com/office/drawing/2010/main" val="0"/>
              </a:ext>
            </a:extLst>
          </a:blip>
          <a:srcRect l="24624" t="11040" r="19635" b="9343"/>
          <a:stretch/>
        </p:blipFill>
        <p:spPr>
          <a:xfrm>
            <a:off x="3187592" y="2419815"/>
            <a:ext cx="5805484" cy="4529079"/>
          </a:xfrm>
          <a:prstGeom prst="rect">
            <a:avLst/>
          </a:prstGeom>
        </p:spPr>
      </p:pic>
      <p:pic>
        <p:nvPicPr>
          <p:cNvPr id="6" name="Tijdelijke aanduiding voor inhoud 3"/>
          <p:cNvPicPr>
            <a:picLocks/>
          </p:cNvPicPr>
          <p:nvPr/>
        </p:nvPicPr>
        <p:blipFill>
          <a:blip r:embed="rId10">
            <a:extLst>
              <a:ext uri="{BEBA8EAE-BF5A-486C-A8C5-ECC9F3942E4B}">
                <a14:imgProps xmlns:a14="http://schemas.microsoft.com/office/drawing/2010/main">
                  <a14:imgLayer r:embed="rId11">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spTree>
    <p:extLst>
      <p:ext uri="{BB962C8B-B14F-4D97-AF65-F5344CB8AC3E}">
        <p14:creationId xmlns:p14="http://schemas.microsoft.com/office/powerpoint/2010/main" val="2454318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47"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tr-TR" sz="5400" kern="100" dirty="0">
                <a:solidFill>
                  <a:srgbClr val="275317"/>
                </a:solidFill>
                <a:effectLst/>
                <a:latin typeface="Nirmala IU"/>
                <a:ea typeface="Aptos" panose="020B0004020202020204" pitchFamily="34" charset="0"/>
                <a:cs typeface="Calibri" panose="020F0502020204030204" pitchFamily="34" charset="0"/>
              </a:rPr>
              <a:t>      Başka isteklerden birkaç örnekler</a:t>
            </a:r>
            <a:endParaRPr lang="nl-NL"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2" name="Afbeelding 1"/>
          <p:cNvPicPr>
            <a:picLocks noChangeAspect="1"/>
          </p:cNvPicPr>
          <p:nvPr/>
        </p:nvPicPr>
        <p:blipFill rotWithShape="1">
          <a:blip r:embed="rId7"/>
          <a:srcRect l="17653" t="3258"/>
          <a:stretch/>
        </p:blipFill>
        <p:spPr>
          <a:xfrm>
            <a:off x="9220429" y="1984353"/>
            <a:ext cx="3598592" cy="2306980"/>
          </a:xfrm>
          <a:prstGeom prst="rect">
            <a:avLst/>
          </a:prstGeom>
        </p:spPr>
      </p:pic>
      <p:sp>
        <p:nvSpPr>
          <p:cNvPr id="3" name="Rechthoek 2"/>
          <p:cNvSpPr/>
          <p:nvPr/>
        </p:nvSpPr>
        <p:spPr>
          <a:xfrm>
            <a:off x="10696356" y="2085220"/>
            <a:ext cx="2122665" cy="1052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hoek 11"/>
          <p:cNvSpPr/>
          <p:nvPr/>
        </p:nvSpPr>
        <p:spPr>
          <a:xfrm>
            <a:off x="11061407" y="3035329"/>
            <a:ext cx="549349" cy="281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kstvak 14">
            <a:extLst>
              <a:ext uri="{FF2B5EF4-FFF2-40B4-BE49-F238E27FC236}">
                <a16:creationId xmlns:a16="http://schemas.microsoft.com/office/drawing/2014/main" id="{3786C89F-2FAA-8E3C-018C-593391ABB0BE}"/>
              </a:ext>
            </a:extLst>
          </p:cNvPr>
          <p:cNvSpPr txBox="1"/>
          <p:nvPr/>
        </p:nvSpPr>
        <p:spPr>
          <a:xfrm>
            <a:off x="1000461" y="2206555"/>
            <a:ext cx="8624943" cy="3234732"/>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tr-TR" sz="3200" kern="100" dirty="0">
                <a:solidFill>
                  <a:srgbClr val="275317"/>
                </a:solidFill>
                <a:effectLst/>
                <a:latin typeface="Nirmala IU"/>
                <a:ea typeface="Aptos" panose="020B0004020202020204" pitchFamily="34" charset="0"/>
                <a:cs typeface="Calibri" panose="020F0502020204030204" pitchFamily="34" charset="0"/>
              </a:rPr>
              <a:t>Artık başkalarına bağımlı olma riski fazlaysa hastanede tedavi olmayı hala istermisiniz?</a:t>
            </a:r>
          </a:p>
          <a:p>
            <a:pPr marL="342900" lvl="0" indent="-342900">
              <a:lnSpc>
                <a:spcPct val="107000"/>
              </a:lnSpc>
              <a:buFont typeface="Symbol" panose="05050102010706020507" pitchFamily="18" charset="2"/>
              <a:buChar char=""/>
            </a:pPr>
            <a:endParaRPr lang="tr-TR" sz="3200" kern="100" dirty="0">
              <a:solidFill>
                <a:srgbClr val="275317"/>
              </a:solidFill>
              <a:latin typeface="Nirmala IU"/>
              <a:ea typeface="Aptos" panose="020B0004020202020204" pitchFamily="34" charset="0"/>
              <a:cs typeface="Calibri" panose="020F0502020204030204" pitchFamily="34" charset="0"/>
            </a:endParaRPr>
          </a:p>
          <a:p>
            <a:pPr lvl="0">
              <a:lnSpc>
                <a:spcPct val="107000"/>
              </a:lnSpc>
            </a:pPr>
            <a:endParaRPr lang="nl-NL" sz="3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tr-TR" sz="3200" kern="100" dirty="0">
                <a:solidFill>
                  <a:srgbClr val="275317"/>
                </a:solidFill>
                <a:effectLst/>
                <a:latin typeface="Nirmala IU"/>
                <a:ea typeface="Aptos" panose="020B0004020202020204" pitchFamily="34" charset="0"/>
                <a:cs typeface="Calibri" panose="020F0502020204030204" pitchFamily="34" charset="0"/>
              </a:rPr>
              <a:t>Bazı ilaçlara başlamak veya bırakmak istermisiniz?</a:t>
            </a:r>
            <a:endParaRPr lang="nl-NL"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67023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96252" y="1"/>
            <a:ext cx="12288253" cy="1269402"/>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nSpc>
                <a:spcPct val="107000"/>
              </a:lnSpc>
              <a:spcAft>
                <a:spcPts val="800"/>
              </a:spcAft>
            </a:pPr>
            <a:r>
              <a:rPr lang="tr-TR" sz="5400" kern="100" dirty="0">
                <a:solidFill>
                  <a:srgbClr val="275317"/>
                </a:solidFill>
                <a:effectLst/>
                <a:latin typeface="Nirmala IU"/>
                <a:ea typeface="Aptos" panose="020B0004020202020204" pitchFamily="34" charset="0"/>
                <a:cs typeface="Calibri" panose="020F0502020204030204" pitchFamily="34" charset="0"/>
              </a:rPr>
              <a:t>       Palyatif sedasyon</a:t>
            </a:r>
            <a:endParaRPr lang="nl-NL"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3" name="Tekstvak 2">
            <a:extLst>
              <a:ext uri="{FF2B5EF4-FFF2-40B4-BE49-F238E27FC236}">
                <a16:creationId xmlns:a16="http://schemas.microsoft.com/office/drawing/2014/main" id="{A0728214-37F8-D3FF-0B73-8754DD3FEE83}"/>
              </a:ext>
            </a:extLst>
          </p:cNvPr>
          <p:cNvSpPr txBox="1"/>
          <p:nvPr/>
        </p:nvSpPr>
        <p:spPr>
          <a:xfrm>
            <a:off x="731610" y="1718465"/>
            <a:ext cx="8955652" cy="5378395"/>
          </a:xfrm>
          <a:prstGeom prst="rect">
            <a:avLst/>
          </a:prstGeom>
          <a:noFill/>
        </p:spPr>
        <p:txBody>
          <a:bodyPr wrap="square">
            <a:spAutoFit/>
          </a:bodyPr>
          <a:lstStyle/>
          <a:p>
            <a:pPr marL="342900" lvl="0" indent="-342900">
              <a:lnSpc>
                <a:spcPct val="150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Başka tedavisi mümkün olmayan şikayetler</a:t>
            </a:r>
          </a:p>
          <a:p>
            <a:pPr lvl="0">
              <a:lnSpc>
                <a:spcPct val="150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İnsan hayatını kısaltmaz</a:t>
            </a:r>
          </a:p>
          <a:p>
            <a:pPr lvl="0">
              <a:lnSpc>
                <a:spcPct val="150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Bilinç seviyesinin düşürülmesi / derin uyku</a:t>
            </a:r>
          </a:p>
          <a:p>
            <a:pPr lvl="0">
              <a:lnSpc>
                <a:spcPct val="150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Günün belirli saatleri veya bütün gün</a:t>
            </a:r>
          </a:p>
          <a:p>
            <a:pPr lvl="0">
              <a:lnSpc>
                <a:spcPct val="150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Bütün gün palyatif sedasyon sadece beklenen yaşam süresi 2 haftadan az ise uygulanır. </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tr-TR" sz="2700" kern="100" dirty="0">
                <a:solidFill>
                  <a:srgbClr val="275317"/>
                </a:solidFill>
                <a:effectLst/>
                <a:latin typeface="Nirmala IU"/>
                <a:ea typeface="Aptos" panose="020B0004020202020204" pitchFamily="34" charset="0"/>
                <a:cs typeface="Calibri" panose="020F0502020204030204" pitchFamily="34" charset="0"/>
              </a:rPr>
              <a:t> </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7858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tr-TR" sz="5400" kern="100" dirty="0">
                <a:solidFill>
                  <a:srgbClr val="275317"/>
                </a:solidFill>
                <a:effectLst/>
                <a:latin typeface="Nirmala IU"/>
                <a:ea typeface="Aptos" panose="020B0004020202020204" pitchFamily="34" charset="0"/>
                <a:cs typeface="Calibri" panose="020F0502020204030204" pitchFamily="34" charset="0"/>
              </a:rPr>
              <a:t>Ötenazi </a:t>
            </a:r>
            <a:endParaRPr lang="nl-NL"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3" name="Tekstvak 2">
            <a:extLst>
              <a:ext uri="{FF2B5EF4-FFF2-40B4-BE49-F238E27FC236}">
                <a16:creationId xmlns:a16="http://schemas.microsoft.com/office/drawing/2014/main" id="{41FD10D0-1C36-361B-C16C-677D601F0780}"/>
              </a:ext>
            </a:extLst>
          </p:cNvPr>
          <p:cNvSpPr txBox="1"/>
          <p:nvPr/>
        </p:nvSpPr>
        <p:spPr>
          <a:xfrm>
            <a:off x="699247" y="1385134"/>
            <a:ext cx="8530814" cy="4524315"/>
          </a:xfrm>
          <a:prstGeom prst="rect">
            <a:avLst/>
          </a:prstGeom>
          <a:noFill/>
        </p:spPr>
        <p:txBody>
          <a:bodyPr wrap="square">
            <a:spAutoFit/>
          </a:bodyPr>
          <a:lstStyle/>
          <a:p>
            <a:pPr marL="342900" lvl="0" indent="-342900">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Sadece hasta isterse uygulanır</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1339215"/>
            <a:r>
              <a:rPr lang="tr-TR" sz="2700" kern="100" dirty="0">
                <a:solidFill>
                  <a:srgbClr val="275317"/>
                </a:solidFill>
                <a:effectLst/>
                <a:latin typeface="Nirmala IU"/>
                <a:ea typeface="Aptos" panose="020B0004020202020204" pitchFamily="34" charset="0"/>
                <a:cs typeface="Calibri" panose="020F0502020204030204" pitchFamily="34" charset="0"/>
              </a:rPr>
              <a:t> </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Yasal kriterler</a:t>
            </a:r>
            <a:r>
              <a:rPr lang="tr-TR" sz="2700" kern="100" dirty="0">
                <a:solidFill>
                  <a:srgbClr val="275317"/>
                </a:solidFill>
                <a:latin typeface="Nirmala IU"/>
                <a:ea typeface="Aptos" panose="020B0004020202020204" pitchFamily="34" charset="0"/>
                <a:cs typeface="Calibri" panose="020F0502020204030204" pitchFamily="34" charset="0"/>
              </a:rPr>
              <a:t>:</a:t>
            </a:r>
            <a:endParaRPr lang="tr-TR" sz="2700" kern="100" dirty="0">
              <a:solidFill>
                <a:srgbClr val="275317"/>
              </a:solidFill>
              <a:effectLst/>
              <a:latin typeface="Nirmala IU"/>
              <a:ea typeface="Aptos" panose="020B0004020202020204" pitchFamily="34" charset="0"/>
              <a:cs typeface="Calibri" panose="020F0502020204030204" pitchFamily="34" charset="0"/>
            </a:endParaRPr>
          </a:p>
          <a:p>
            <a:pPr lvl="0"/>
            <a:endParaRPr lang="tr-TR" sz="1100" kern="100" dirty="0">
              <a:latin typeface="Aptos" panose="020B0004020202020204" pitchFamily="34" charset="0"/>
              <a:ea typeface="Aptos" panose="020B0004020202020204" pitchFamily="34" charset="0"/>
              <a:cs typeface="Times New Roman" panose="02020603050405020304" pitchFamily="18" charset="0"/>
            </a:endParaRPr>
          </a:p>
          <a:p>
            <a:pPr lvl="0"/>
            <a:r>
              <a:rPr lang="tr-TR" sz="1100" kern="100" dirty="0">
                <a:solidFill>
                  <a:srgbClr val="275317"/>
                </a:solidFill>
                <a:effectLst/>
                <a:latin typeface="Aptos" panose="020B0004020202020204" pitchFamily="34" charset="0"/>
                <a:ea typeface="Aptos" panose="020B0004020202020204" pitchFamily="34" charset="0"/>
                <a:cs typeface="Times New Roman" panose="02020603050405020304" pitchFamily="18" charset="0"/>
              </a:rPr>
              <a:t>           </a:t>
            </a:r>
            <a:r>
              <a:rPr lang="nl-NL" sz="2800" kern="100" dirty="0">
                <a:solidFill>
                  <a:srgbClr val="275317"/>
                </a:solidFill>
                <a:latin typeface="Nirmala IU "/>
                <a:ea typeface="Aptos" panose="020B0004020202020204" pitchFamily="34" charset="0"/>
                <a:cs typeface="Times New Roman" panose="02020603050405020304" pitchFamily="18" charset="0"/>
              </a:rPr>
              <a:t>-</a:t>
            </a:r>
            <a:r>
              <a:rPr lang="tr-TR" sz="2800" kern="100" dirty="0">
                <a:solidFill>
                  <a:srgbClr val="275317"/>
                </a:solidFill>
                <a:effectLst/>
                <a:latin typeface="Nirmala IU "/>
                <a:ea typeface="Aptos" panose="020B0004020202020204" pitchFamily="34" charset="0"/>
                <a:cs typeface="Times New Roman" panose="02020603050405020304" pitchFamily="18" charset="0"/>
              </a:rPr>
              <a:t> </a:t>
            </a:r>
            <a:r>
              <a:rPr lang="tr-TR" sz="2800" kern="100" dirty="0">
                <a:solidFill>
                  <a:srgbClr val="275317"/>
                </a:solidFill>
                <a:effectLst/>
                <a:latin typeface="Nirmala IU "/>
                <a:ea typeface="Aptos" panose="020B0004020202020204" pitchFamily="34" charset="0"/>
                <a:cs typeface="Calibri" panose="020F0502020204030204" pitchFamily="34" charset="0"/>
              </a:rPr>
              <a:t>Gönüllü: kendi seçiminiz</a:t>
            </a:r>
            <a:endParaRPr lang="nl-NL" sz="2800" kern="100" dirty="0">
              <a:solidFill>
                <a:srgbClr val="275317"/>
              </a:solidFill>
              <a:effectLst/>
              <a:latin typeface="Nirmala IU "/>
              <a:ea typeface="Aptos" panose="020B0004020202020204" pitchFamily="34" charset="0"/>
              <a:cs typeface="Calibri" panose="020F0502020204030204" pitchFamily="34" charset="0"/>
            </a:endParaRPr>
          </a:p>
          <a:p>
            <a:pPr lvl="0"/>
            <a:endParaRPr lang="nl-NL" sz="2800" kern="100" dirty="0">
              <a:latin typeface="Nirmala IU "/>
              <a:ea typeface="Aptos" panose="020B0004020202020204" pitchFamily="34" charset="0"/>
              <a:cs typeface="Times New Roman" panose="02020603050405020304" pitchFamily="18" charset="0"/>
            </a:endParaRPr>
          </a:p>
          <a:p>
            <a:pPr lvl="0"/>
            <a:r>
              <a:rPr lang="nl-NL" sz="2800" kern="100" dirty="0">
                <a:solidFill>
                  <a:srgbClr val="275317"/>
                </a:solidFill>
                <a:effectLst/>
                <a:latin typeface="Nirmala IU "/>
                <a:ea typeface="Aptos" panose="020B0004020202020204" pitchFamily="34" charset="0"/>
                <a:cs typeface="Times New Roman" panose="02020603050405020304" pitchFamily="18" charset="0"/>
              </a:rPr>
              <a:t>    </a:t>
            </a:r>
            <a:r>
              <a:rPr lang="nl-NL" sz="2800" kern="100" dirty="0">
                <a:solidFill>
                  <a:srgbClr val="275317"/>
                </a:solidFill>
                <a:latin typeface="Nirmala IU "/>
                <a:ea typeface="Aptos" panose="020B0004020202020204" pitchFamily="34" charset="0"/>
                <a:cs typeface="Times New Roman" panose="02020603050405020304" pitchFamily="18" charset="0"/>
              </a:rPr>
              <a:t>- </a:t>
            </a:r>
            <a:r>
              <a:rPr lang="tr-TR" sz="2800" kern="100" dirty="0">
                <a:solidFill>
                  <a:srgbClr val="275317"/>
                </a:solidFill>
                <a:effectLst/>
                <a:latin typeface="Nirmala IU "/>
                <a:ea typeface="Aptos" panose="020B0004020202020204" pitchFamily="34" charset="0"/>
                <a:cs typeface="Calibri" panose="020F0502020204030204" pitchFamily="34" charset="0"/>
              </a:rPr>
              <a:t>İyi düşünülmüş:  yetkili</a:t>
            </a:r>
            <a:endParaRPr lang="nl-NL" sz="2800" kern="100" dirty="0">
              <a:solidFill>
                <a:srgbClr val="275317"/>
              </a:solidFill>
              <a:effectLst/>
              <a:latin typeface="Nirmala IU "/>
              <a:ea typeface="Aptos" panose="020B0004020202020204" pitchFamily="34" charset="0"/>
              <a:cs typeface="Calibri" panose="020F0502020204030204" pitchFamily="34" charset="0"/>
            </a:endParaRPr>
          </a:p>
          <a:p>
            <a:pPr lvl="0"/>
            <a:endParaRPr lang="nl-NL" sz="2800" kern="100" dirty="0">
              <a:effectLst/>
              <a:latin typeface="Nirmala IU "/>
              <a:ea typeface="Aptos" panose="020B0004020202020204" pitchFamily="34" charset="0"/>
              <a:cs typeface="Times New Roman" panose="02020603050405020304" pitchFamily="18" charset="0"/>
            </a:endParaRPr>
          </a:p>
          <a:p>
            <a:pPr lvl="0"/>
            <a:r>
              <a:rPr lang="nl-NL" sz="2800" kern="100" dirty="0">
                <a:solidFill>
                  <a:srgbClr val="275317"/>
                </a:solidFill>
                <a:latin typeface="Nirmala IU "/>
                <a:ea typeface="Aptos" panose="020B0004020202020204" pitchFamily="34" charset="0"/>
                <a:cs typeface="Calibri" panose="020F0502020204030204" pitchFamily="34" charset="0"/>
              </a:rPr>
              <a:t>    -</a:t>
            </a:r>
            <a:r>
              <a:rPr lang="tr-TR" sz="2800" kern="100" dirty="0">
                <a:solidFill>
                  <a:srgbClr val="275317"/>
                </a:solidFill>
                <a:effectLst/>
                <a:latin typeface="Nirmala IU "/>
                <a:ea typeface="Aptos" panose="020B0004020202020204" pitchFamily="34" charset="0"/>
                <a:cs typeface="Calibri" panose="020F0502020204030204" pitchFamily="34" charset="0"/>
              </a:rPr>
              <a:t>Uzun süre acı çekmek: tedavisi mümkün olmayan </a:t>
            </a:r>
            <a:r>
              <a:rPr lang="nl-NL" sz="2800" kern="100" dirty="0">
                <a:solidFill>
                  <a:srgbClr val="275317"/>
                </a:solidFill>
                <a:effectLst/>
                <a:latin typeface="Nirmala IU "/>
                <a:ea typeface="Aptos" panose="020B0004020202020204" pitchFamily="34" charset="0"/>
                <a:cs typeface="Calibri" panose="020F0502020204030204" pitchFamily="34" charset="0"/>
              </a:rPr>
              <a:t>     	</a:t>
            </a:r>
            <a:r>
              <a:rPr lang="tr-TR" sz="2800" kern="100" dirty="0">
                <a:solidFill>
                  <a:srgbClr val="275317"/>
                </a:solidFill>
                <a:effectLst/>
                <a:latin typeface="Nirmala IU "/>
                <a:ea typeface="Aptos" panose="020B0004020202020204" pitchFamily="34" charset="0"/>
                <a:cs typeface="Calibri" panose="020F0502020204030204" pitchFamily="34" charset="0"/>
              </a:rPr>
              <a:t>hastalıklar</a:t>
            </a:r>
            <a:endParaRPr lang="nl-NL" sz="2800" kern="100" dirty="0">
              <a:latin typeface="Nirmala IU "/>
              <a:ea typeface="Aptos" panose="020B0004020202020204" pitchFamily="34" charset="0"/>
              <a:cs typeface="Times New Roman" panose="02020603050405020304" pitchFamily="18" charset="0"/>
            </a:endParaRPr>
          </a:p>
          <a:p>
            <a:pPr lvl="0"/>
            <a:r>
              <a:rPr lang="nl-NL" sz="2800" kern="100" dirty="0">
                <a:solidFill>
                  <a:srgbClr val="275317"/>
                </a:solidFill>
                <a:effectLst/>
                <a:latin typeface="Nirmala IU "/>
                <a:ea typeface="Aptos" panose="020B0004020202020204" pitchFamily="34" charset="0"/>
                <a:cs typeface="Times New Roman" panose="02020603050405020304" pitchFamily="18" charset="0"/>
              </a:rPr>
              <a:t>     -</a:t>
            </a:r>
            <a:r>
              <a:rPr lang="tr-TR" sz="2800" kern="100" dirty="0">
                <a:solidFill>
                  <a:srgbClr val="275317"/>
                </a:solidFill>
                <a:effectLst/>
                <a:latin typeface="Nirmala IU "/>
                <a:ea typeface="Aptos" panose="020B0004020202020204" pitchFamily="34" charset="0"/>
                <a:cs typeface="Calibri" panose="020F0502020204030204" pitchFamily="34" charset="0"/>
              </a:rPr>
              <a:t>Dayanılmayacak kadar çok fazla acı çekmek</a:t>
            </a:r>
            <a:endParaRPr lang="nl-NL" sz="2800" kern="100" dirty="0">
              <a:effectLst/>
              <a:latin typeface="Nirmala IU "/>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17143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a:solidFill>
                  <a:srgbClr val="275317"/>
                </a:solidFill>
                <a:effectLst/>
                <a:latin typeface="Nirmala IU"/>
                <a:ea typeface="Aptos" panose="020B0004020202020204" pitchFamily="34" charset="0"/>
                <a:cs typeface="Calibri" panose="020F0502020204030204" pitchFamily="34" charset="0"/>
              </a:rPr>
              <a:t>Bu birlikte karar verilecek bir süreçtir</a:t>
            </a:r>
            <a:endParaRPr lang="nl-NL" sz="5400" dirty="0"/>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13"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14" name="Afbeelding 13"/>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3" name="Tekstvak 2">
            <a:extLst>
              <a:ext uri="{FF2B5EF4-FFF2-40B4-BE49-F238E27FC236}">
                <a16:creationId xmlns:a16="http://schemas.microsoft.com/office/drawing/2014/main" id="{62D35880-316B-68B6-277F-04B4B7F815B8}"/>
              </a:ext>
            </a:extLst>
          </p:cNvPr>
          <p:cNvSpPr txBox="1"/>
          <p:nvPr/>
        </p:nvSpPr>
        <p:spPr>
          <a:xfrm>
            <a:off x="602428" y="1783167"/>
            <a:ext cx="8649148" cy="3995196"/>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Aile hekimi, hasta ve yakınları bakım hakkında birlikte hareket ederler.</a:t>
            </a:r>
            <a:endParaRPr lang="nl-NL" sz="2700" kern="100" dirty="0">
              <a:solidFill>
                <a:srgbClr val="275317"/>
              </a:solidFill>
              <a:effectLst/>
              <a:latin typeface="Nirmala IU"/>
              <a:ea typeface="Aptos" panose="020B0004020202020204" pitchFamily="34" charset="0"/>
              <a:cs typeface="Calibri" panose="020F0502020204030204" pitchFamily="34" charset="0"/>
            </a:endParaRPr>
          </a:p>
          <a:p>
            <a:pPr lvl="0">
              <a:lnSpc>
                <a:spcPct val="107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Ötenazi uygulama kararı sonuçta hasta ve doktorun birlikte verdikleri bir karardır. </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97610">
              <a:lnSpc>
                <a:spcPct val="107000"/>
              </a:lnSpc>
            </a:pPr>
            <a:r>
              <a:rPr lang="tr-TR" sz="2700" kern="100" dirty="0">
                <a:solidFill>
                  <a:srgbClr val="275317"/>
                </a:solidFill>
                <a:effectLst/>
                <a:latin typeface="Nirmala IU"/>
                <a:ea typeface="Aptos" panose="020B0004020202020204" pitchFamily="34" charset="0"/>
                <a:cs typeface="Calibri" panose="020F0502020204030204" pitchFamily="34" charset="0"/>
              </a:rPr>
              <a:t> </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Hissedebilinecek bir durum</a:t>
            </a:r>
            <a:endParaRPr lang="nl-NL" sz="2700" kern="100" dirty="0">
              <a:solidFill>
                <a:srgbClr val="275317"/>
              </a:solidFill>
              <a:effectLst/>
              <a:latin typeface="Nirmala IU"/>
              <a:ea typeface="Aptos" panose="020B000402020202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Buna hazır olmak gerekir</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97610">
              <a:lnSpc>
                <a:spcPct val="107000"/>
              </a:lnSpc>
              <a:spcAft>
                <a:spcPts val="800"/>
              </a:spcAft>
            </a:pPr>
            <a:r>
              <a:rPr lang="tr-TR" sz="2700" kern="100" dirty="0">
                <a:solidFill>
                  <a:srgbClr val="275317"/>
                </a:solidFill>
                <a:effectLst/>
                <a:latin typeface="Nirmala IU"/>
                <a:ea typeface="Aptos" panose="020B0004020202020204" pitchFamily="34" charset="0"/>
                <a:cs typeface="Calibri" panose="020F0502020204030204" pitchFamily="34" charset="0"/>
              </a:rPr>
              <a:t> </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16171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tr-TR" sz="5400" kern="100" dirty="0">
                <a:solidFill>
                  <a:srgbClr val="275317"/>
                </a:solidFill>
                <a:effectLst/>
                <a:latin typeface="Nirmala IU"/>
                <a:ea typeface="Aptos" panose="020B0004020202020204" pitchFamily="34" charset="0"/>
                <a:cs typeface="Calibri" panose="020F0502020204030204" pitchFamily="34" charset="0"/>
              </a:rPr>
              <a:t>     Bugün nelerden bahsedeceğiz?</a:t>
            </a:r>
            <a:endParaRPr lang="nl-NL"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12" name="Afbeelding 11"/>
          <p:cNvPicPr>
            <a:picLocks noChangeAspect="1"/>
          </p:cNvPicPr>
          <p:nvPr/>
        </p:nvPicPr>
        <p:blipFill rotWithShape="1">
          <a:blip r:embed="rId7"/>
          <a:srcRect l="23430" t="19643" r="21668" b="16879"/>
          <a:stretch/>
        </p:blipFill>
        <p:spPr>
          <a:xfrm>
            <a:off x="8302704" y="2206555"/>
            <a:ext cx="3152468" cy="2163637"/>
          </a:xfrm>
          <a:prstGeom prst="rect">
            <a:avLst/>
          </a:prstGeom>
        </p:spPr>
      </p:pic>
      <p:sp>
        <p:nvSpPr>
          <p:cNvPr id="3" name="Tekstvak 2">
            <a:extLst>
              <a:ext uri="{FF2B5EF4-FFF2-40B4-BE49-F238E27FC236}">
                <a16:creationId xmlns:a16="http://schemas.microsoft.com/office/drawing/2014/main" id="{5671164B-5A51-E594-FB61-B3D00A12E177}"/>
              </a:ext>
            </a:extLst>
          </p:cNvPr>
          <p:cNvSpPr txBox="1"/>
          <p:nvPr/>
        </p:nvSpPr>
        <p:spPr>
          <a:xfrm>
            <a:off x="580913" y="1559859"/>
            <a:ext cx="8649148" cy="3632918"/>
          </a:xfrm>
          <a:prstGeom prst="rect">
            <a:avLst/>
          </a:prstGeom>
          <a:noFill/>
        </p:spPr>
        <p:txBody>
          <a:bodyPr wrap="square">
            <a:spAutoFit/>
          </a:bodyPr>
          <a:lstStyle/>
          <a:p>
            <a:pPr marL="342900" lvl="0" indent="-342900">
              <a:lnSpc>
                <a:spcPct val="107000"/>
              </a:lnSpc>
              <a:buFont typeface="Symbol" panose="05050102010706020507" pitchFamily="18" charset="2"/>
              <a:buChar char=""/>
            </a:pPr>
            <a:endParaRPr lang="tr-TR" sz="2700" b="1" kern="100" dirty="0">
              <a:solidFill>
                <a:srgbClr val="275317"/>
              </a:solidFill>
              <a:effectLst/>
              <a:latin typeface="Nirmala IU"/>
              <a:ea typeface="Aptos" panose="020B000402020202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Hayatın son evresindeki bakım (palyatif bakım)</a:t>
            </a:r>
          </a:p>
          <a:p>
            <a:pPr lvl="0">
              <a:lnSpc>
                <a:spcPct val="107000"/>
              </a:lnSpc>
            </a:pPr>
            <a:endParaRPr lang="nl-NL" sz="27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Hayatının son evresindeki istekler</a:t>
            </a:r>
          </a:p>
          <a:p>
            <a:pPr lvl="0">
              <a:lnSpc>
                <a:spcPct val="107000"/>
              </a:lnSpc>
            </a:pPr>
            <a:endParaRPr lang="nl-NL" sz="27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b="1" kern="100" dirty="0">
                <a:solidFill>
                  <a:srgbClr val="275317"/>
                </a:solidFill>
                <a:effectLst/>
                <a:latin typeface="Nirmala IU"/>
                <a:ea typeface="Aptos" panose="020B0004020202020204" pitchFamily="34" charset="0"/>
                <a:cs typeface="Calibri" panose="020F0502020204030204" pitchFamily="34" charset="0"/>
              </a:rPr>
              <a:t>Yakınlarınızla ve aile hekiminizle konuşmak</a:t>
            </a:r>
          </a:p>
          <a:p>
            <a:pPr lvl="0">
              <a:lnSpc>
                <a:spcPct val="107000"/>
              </a:lnSpc>
            </a:pPr>
            <a:endParaRPr lang="nl-NL" sz="27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Sorular?</a:t>
            </a:r>
            <a:endParaRPr lang="nl-NL" sz="27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48927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tr-TR" sz="5400" kern="100" dirty="0">
                <a:solidFill>
                  <a:srgbClr val="275317"/>
                </a:solidFill>
                <a:effectLst/>
                <a:latin typeface="Nirmala IU"/>
                <a:ea typeface="Aptos" panose="020B0004020202020204" pitchFamily="34" charset="0"/>
                <a:cs typeface="Calibri" panose="020F0502020204030204" pitchFamily="34" charset="0"/>
              </a:rPr>
              <a:t>Ne istediğinizi biliyor musunuz?</a:t>
            </a:r>
            <a:endParaRPr lang="nl-NL"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441064" y="1914861"/>
            <a:ext cx="9831649" cy="4428969"/>
          </a:xfrm>
          <a:prstGeom prst="rect">
            <a:avLst/>
          </a:prstGeom>
        </p:spPr>
        <p:txBody>
          <a:bodyPr wrap="square">
            <a:spAutoFit/>
          </a:bodyPr>
          <a:lstStyle/>
          <a:p>
            <a:pPr marL="342900" lvl="0" indent="-342900">
              <a:lnSpc>
                <a:spcPct val="107000"/>
              </a:lnSpc>
              <a:buFont typeface="Symbol" panose="05050102010706020507" pitchFamily="18" charset="2"/>
              <a:buChar char=""/>
            </a:pPr>
            <a:r>
              <a:rPr lang="tr-TR" sz="2800" kern="100" dirty="0">
                <a:solidFill>
                  <a:srgbClr val="275317"/>
                </a:solidFill>
                <a:effectLst/>
                <a:latin typeface="Nirmala IU "/>
                <a:ea typeface="Aptos" panose="020B0004020202020204" pitchFamily="34" charset="0"/>
                <a:cs typeface="Calibri" panose="020F0502020204030204" pitchFamily="34" charset="0"/>
              </a:rPr>
              <a:t>Bunu yakınlarınız ile konuşun.</a:t>
            </a:r>
            <a:endParaRPr lang="nl-NL" sz="2800" kern="100" dirty="0">
              <a:solidFill>
                <a:srgbClr val="275317"/>
              </a:solidFill>
              <a:effectLst/>
              <a:latin typeface="Nirmala IU "/>
              <a:ea typeface="Aptos" panose="020B0004020202020204" pitchFamily="34" charset="0"/>
              <a:cs typeface="Calibri" panose="020F0502020204030204" pitchFamily="34" charset="0"/>
            </a:endParaRPr>
          </a:p>
          <a:p>
            <a:pPr lvl="0">
              <a:lnSpc>
                <a:spcPct val="107000"/>
              </a:lnSpc>
            </a:pPr>
            <a:endParaRPr lang="nl-NL" sz="2800" kern="100" dirty="0">
              <a:effectLst/>
              <a:latin typeface="Nirmala IU "/>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800" kern="100" dirty="0">
                <a:solidFill>
                  <a:srgbClr val="275317"/>
                </a:solidFill>
                <a:effectLst/>
                <a:latin typeface="Nirmala IU "/>
                <a:ea typeface="Aptos" panose="020B0004020202020204" pitchFamily="34" charset="0"/>
                <a:cs typeface="Calibri" panose="020F0502020204030204" pitchFamily="34" charset="0"/>
              </a:rPr>
              <a:t>Bunu aile hekiminiz ile konuşun.</a:t>
            </a:r>
            <a:endParaRPr lang="nl-NL" sz="2800" kern="100" dirty="0">
              <a:solidFill>
                <a:srgbClr val="275317"/>
              </a:solidFill>
              <a:effectLst/>
              <a:latin typeface="Nirmala IU "/>
              <a:ea typeface="Aptos" panose="020B0004020202020204" pitchFamily="34" charset="0"/>
              <a:cs typeface="Calibri" panose="020F0502020204030204" pitchFamily="34" charset="0"/>
            </a:endParaRPr>
          </a:p>
          <a:p>
            <a:pPr lvl="0">
              <a:lnSpc>
                <a:spcPct val="107000"/>
              </a:lnSpc>
            </a:pPr>
            <a:endParaRPr lang="nl-NL" sz="2800" kern="100" dirty="0">
              <a:effectLst/>
              <a:latin typeface="Nirmala IU "/>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800" kern="100" dirty="0">
                <a:solidFill>
                  <a:srgbClr val="275317"/>
                </a:solidFill>
                <a:effectLst/>
                <a:latin typeface="Nirmala IU "/>
                <a:ea typeface="Aptos" panose="020B0004020202020204" pitchFamily="34" charset="0"/>
                <a:cs typeface="Calibri" panose="020F0502020204030204" pitchFamily="34" charset="0"/>
              </a:rPr>
              <a:t>İsteklerinizi vasiyetinize kaydettirebilirsiniz.</a:t>
            </a:r>
            <a:endParaRPr lang="nl-NL" sz="2800" kern="100" dirty="0">
              <a:solidFill>
                <a:srgbClr val="275317"/>
              </a:solidFill>
              <a:effectLst/>
              <a:latin typeface="Nirmala IU "/>
              <a:ea typeface="Aptos" panose="020B0004020202020204" pitchFamily="34" charset="0"/>
              <a:cs typeface="Calibri" panose="020F0502020204030204" pitchFamily="34" charset="0"/>
            </a:endParaRPr>
          </a:p>
          <a:p>
            <a:pPr lvl="0">
              <a:lnSpc>
                <a:spcPct val="107000"/>
              </a:lnSpc>
            </a:pPr>
            <a:endParaRPr lang="nl-NL" sz="2800" kern="100" dirty="0">
              <a:effectLst/>
              <a:latin typeface="Nirmala IU "/>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tr-TR" sz="2800" kern="100" dirty="0">
                <a:solidFill>
                  <a:srgbClr val="275317"/>
                </a:solidFill>
                <a:effectLst/>
                <a:latin typeface="Nirmala IU "/>
                <a:ea typeface="Aptos" panose="020B0004020202020204" pitchFamily="34" charset="0"/>
                <a:cs typeface="Calibri" panose="020F0502020204030204" pitchFamily="34" charset="0"/>
              </a:rPr>
              <a:t>Istekleriniz hakkında vakitlice konuşun, henüz tam olarak ne istediğinizi bilmesenizde yinede konuşun. </a:t>
            </a:r>
            <a:endParaRPr lang="nl-NL" sz="2800" kern="100" dirty="0">
              <a:effectLst/>
              <a:latin typeface="Nirmala IU "/>
              <a:ea typeface="Aptos" panose="020B0004020202020204" pitchFamily="34" charset="0"/>
              <a:cs typeface="Times New Roman" panose="02020603050405020304" pitchFamily="18" charset="0"/>
            </a:endParaRPr>
          </a:p>
          <a:p>
            <a:pPr marL="457200" indent="-4572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3303835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tr-TR" sz="5400" kern="100" dirty="0">
                <a:solidFill>
                  <a:srgbClr val="275317"/>
                </a:solidFill>
                <a:effectLst/>
                <a:latin typeface="Nirmala IU"/>
                <a:ea typeface="Aptos" panose="020B0004020202020204" pitchFamily="34" charset="0"/>
                <a:cs typeface="Calibri" panose="020F0502020204030204" pitchFamily="34" charset="0"/>
              </a:rPr>
              <a:t>Yakınlarınız ile konuşmak</a:t>
            </a:r>
            <a:endParaRPr lang="nl-NL"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8" name="Tekstvak 7">
            <a:extLst>
              <a:ext uri="{FF2B5EF4-FFF2-40B4-BE49-F238E27FC236}">
                <a16:creationId xmlns:a16="http://schemas.microsoft.com/office/drawing/2014/main" id="{5A94AF9A-2F8D-0F21-9484-5C97DB9D1147}"/>
              </a:ext>
            </a:extLst>
          </p:cNvPr>
          <p:cNvSpPr txBox="1"/>
          <p:nvPr/>
        </p:nvSpPr>
        <p:spPr>
          <a:xfrm>
            <a:off x="613186" y="1385134"/>
            <a:ext cx="8616875" cy="4720075"/>
          </a:xfrm>
          <a:prstGeom prst="rect">
            <a:avLst/>
          </a:prstGeom>
          <a:noFill/>
        </p:spPr>
        <p:txBody>
          <a:bodyPr wrap="square">
            <a:spAutoFit/>
          </a:bodyPr>
          <a:lstStyle/>
          <a:p>
            <a:pPr>
              <a:lnSpc>
                <a:spcPct val="107000"/>
              </a:lnSpc>
              <a:spcAft>
                <a:spcPts val="800"/>
              </a:spcAft>
            </a:pPr>
            <a:r>
              <a:rPr lang="tr-TR" sz="2700" b="1" kern="100" dirty="0">
                <a:solidFill>
                  <a:srgbClr val="275317"/>
                </a:solidFill>
                <a:effectLst/>
                <a:latin typeface="Nirmala IU"/>
                <a:ea typeface="Aptos" panose="020B0004020202020204" pitchFamily="34" charset="0"/>
                <a:cs typeface="Calibri" panose="020F0502020204030204" pitchFamily="34" charset="0"/>
              </a:rPr>
              <a:t> </a:t>
            </a:r>
            <a:r>
              <a:rPr lang="tr-TR" sz="2700" kern="100" dirty="0">
                <a:solidFill>
                  <a:srgbClr val="275317"/>
                </a:solidFill>
                <a:effectLst/>
                <a:latin typeface="Nirmala IU"/>
                <a:ea typeface="Aptos" panose="020B0004020202020204" pitchFamily="34" charset="0"/>
                <a:cs typeface="Calibri" panose="020F0502020204030204" pitchFamily="34" charset="0"/>
              </a:rPr>
              <a:t>Aileniz ve arkadaşlarınızla vakitlice istek ve ihtiyaçlarınızı konuşun</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Televizyonda bir şey izlemek /bir şey okumak/ bu toplantı </a:t>
            </a:r>
            <a:endParaRPr lang="nl-NL" sz="2700" kern="100" dirty="0">
              <a:solidFill>
                <a:srgbClr val="275317"/>
              </a:solidFill>
              <a:effectLst/>
              <a:latin typeface="Nirmala IU"/>
              <a:ea typeface="Aptos" panose="020B0004020202020204" pitchFamily="34" charset="0"/>
              <a:cs typeface="Calibri" panose="020F0502020204030204" pitchFamily="34" charset="0"/>
            </a:endParaRPr>
          </a:p>
          <a:p>
            <a:pPr lvl="0">
              <a:lnSpc>
                <a:spcPct val="107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Ilk önce yanında kendinizi en rahat hissettiğiniz biri ile konuşun.</a:t>
            </a:r>
            <a:endParaRPr lang="nl-NL" sz="2700" kern="100" dirty="0">
              <a:solidFill>
                <a:srgbClr val="275317"/>
              </a:solidFill>
              <a:effectLst/>
              <a:latin typeface="Nirmala IU"/>
              <a:ea typeface="Aptos" panose="020B0004020202020204" pitchFamily="34" charset="0"/>
              <a:cs typeface="Calibri" panose="020F0502020204030204" pitchFamily="34" charset="0"/>
            </a:endParaRPr>
          </a:p>
          <a:p>
            <a:pPr lvl="0">
              <a:lnSpc>
                <a:spcPct val="107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Henüz söz konusu olmasa bile bu konunun </a:t>
            </a:r>
          </a:p>
          <a:p>
            <a:pPr lvl="0">
              <a:lnSpc>
                <a:spcPct val="107000"/>
              </a:lnSpc>
            </a:pPr>
            <a:endParaRPr lang="nl-NL" sz="2700" kern="100" dirty="0">
              <a:solidFill>
                <a:srgbClr val="275317"/>
              </a:solidFill>
              <a:effectLst/>
              <a:latin typeface="Nirmala IU"/>
              <a:ea typeface="Aptos" panose="020B000402020202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sizi meşgul ettiğini söyleyin.</a:t>
            </a:r>
            <a:endParaRPr lang="nl-NL" sz="2700" kern="100" dirty="0">
              <a:solidFill>
                <a:srgbClr val="275317"/>
              </a:solidFill>
              <a:effectLst/>
              <a:latin typeface="Nirmala IU"/>
              <a:ea typeface="Aptos" panose="020B0004020202020204" pitchFamily="34" charset="0"/>
              <a:cs typeface="Calibri" panose="020F0502020204030204" pitchFamily="34" charset="0"/>
            </a:endParaRPr>
          </a:p>
          <a:p>
            <a:pPr lvl="0">
              <a:lnSpc>
                <a:spcPct val="107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Birbirinize anlayış gösterin</a:t>
            </a:r>
            <a:endParaRPr lang="nl-NL" dirty="0"/>
          </a:p>
        </p:txBody>
      </p:sp>
      <p:pic>
        <p:nvPicPr>
          <p:cNvPr id="9" name="Afbeelding 8" descr="Afbeelding met tekenfilm, tekening, schets, illustratie&#10;&#10;Automatisch gegenereerde beschrijving">
            <a:extLst>
              <a:ext uri="{FF2B5EF4-FFF2-40B4-BE49-F238E27FC236}">
                <a16:creationId xmlns:a16="http://schemas.microsoft.com/office/drawing/2014/main" id="{3E16065C-4529-CEAD-B0DD-A6B2A2BBD9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8108" y="4638013"/>
            <a:ext cx="3137748" cy="2177163"/>
          </a:xfrm>
          <a:prstGeom prst="rect">
            <a:avLst/>
          </a:prstGeom>
        </p:spPr>
      </p:pic>
    </p:spTree>
    <p:extLst>
      <p:ext uri="{BB962C8B-B14F-4D97-AF65-F5344CB8AC3E}">
        <p14:creationId xmlns:p14="http://schemas.microsoft.com/office/powerpoint/2010/main" val="4152583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tr-TR" sz="5400" kern="100" dirty="0">
                <a:solidFill>
                  <a:srgbClr val="275317"/>
                </a:solidFill>
                <a:effectLst/>
                <a:latin typeface="Nirmala IU"/>
                <a:ea typeface="Aptos" panose="020B0004020202020204" pitchFamily="34" charset="0"/>
                <a:cs typeface="Calibri" panose="020F0502020204030204" pitchFamily="34" charset="0"/>
              </a:rPr>
              <a:t>Bir doktor ile konuşmak</a:t>
            </a:r>
            <a:endParaRPr lang="nl-NL"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3" name="Tekstvak 2">
            <a:extLst>
              <a:ext uri="{FF2B5EF4-FFF2-40B4-BE49-F238E27FC236}">
                <a16:creationId xmlns:a16="http://schemas.microsoft.com/office/drawing/2014/main" id="{D0B168BD-34D1-9011-B306-CF16FDDBBD20}"/>
              </a:ext>
            </a:extLst>
          </p:cNvPr>
          <p:cNvSpPr txBox="1"/>
          <p:nvPr/>
        </p:nvSpPr>
        <p:spPr>
          <a:xfrm>
            <a:off x="647615" y="1158334"/>
            <a:ext cx="8614719" cy="5069336"/>
          </a:xfrm>
          <a:prstGeom prst="rect">
            <a:avLst/>
          </a:prstGeom>
          <a:noFill/>
        </p:spPr>
        <p:txBody>
          <a:bodyPr wrap="square">
            <a:spAutoFit/>
          </a:bodyPr>
          <a:lstStyle/>
          <a:p>
            <a:pPr>
              <a:lnSpc>
                <a:spcPct val="107000"/>
              </a:lnSpc>
              <a:spcAft>
                <a:spcPts val="800"/>
              </a:spcAft>
            </a:pPr>
            <a:r>
              <a:rPr lang="tr-TR" sz="2700" kern="100" dirty="0">
                <a:solidFill>
                  <a:srgbClr val="275317"/>
                </a:solidFill>
                <a:effectLst/>
                <a:latin typeface="Nirmala IU"/>
                <a:ea typeface="Aptos" panose="020B0004020202020204" pitchFamily="34" charset="0"/>
                <a:cs typeface="Calibri" panose="020F0502020204030204" pitchFamily="34" charset="0"/>
              </a:rPr>
              <a:t>Bir doktor ile istek ve ihtiyaçlarınızı vakitlice konuşmak</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Çift randevu talep ediniz</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Görüşmeye yanınızda birini götürünüz</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Önceden sorularınızı yazınız</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Görüşmeyi ses kaydı ile kaydediniz (önce doktordan müsaade isteyiniz)</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Zor sorular ile karşılaşırsanız: düşünmek için zaman isteyiniz ve yeni bir randevu yapınız</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Aileniz ve arkadaşlarınızla bu görüşme hakkında konuşunuz</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Bilgi edinme ve Bilmeme hakkınız vardır</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Afbeelding 7" descr="Afbeelding met schets, tekening, illustratie, kleding&#10;&#10;Automatisch gegenereerde beschrijving">
            <a:extLst>
              <a:ext uri="{FF2B5EF4-FFF2-40B4-BE49-F238E27FC236}">
                <a16:creationId xmlns:a16="http://schemas.microsoft.com/office/drawing/2014/main" id="{5A3A8F14-E54B-4DE1-0CC6-DFCBA28016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5993" y="1900277"/>
            <a:ext cx="3356887" cy="1528723"/>
          </a:xfrm>
          <a:prstGeom prst="rect">
            <a:avLst/>
          </a:prstGeom>
        </p:spPr>
      </p:pic>
    </p:spTree>
    <p:extLst>
      <p:ext uri="{BB962C8B-B14F-4D97-AF65-F5344CB8AC3E}">
        <p14:creationId xmlns:p14="http://schemas.microsoft.com/office/powerpoint/2010/main" val="781251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ctr">
              <a:lnSpc>
                <a:spcPct val="107000"/>
              </a:lnSpc>
              <a:spcAft>
                <a:spcPts val="800"/>
              </a:spcAft>
            </a:pPr>
            <a:r>
              <a:rPr lang="tr-TR" sz="5400" kern="100" dirty="0">
                <a:solidFill>
                  <a:srgbClr val="275317"/>
                </a:solidFill>
                <a:effectLst/>
                <a:latin typeface="Nirmala IU"/>
                <a:ea typeface="Aptos" panose="020B0004020202020204" pitchFamily="34" charset="0"/>
                <a:cs typeface="Calibri" panose="020F0502020204030204" pitchFamily="34" charset="0"/>
              </a:rPr>
              <a:t>Vasiyet</a:t>
            </a:r>
            <a:endParaRPr lang="nl-NL"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556882"/>
            <a:ext cx="10830507" cy="6270050"/>
          </a:xfrm>
          <a:prstGeom prst="rect">
            <a:avLst/>
          </a:prstGeom>
        </p:spPr>
        <p:txBody>
          <a:bodyPr wrap="square">
            <a:spAutoFit/>
          </a:bodyPr>
          <a:lstStyle/>
          <a:p>
            <a:pPr lvl="0">
              <a:lnSpc>
                <a:spcPct val="107000"/>
              </a:lnSpc>
            </a:pPr>
            <a:r>
              <a:rPr lang="tr-TR" sz="2700" kern="100" dirty="0">
                <a:solidFill>
                  <a:srgbClr val="275317"/>
                </a:solidFill>
                <a:effectLst/>
                <a:latin typeface="Nirmala IU"/>
                <a:ea typeface="Aptos" panose="020B0004020202020204" pitchFamily="34" charset="0"/>
                <a:cs typeface="Calibri" panose="020F0502020204030204" pitchFamily="34" charset="0"/>
              </a:rPr>
              <a:t>Kendiniz artık karar veremiyorsanız (örneğin koma halinde)</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978535">
              <a:lnSpc>
                <a:spcPct val="107000"/>
              </a:lnSpc>
            </a:pPr>
            <a:r>
              <a:rPr lang="tr-TR" sz="2700" kern="100" dirty="0">
                <a:solidFill>
                  <a:srgbClr val="275317"/>
                </a:solidFill>
                <a:effectLst/>
                <a:latin typeface="Nirmala IU"/>
                <a:ea typeface="Aptos" panose="020B0004020202020204" pitchFamily="34" charset="0"/>
                <a:cs typeface="Calibri" panose="020F0502020204030204" pitchFamily="34" charset="0"/>
              </a:rPr>
              <a:t> </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899160">
              <a:lnSpc>
                <a:spcPct val="107000"/>
              </a:lnSpc>
            </a:pPr>
            <a:r>
              <a:rPr lang="tr-TR" sz="2700" b="1" kern="100" dirty="0">
                <a:solidFill>
                  <a:srgbClr val="275317"/>
                </a:solidFill>
                <a:effectLst/>
                <a:latin typeface="Nirmala IU"/>
                <a:ea typeface="Aptos" panose="020B0004020202020204" pitchFamily="34" charset="0"/>
                <a:cs typeface="Calibri" panose="020F0502020204030204" pitchFamily="34" charset="0"/>
              </a:rPr>
              <a:t>Vasiyet çeşitleri:</a:t>
            </a:r>
            <a:endParaRPr lang="nl-NL" sz="11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Tedavi yasağı (bunama (demans) hastalığında çok önemlidir)</a:t>
            </a:r>
            <a:endParaRPr lang="nl-NL" sz="2700" kern="100" dirty="0">
              <a:solidFill>
                <a:srgbClr val="275317"/>
              </a:solidFill>
              <a:effectLst/>
              <a:latin typeface="Nirmala IU"/>
              <a:ea typeface="Aptos" panose="020B0004020202020204" pitchFamily="34" charset="0"/>
              <a:cs typeface="Calibri" panose="020F0502020204030204" pitchFamily="34" charset="0"/>
            </a:endParaRPr>
          </a:p>
          <a:p>
            <a:pPr lvl="0">
              <a:lnSpc>
                <a:spcPct val="107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Kalp masajı veya yaşamı uzatan tedavilerin yapılmaması</a:t>
            </a:r>
            <a:endParaRPr lang="nl-NL" sz="2700" kern="100" dirty="0">
              <a:solidFill>
                <a:srgbClr val="275317"/>
              </a:solidFill>
              <a:effectLst/>
              <a:latin typeface="Nirmala IU"/>
              <a:ea typeface="Aptos" panose="020B0004020202020204" pitchFamily="34" charset="0"/>
              <a:cs typeface="Calibri" panose="020F0502020204030204" pitchFamily="34" charset="0"/>
            </a:endParaRPr>
          </a:p>
          <a:p>
            <a:pPr lvl="0">
              <a:lnSpc>
                <a:spcPct val="107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Her yetkiye sahip bir vekil belirlemek</a:t>
            </a:r>
            <a:endParaRPr lang="nl-NL" sz="2700" kern="100" dirty="0">
              <a:solidFill>
                <a:srgbClr val="275317"/>
              </a:solidFill>
              <a:effectLst/>
              <a:latin typeface="Nirmala IU"/>
              <a:ea typeface="Aptos" panose="020B0004020202020204" pitchFamily="34" charset="0"/>
              <a:cs typeface="Calibri" panose="020F0502020204030204" pitchFamily="34" charset="0"/>
            </a:endParaRPr>
          </a:p>
          <a:p>
            <a:pPr lvl="0">
              <a:lnSpc>
                <a:spcPct val="107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Ötenazi </a:t>
            </a:r>
            <a:r>
              <a:rPr lang="tr-TR" sz="2700" u="sng" kern="100" dirty="0">
                <a:solidFill>
                  <a:srgbClr val="275317"/>
                </a:solidFill>
                <a:effectLst/>
                <a:latin typeface="Nirmala IU"/>
                <a:ea typeface="Aptos" panose="020B0004020202020204" pitchFamily="34" charset="0"/>
                <a:cs typeface="Calibri" panose="020F0502020204030204" pitchFamily="34" charset="0"/>
              </a:rPr>
              <a:t>talebi</a:t>
            </a:r>
            <a:endParaRPr lang="nl-NL" sz="2700" u="sng" kern="100" dirty="0">
              <a:solidFill>
                <a:srgbClr val="275317"/>
              </a:solidFill>
              <a:effectLst/>
              <a:latin typeface="Nirmala IU"/>
              <a:ea typeface="Aptos" panose="020B0004020202020204" pitchFamily="34" charset="0"/>
              <a:cs typeface="Calibri" panose="020F0502020204030204" pitchFamily="34" charset="0"/>
            </a:endParaRPr>
          </a:p>
          <a:p>
            <a:pPr lvl="0">
              <a:lnSpc>
                <a:spcPct val="107000"/>
              </a:lnSpc>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Organ nakli /bütün vücudun kullanımı için müsade </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tr-TR" sz="2700" kern="100" dirty="0">
                <a:solidFill>
                  <a:srgbClr val="275317"/>
                </a:solidFill>
                <a:effectLst/>
                <a:latin typeface="Nirmala IU"/>
                <a:ea typeface="Aptos" panose="020B0004020202020204" pitchFamily="34" charset="0"/>
                <a:cs typeface="Calibri" panose="020F0502020204030204" pitchFamily="34" charset="0"/>
              </a:rPr>
              <a:t> </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480187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2409568"/>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
          <p:cNvSpPr txBox="1">
            <a:spLocks noGrp="1"/>
          </p:cNvSpPr>
          <p:nvPr>
            <p:ph type="title"/>
          </p:nvPr>
        </p:nvSpPr>
        <p:spPr>
          <a:xfrm>
            <a:off x="0" y="251937"/>
            <a:ext cx="12192000" cy="2329525"/>
          </a:xfrm>
          <a:prstGeom prst="rect">
            <a:avLst/>
          </a:prstGeom>
        </p:spPr>
        <p:txBody>
          <a:bodyPr>
            <a:noAutofit/>
          </a:bodyPr>
          <a:lstStyle>
            <a:lvl1pPr algn="ctr">
              <a:defRPr sz="4500"/>
            </a:lvl1pPr>
          </a:lstStyle>
          <a:p>
            <a:r>
              <a:rPr lang="tr-TR" sz="5400" b="1" dirty="0">
                <a:solidFill>
                  <a:schemeClr val="accent6">
                    <a:lumMod val="50000"/>
                  </a:schemeClr>
                </a:solidFill>
                <a:effectLst/>
                <a:latin typeface="Calibri" panose="020F0502020204030204" pitchFamily="34" charset="0"/>
                <a:ea typeface="Aptos" panose="020B0004020202020204" pitchFamily="34" charset="0"/>
              </a:rPr>
              <a:t>Hayatınızın son evresindeki istekleriniz</a:t>
            </a:r>
            <a:r>
              <a:rPr lang="tr-TR" sz="5400" b="1" dirty="0">
                <a:solidFill>
                  <a:schemeClr val="accent6">
                    <a:lumMod val="50000"/>
                  </a:schemeClr>
                </a:solidFill>
                <a:latin typeface="Calibri" panose="020F0502020204030204" pitchFamily="34" charset="0"/>
                <a:ea typeface="Aptos" panose="020B0004020202020204" pitchFamily="34" charset="0"/>
              </a:rPr>
              <a:t>:</a:t>
            </a:r>
            <a:br>
              <a:rPr lang="nl-NL" sz="5400" b="1" dirty="0">
                <a:solidFill>
                  <a:schemeClr val="accent6">
                    <a:lumMod val="50000"/>
                  </a:schemeClr>
                </a:solidFill>
                <a:effectLst/>
                <a:latin typeface="Calibri" panose="020F0502020204030204" pitchFamily="34" charset="0"/>
                <a:ea typeface="Aptos" panose="020B0004020202020204" pitchFamily="34" charset="0"/>
              </a:rPr>
            </a:br>
            <a:r>
              <a:rPr lang="nl-NL" sz="4800" kern="100" dirty="0">
                <a:solidFill>
                  <a:schemeClr val="accent6">
                    <a:lumMod val="50000"/>
                  </a:schemeClr>
                </a:solidFill>
                <a:latin typeface="Calibri" panose="020F0502020204030204" pitchFamily="34" charset="0"/>
                <a:ea typeface="Aptos" panose="020B0004020202020204" pitchFamily="34" charset="0"/>
                <a:cs typeface="Times New Roman" panose="02020603050405020304" pitchFamily="18" charset="0"/>
              </a:rPr>
              <a:t>B</a:t>
            </a:r>
            <a:r>
              <a:rPr lang="tr-TR" sz="4800" kern="100" dirty="0">
                <a:solidFill>
                  <a:schemeClr val="accent6">
                    <a:lumMod val="50000"/>
                  </a:schemeClr>
                </a:solidFill>
                <a:effectLst/>
                <a:latin typeface="Calibri" panose="020F0502020204030204" pitchFamily="34" charset="0"/>
                <a:ea typeface="Aptos" panose="020B0004020202020204" pitchFamily="34" charset="0"/>
                <a:cs typeface="Times New Roman" panose="02020603050405020304" pitchFamily="18" charset="0"/>
              </a:rPr>
              <a:t>unları nasıl dile getiriyorsunuz?</a:t>
            </a:r>
            <a:br>
              <a:rPr lang="nl-NL" sz="1800" kern="100" dirty="0">
                <a:effectLst/>
                <a:latin typeface="Aptos" panose="020B0004020202020204" pitchFamily="34" charset="0"/>
                <a:ea typeface="Aptos" panose="020B0004020202020204" pitchFamily="34" charset="0"/>
                <a:cs typeface="Times New Roman" panose="02020603050405020304" pitchFamily="18" charset="0"/>
              </a:rPr>
            </a:br>
            <a:endParaRPr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6" name="Ondertitel 2"/>
          <p:cNvSpPr txBox="1">
            <a:spLocks/>
          </p:cNvSpPr>
          <p:nvPr/>
        </p:nvSpPr>
        <p:spPr>
          <a:xfrm>
            <a:off x="707571" y="1404688"/>
            <a:ext cx="10776857" cy="653144"/>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4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0" y="6366028"/>
            <a:ext cx="12192000" cy="617838"/>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p:nvPr/>
        </p:nvPicPr>
        <p:blipFill>
          <a:blip r:embed="rId3">
            <a:extLst>
              <a:ext uri="{BEBA8EAE-BF5A-486C-A8C5-ECC9F3942E4B}">
                <a14:imgProps xmlns:a14="http://schemas.microsoft.com/office/drawing/2010/main">
                  <a14:imgLayer r:embed="rId4">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rot="19915197">
            <a:off x="9710964" y="5035532"/>
            <a:ext cx="995270" cy="912030"/>
          </a:xfrm>
          <a:prstGeom prst="rect">
            <a:avLst/>
          </a:prstGeom>
          <a:noFill/>
        </p:spPr>
      </p:pic>
      <p:pic>
        <p:nvPicPr>
          <p:cNvPr id="14" name="Tijdelijke aanduiding voor inhoud 3"/>
          <p:cNvPicPr>
            <a:picLocks/>
          </p:cNvPicPr>
          <p:nvPr/>
        </p:nvPicPr>
        <p:blipFill>
          <a:blip r:embed="rId5">
            <a:extLst>
              <a:ext uri="{BEBA8EAE-BF5A-486C-A8C5-ECC9F3942E4B}">
                <a14:imgProps xmlns:a14="http://schemas.microsoft.com/office/drawing/2010/main">
                  <a14:imgLayer r:embed="rId6">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868830" y="2763013"/>
            <a:ext cx="3545022" cy="3489182"/>
          </a:xfrm>
          <a:prstGeom prst="rect">
            <a:avLst/>
          </a:prstGeom>
        </p:spPr>
      </p:pic>
      <p:pic>
        <p:nvPicPr>
          <p:cNvPr id="15" name="Afbeelding 14"/>
          <p:cNvPicPr/>
          <p:nvPr/>
        </p:nvPicPr>
        <p:blipFill>
          <a:blip r:embed="rId3">
            <a:extLst>
              <a:ext uri="{BEBA8EAE-BF5A-486C-A8C5-ECC9F3942E4B}">
                <a14:imgProps xmlns:a14="http://schemas.microsoft.com/office/drawing/2010/main">
                  <a14:imgLayer r:embed="rId4">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rot="902655">
            <a:off x="9370467" y="6116432"/>
            <a:ext cx="764837" cy="665747"/>
          </a:xfrm>
          <a:prstGeom prst="rect">
            <a:avLst/>
          </a:prstGeom>
          <a:noFill/>
        </p:spPr>
      </p:pic>
      <p:sp>
        <p:nvSpPr>
          <p:cNvPr id="3" name="Tekstvak 2">
            <a:extLst>
              <a:ext uri="{FF2B5EF4-FFF2-40B4-BE49-F238E27FC236}">
                <a16:creationId xmlns:a16="http://schemas.microsoft.com/office/drawing/2014/main" id="{51F6424C-76F2-D3D6-A0E2-9945CC87A28E}"/>
              </a:ext>
            </a:extLst>
          </p:cNvPr>
          <p:cNvSpPr txBox="1"/>
          <p:nvPr/>
        </p:nvSpPr>
        <p:spPr>
          <a:xfrm>
            <a:off x="476250" y="3311009"/>
            <a:ext cx="9582150" cy="923330"/>
          </a:xfrm>
          <a:prstGeom prst="rect">
            <a:avLst/>
          </a:prstGeom>
          <a:noFill/>
        </p:spPr>
        <p:txBody>
          <a:bodyPr wrap="square">
            <a:spAutoFit/>
          </a:bodyPr>
          <a:lstStyle/>
          <a:p>
            <a:r>
              <a:rPr lang="nl-NL" sz="5400" b="1" dirty="0">
                <a:effectLst/>
                <a:latin typeface="Calibri" panose="020F0502020204030204" pitchFamily="34" charset="0"/>
                <a:ea typeface="Aptos" panose="020B0004020202020204" pitchFamily="34" charset="0"/>
              </a:rPr>
              <a:t>  </a:t>
            </a:r>
            <a:r>
              <a:rPr lang="tr-TR" sz="5400" b="1" dirty="0">
                <a:solidFill>
                  <a:schemeClr val="accent6">
                    <a:lumMod val="50000"/>
                  </a:schemeClr>
                </a:solidFill>
                <a:effectLst/>
                <a:latin typeface="Calibri" panose="020F0502020204030204" pitchFamily="34" charset="0"/>
                <a:ea typeface="Aptos" panose="020B0004020202020204" pitchFamily="34" charset="0"/>
              </a:rPr>
              <a:t>Ne istediğinizi biliyor musunuz?</a:t>
            </a:r>
            <a:endParaRPr lang="nl-NL" sz="5400" dirty="0">
              <a:solidFill>
                <a:schemeClr val="accent6">
                  <a:lumMod val="50000"/>
                </a:schemeClr>
              </a:solidFill>
            </a:endParaRPr>
          </a:p>
        </p:txBody>
      </p:sp>
    </p:spTree>
    <p:extLst>
      <p:ext uri="{BB962C8B-B14F-4D97-AF65-F5344CB8AC3E}">
        <p14:creationId xmlns:p14="http://schemas.microsoft.com/office/powerpoint/2010/main" val="3240841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a:solidFill>
                  <a:srgbClr val="275317"/>
                </a:solidFill>
                <a:effectLst/>
                <a:latin typeface="Nirmala IU"/>
                <a:ea typeface="Aptos" panose="020B0004020202020204" pitchFamily="34" charset="0"/>
                <a:cs typeface="Calibri" panose="020F0502020204030204" pitchFamily="34" charset="0"/>
              </a:rPr>
              <a:t>Vasiyet hazırlamak </a:t>
            </a:r>
            <a:endParaRPr lang="nl-NL" sz="5400" dirty="0"/>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3" name="Tekstvak 2">
            <a:extLst>
              <a:ext uri="{FF2B5EF4-FFF2-40B4-BE49-F238E27FC236}">
                <a16:creationId xmlns:a16="http://schemas.microsoft.com/office/drawing/2014/main" id="{FE82F7BB-66CE-21AB-72F5-E10CB1796CE1}"/>
              </a:ext>
            </a:extLst>
          </p:cNvPr>
          <p:cNvSpPr txBox="1"/>
          <p:nvPr/>
        </p:nvSpPr>
        <p:spPr>
          <a:xfrm>
            <a:off x="484094" y="1269402"/>
            <a:ext cx="8745967" cy="4791889"/>
          </a:xfrm>
          <a:prstGeom prst="rect">
            <a:avLst/>
          </a:prstGeom>
          <a:noFill/>
        </p:spPr>
        <p:txBody>
          <a:bodyPr wrap="square">
            <a:spAutoFit/>
          </a:bodyPr>
          <a:lstStyle/>
          <a:p>
            <a:pPr>
              <a:lnSpc>
                <a:spcPct val="107000"/>
              </a:lnSpc>
              <a:spcAft>
                <a:spcPts val="800"/>
              </a:spcAft>
            </a:pPr>
            <a:r>
              <a:rPr lang="tr-TR" sz="2700" kern="100" dirty="0">
                <a:solidFill>
                  <a:srgbClr val="275317"/>
                </a:solidFill>
                <a:effectLst/>
                <a:latin typeface="Nirmala IU"/>
                <a:ea typeface="Aptos" panose="020B0004020202020204" pitchFamily="34" charset="0"/>
                <a:cs typeface="Calibri" panose="020F0502020204030204" pitchFamily="34" charset="0"/>
              </a:rPr>
              <a:t>Yazılı bir beyan veya tıbbi dosyanızda notlar </a:t>
            </a:r>
            <a:endParaRPr lang="nl-NL" sz="2700" kern="100" dirty="0">
              <a:solidFill>
                <a:srgbClr val="275317"/>
              </a:solidFill>
              <a:effectLst/>
              <a:latin typeface="Nirmala IU"/>
              <a:ea typeface="Aptos" panose="020B0004020202020204" pitchFamily="34" charset="0"/>
              <a:cs typeface="Calibri" panose="020F0502020204030204" pitchFamily="34" charset="0"/>
            </a:endParaRPr>
          </a:p>
          <a:p>
            <a:pPr>
              <a:lnSpc>
                <a:spcPct val="107000"/>
              </a:lnSpc>
              <a:spcAft>
                <a:spcPts val="800"/>
              </a:spcAft>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449580">
              <a:lnSpc>
                <a:spcPct val="107000"/>
              </a:lnSpc>
              <a:spcAft>
                <a:spcPts val="800"/>
              </a:spcAft>
            </a:pPr>
            <a:r>
              <a:rPr lang="tr-TR" sz="2700" kern="100" dirty="0">
                <a:solidFill>
                  <a:srgbClr val="275317"/>
                </a:solidFill>
                <a:effectLst/>
                <a:latin typeface="Nirmala IU"/>
                <a:ea typeface="Aptos" panose="020B0004020202020204" pitchFamily="34" charset="0"/>
                <a:cs typeface="Calibri" panose="020F0502020204030204" pitchFamily="34" charset="0"/>
              </a:rPr>
              <a:t>Noter huzurunda yazılmış olması </a:t>
            </a:r>
            <a:r>
              <a:rPr lang="tr-TR" sz="2700" u="sng" kern="100" dirty="0">
                <a:solidFill>
                  <a:srgbClr val="275317"/>
                </a:solidFill>
                <a:effectLst/>
                <a:latin typeface="Nirmala IU"/>
                <a:ea typeface="Aptos" panose="020B0004020202020204" pitchFamily="34" charset="0"/>
                <a:cs typeface="Calibri" panose="020F0502020204030204" pitchFamily="34" charset="0"/>
              </a:rPr>
              <a:t>gerekmiyo</a:t>
            </a:r>
            <a:r>
              <a:rPr lang="tr-TR" sz="2700" kern="100" dirty="0">
                <a:solidFill>
                  <a:srgbClr val="275317"/>
                </a:solidFill>
                <a:effectLst/>
                <a:latin typeface="Nirmala IU"/>
                <a:ea typeface="Aptos" panose="020B0004020202020204" pitchFamily="34" charset="0"/>
                <a:cs typeface="Calibri" panose="020F0502020204030204" pitchFamily="34" charset="0"/>
              </a:rPr>
              <a:t>r! (Mali konular ve mal varlığı vasiyeti için notere gitmeniz gerekir).</a:t>
            </a:r>
            <a:endParaRPr lang="nl-NL" sz="2700" kern="100" dirty="0">
              <a:solidFill>
                <a:srgbClr val="275317"/>
              </a:solidFill>
              <a:effectLst/>
              <a:latin typeface="Nirmala IU"/>
              <a:ea typeface="Aptos" panose="020B0004020202020204" pitchFamily="34" charset="0"/>
              <a:cs typeface="Calibri" panose="020F0502020204030204" pitchFamily="34" charset="0"/>
            </a:endParaRPr>
          </a:p>
          <a:p>
            <a:pPr marL="449580">
              <a:lnSpc>
                <a:spcPct val="107000"/>
              </a:lnSpc>
              <a:spcAft>
                <a:spcPts val="800"/>
              </a:spcAft>
            </a:pPr>
            <a:br>
              <a:rPr lang="tr-TR" sz="2700" kern="100" dirty="0">
                <a:solidFill>
                  <a:srgbClr val="275317"/>
                </a:solidFill>
                <a:effectLst/>
                <a:latin typeface="Nirmala IU"/>
                <a:ea typeface="Aptos" panose="020B0004020202020204" pitchFamily="34" charset="0"/>
                <a:cs typeface="Calibri" panose="020F0502020204030204" pitchFamily="34" charset="0"/>
              </a:rPr>
            </a:b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449580">
              <a:lnSpc>
                <a:spcPct val="107000"/>
              </a:lnSpc>
              <a:spcAft>
                <a:spcPts val="800"/>
              </a:spcAft>
            </a:pPr>
            <a:r>
              <a:rPr lang="tr-TR" sz="2700" kern="100" dirty="0">
                <a:solidFill>
                  <a:srgbClr val="275317"/>
                </a:solidFill>
                <a:effectLst/>
                <a:latin typeface="Nirmala IU"/>
                <a:ea typeface="Aptos" panose="020B0004020202020204" pitchFamily="34" charset="0"/>
                <a:cs typeface="Calibri" panose="020F0502020204030204" pitchFamily="34" charset="0"/>
              </a:rPr>
              <a:t>İsteklerinizi ve bunlarla ilgili vasiyetinizi her zaman geri değiştirebilirsiniz.</a:t>
            </a:r>
            <a:endParaRPr lang="nl-NL" sz="2700" kern="100" dirty="0">
              <a:solidFill>
                <a:srgbClr val="275317"/>
              </a:solidFill>
              <a:effectLst/>
              <a:latin typeface="Nirmala IU"/>
              <a:ea typeface="Aptos" panose="020B0004020202020204" pitchFamily="34" charset="0"/>
              <a:cs typeface="Calibri" panose="020F0502020204030204" pitchFamily="34" charset="0"/>
            </a:endParaRPr>
          </a:p>
          <a:p>
            <a:pPr marL="449580">
              <a:lnSpc>
                <a:spcPct val="107000"/>
              </a:lnSpc>
              <a:spcAft>
                <a:spcPts val="800"/>
              </a:spcAft>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449580">
              <a:lnSpc>
                <a:spcPct val="107000"/>
              </a:lnSpc>
              <a:spcAft>
                <a:spcPts val="800"/>
              </a:spcAft>
            </a:pPr>
            <a:r>
              <a:rPr lang="tr-TR" sz="2700" kern="100" dirty="0">
                <a:solidFill>
                  <a:srgbClr val="275317"/>
                </a:solidFill>
                <a:effectLst/>
                <a:latin typeface="Nirmala IU"/>
                <a:ea typeface="Aptos" panose="020B0004020202020204" pitchFamily="34" charset="0"/>
                <a:cs typeface="Calibri" panose="020F0502020204030204" pitchFamily="34" charset="0"/>
              </a:rPr>
              <a:t>Garanti değil!</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79181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8126"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nl-NL" sz="5400" b="1" kern="100" dirty="0">
                <a:solidFill>
                  <a:srgbClr val="275317"/>
                </a:solidFill>
                <a:effectLst/>
                <a:latin typeface="Nirmala IU"/>
                <a:ea typeface="Aptos" panose="020B0004020202020204" pitchFamily="34" charset="0"/>
                <a:cs typeface="Calibri" panose="020F0502020204030204" pitchFamily="34" charset="0"/>
              </a:rPr>
              <a:t>             </a:t>
            </a:r>
            <a:r>
              <a:rPr lang="tr-TR" sz="5400" kern="100" dirty="0">
                <a:solidFill>
                  <a:srgbClr val="275317"/>
                </a:solidFill>
                <a:effectLst/>
                <a:latin typeface="Nirmala IU"/>
                <a:ea typeface="Aptos" panose="020B0004020202020204" pitchFamily="34" charset="0"/>
                <a:cs typeface="Calibri" panose="020F0502020204030204" pitchFamily="34" charset="0"/>
              </a:rPr>
              <a:t>Daha fazla konuşmak</a:t>
            </a:r>
            <a:endParaRPr lang="nl-NL"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3" name="Tekstvak 2">
            <a:extLst>
              <a:ext uri="{FF2B5EF4-FFF2-40B4-BE49-F238E27FC236}">
                <a16:creationId xmlns:a16="http://schemas.microsoft.com/office/drawing/2014/main" id="{A9A69FF9-85FB-8F96-EFBD-657B7DB62414}"/>
              </a:ext>
            </a:extLst>
          </p:cNvPr>
          <p:cNvSpPr txBox="1"/>
          <p:nvPr/>
        </p:nvSpPr>
        <p:spPr>
          <a:xfrm>
            <a:off x="462580" y="1785769"/>
            <a:ext cx="8409472" cy="4381520"/>
          </a:xfrm>
          <a:prstGeom prst="rect">
            <a:avLst/>
          </a:prstGeom>
          <a:noFill/>
        </p:spPr>
        <p:txBody>
          <a:bodyPr wrap="square">
            <a:spAutoFit/>
          </a:bodyPr>
          <a:lstStyle/>
          <a:p>
            <a:pPr marL="856615" indent="27305">
              <a:lnSpc>
                <a:spcPct val="107000"/>
              </a:lnSpc>
              <a:spcAft>
                <a:spcPts val="800"/>
              </a:spcAft>
            </a:pPr>
            <a:endParaRPr lang="nl-NL"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pPr>
            <a:r>
              <a:rPr lang="tr-TR" sz="2700" kern="100" dirty="0">
                <a:solidFill>
                  <a:srgbClr val="FF0000"/>
                </a:solidFill>
                <a:effectLst/>
                <a:latin typeface="Nirmala IU"/>
                <a:ea typeface="Aptos" panose="020B0004020202020204" pitchFamily="34" charset="0"/>
                <a:cs typeface="Calibri" panose="020F0502020204030204" pitchFamily="34" charset="0"/>
              </a:rPr>
              <a:t>Bu sayfayı sunumu yapan kişi kendi doldurabilir. Yerel girişimlere yönlendirme</a:t>
            </a:r>
            <a:r>
              <a:rPr lang="nl-NL" sz="2700" kern="100" dirty="0">
                <a:solidFill>
                  <a:srgbClr val="FF0000"/>
                </a:solidFill>
                <a:effectLst/>
                <a:latin typeface="Nirmala IU"/>
                <a:ea typeface="Aptos" panose="020B0004020202020204" pitchFamily="34" charset="0"/>
                <a:cs typeface="Calibri" panose="020F0502020204030204" pitchFamily="34" charset="0"/>
              </a:rPr>
              <a:t> </a:t>
            </a:r>
            <a:r>
              <a:rPr lang="nl-NL" sz="2700" kern="100" dirty="0" err="1">
                <a:solidFill>
                  <a:srgbClr val="FF0000"/>
                </a:solidFill>
                <a:effectLst/>
                <a:latin typeface="Nirmala IU"/>
                <a:ea typeface="Aptos" panose="020B0004020202020204" pitchFamily="34" charset="0"/>
                <a:cs typeface="Calibri" panose="020F0502020204030204" pitchFamily="34" charset="0"/>
              </a:rPr>
              <a:t>olab</a:t>
            </a:r>
            <a:r>
              <a:rPr lang="tr-TR" sz="2700" kern="100" dirty="0">
                <a:solidFill>
                  <a:srgbClr val="FF0000"/>
                </a:solidFill>
                <a:latin typeface="Nirmala IU"/>
                <a:ea typeface="Aptos" panose="020B0004020202020204" pitchFamily="34" charset="0"/>
                <a:cs typeface="Calibri" panose="020F0502020204030204" pitchFamily="34" charset="0"/>
              </a:rPr>
              <a:t>ilir</a:t>
            </a:r>
            <a:r>
              <a:rPr lang="tr-TR" sz="2700" kern="100" dirty="0">
                <a:solidFill>
                  <a:srgbClr val="FF0000"/>
                </a:solidFill>
                <a:effectLst/>
                <a:latin typeface="Nirmala IU"/>
                <a:ea typeface="Aptos" panose="020B0004020202020204" pitchFamily="34" charset="0"/>
                <a:cs typeface="Calibri" panose="020F0502020204030204" pitchFamily="34" charset="0"/>
              </a:rPr>
              <a:t>, örnekler:</a:t>
            </a:r>
          </a:p>
          <a:p>
            <a:pPr marL="342900" lvl="0" indent="-342900">
              <a:lnSpc>
                <a:spcPct val="107000"/>
              </a:lnSpc>
              <a:buFont typeface="Symbol" panose="05050102010706020507" pitchFamily="18" charset="2"/>
              <a:buChar char=""/>
            </a:pPr>
            <a:endParaRPr lang="tr-TR" sz="2700" kern="100" dirty="0">
              <a:solidFill>
                <a:srgbClr val="FF0000"/>
              </a:solidFill>
              <a:effectLst/>
              <a:latin typeface="Nirmala IU"/>
              <a:ea typeface="Aptos" panose="020B000402020202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tr-TR" sz="2700" kern="100" dirty="0">
                <a:solidFill>
                  <a:srgbClr val="FF0000"/>
                </a:solidFill>
                <a:effectLst/>
                <a:latin typeface="Nirmala IU"/>
                <a:ea typeface="Aptos" panose="020B0004020202020204" pitchFamily="34" charset="0"/>
                <a:cs typeface="Calibri" panose="020F0502020204030204" pitchFamily="34" charset="0"/>
              </a:rPr>
              <a:t>Centrum voor levensvragen</a:t>
            </a:r>
            <a:r>
              <a:rPr lang="tr-TR" sz="2700" b="1" kern="100" dirty="0">
                <a:solidFill>
                  <a:srgbClr val="FF0000"/>
                </a:solidFill>
                <a:effectLst/>
                <a:latin typeface="Nirmala IU"/>
                <a:ea typeface="Aptos" panose="020B0004020202020204" pitchFamily="34" charset="0"/>
                <a:cs typeface="Calibri" panose="020F0502020204030204" pitchFamily="34" charset="0"/>
              </a:rPr>
              <a:t> </a:t>
            </a:r>
            <a:r>
              <a:rPr lang="nl-NL" sz="2700" kern="1200" dirty="0">
                <a:solidFill>
                  <a:srgbClr val="FF0000"/>
                </a:solidFill>
                <a:effectLst/>
                <a:latin typeface="Nirmala IU"/>
                <a:ea typeface="Nirmala UI Semilight" panose="020B0402040204020203" pitchFamily="34" charset="0"/>
                <a:cs typeface="Calibri" panose="020F0502020204030204" pitchFamily="34" charset="0"/>
              </a:rPr>
              <a:t>(</a:t>
            </a:r>
            <a:r>
              <a:rPr lang="tr-TR" sz="2700" kern="100" dirty="0">
                <a:solidFill>
                  <a:srgbClr val="FF0000"/>
                </a:solidFill>
                <a:effectLst/>
                <a:latin typeface="Nirmala IU"/>
                <a:ea typeface="Aptos" panose="020B0004020202020204" pitchFamily="34" charset="0"/>
                <a:cs typeface="Calibri" panose="020F0502020204030204" pitchFamily="34" charset="0"/>
              </a:rPr>
              <a:t>hayatın anlamı hakkındaki sorular için merkez)</a:t>
            </a:r>
            <a:endParaRPr lang="nl-NL" sz="2700" kern="100" dirty="0">
              <a:solidFill>
                <a:srgbClr val="FF0000"/>
              </a:solidFill>
              <a:effectLst/>
              <a:latin typeface="Nirmala IU"/>
              <a:ea typeface="Aptos" panose="020B0004020202020204" pitchFamily="34" charset="0"/>
              <a:cs typeface="Calibri" panose="020F0502020204030204" pitchFamily="34" charset="0"/>
            </a:endParaRPr>
          </a:p>
          <a:p>
            <a:pPr lvl="0">
              <a:lnSpc>
                <a:spcPct val="107000"/>
              </a:lnSpc>
            </a:pPr>
            <a:endParaRPr lang="nl-NL"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FF0000"/>
                </a:solidFill>
                <a:effectLst/>
                <a:latin typeface="Nirmala IU"/>
                <a:ea typeface="Aptos" panose="020B0004020202020204" pitchFamily="34" charset="0"/>
                <a:cs typeface="Calibri" panose="020F0502020204030204" pitchFamily="34" charset="0"/>
              </a:rPr>
              <a:t>Resmi olmayan bakıcılar (mantelzorg) kurumundaki gönüllüler</a:t>
            </a:r>
            <a:endParaRPr lang="nl-NL" sz="2700" kern="100" dirty="0">
              <a:solidFill>
                <a:srgbClr val="FF0000"/>
              </a:solidFill>
              <a:effectLst/>
              <a:latin typeface="Nirmala IU"/>
              <a:ea typeface="Aptos" panose="020B000402020202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nl-NL"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tr-TR" sz="2700" kern="100" dirty="0">
                <a:solidFill>
                  <a:srgbClr val="FF0000"/>
                </a:solidFill>
                <a:effectLst/>
                <a:latin typeface="Nirmala IU"/>
                <a:ea typeface="Aptos" panose="020B0004020202020204" pitchFamily="34" charset="0"/>
                <a:cs typeface="Calibri" panose="020F0502020204030204" pitchFamily="34" charset="0"/>
              </a:rPr>
              <a:t>........</a:t>
            </a:r>
            <a:endParaRPr lang="nl-NL"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82063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201135"/>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a:solidFill>
                  <a:srgbClr val="275317"/>
                </a:solidFill>
                <a:effectLst/>
                <a:latin typeface="Nirmala IU"/>
                <a:ea typeface="Aptos" panose="020B0004020202020204" pitchFamily="34" charset="0"/>
                <a:cs typeface="Calibri" panose="020F0502020204030204" pitchFamily="34" charset="0"/>
              </a:rPr>
              <a:t>Konumuzun özeti </a:t>
            </a:r>
            <a:endParaRPr lang="nl-NL" sz="5400" dirty="0"/>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3" name="Tekstvak 2">
            <a:extLst>
              <a:ext uri="{FF2B5EF4-FFF2-40B4-BE49-F238E27FC236}">
                <a16:creationId xmlns:a16="http://schemas.microsoft.com/office/drawing/2014/main" id="{DA4EB5C9-679E-7290-0114-CE3D989DC2F8}"/>
              </a:ext>
            </a:extLst>
          </p:cNvPr>
          <p:cNvSpPr txBox="1"/>
          <p:nvPr/>
        </p:nvSpPr>
        <p:spPr>
          <a:xfrm>
            <a:off x="257332" y="1473798"/>
            <a:ext cx="8972729" cy="4758803"/>
          </a:xfrm>
          <a:prstGeom prst="rect">
            <a:avLst/>
          </a:prstGeom>
          <a:noFill/>
        </p:spPr>
        <p:txBody>
          <a:bodyPr wrap="square">
            <a:spAutoFit/>
          </a:bodyPr>
          <a:lstStyle/>
          <a:p>
            <a:pPr>
              <a:lnSpc>
                <a:spcPct val="107000"/>
              </a:lnSpc>
              <a:spcAft>
                <a:spcPts val="800"/>
              </a:spcAft>
            </a:pPr>
            <a:r>
              <a:rPr lang="tr-TR" sz="2700" kern="100" dirty="0">
                <a:solidFill>
                  <a:srgbClr val="275317"/>
                </a:solidFill>
                <a:effectLst/>
                <a:latin typeface="Nirmala IU"/>
                <a:ea typeface="Aptos" panose="020B0004020202020204" pitchFamily="34" charset="0"/>
                <a:cs typeface="Calibri" panose="020F0502020204030204" pitchFamily="34" charset="0"/>
              </a:rPr>
              <a:t>Palyatif bakım hayatın son haftaları veya aylarından daha uzun sürelidir.</a:t>
            </a:r>
            <a:br>
              <a:rPr lang="tr-TR" sz="2700" kern="100" dirty="0">
                <a:solidFill>
                  <a:srgbClr val="275317"/>
                </a:solidFill>
                <a:effectLst/>
                <a:latin typeface="Nirmala IU"/>
                <a:ea typeface="Aptos" panose="020B0004020202020204" pitchFamily="34" charset="0"/>
                <a:cs typeface="Calibri" panose="020F0502020204030204" pitchFamily="34" charset="0"/>
              </a:rPr>
            </a:b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tr-TR" sz="2700" kern="100" dirty="0">
                <a:solidFill>
                  <a:srgbClr val="275317"/>
                </a:solidFill>
                <a:effectLst/>
                <a:latin typeface="Nirmala IU"/>
                <a:ea typeface="Aptos" panose="020B0004020202020204" pitchFamily="34" charset="0"/>
                <a:cs typeface="Calibri" panose="020F0502020204030204" pitchFamily="34" charset="0"/>
              </a:rPr>
              <a:t>En önemli soru: Hayatınızın son evresinde sizin için ne önemlidir?</a:t>
            </a:r>
          </a:p>
          <a:p>
            <a:pPr>
              <a:lnSpc>
                <a:spcPct val="107000"/>
              </a:lnSpc>
              <a:spcAft>
                <a:spcPts val="800"/>
              </a:spcAft>
            </a:pPr>
            <a:endParaRPr lang="tr-TR" sz="2700" kern="100" dirty="0">
              <a:solidFill>
                <a:srgbClr val="275317"/>
              </a:solidFill>
              <a:latin typeface="Nirmala IU"/>
              <a:ea typeface="Aptos" panose="020B0004020202020204" pitchFamily="34" charset="0"/>
              <a:cs typeface="Calibri" panose="020F0502020204030204" pitchFamily="34" charset="0"/>
            </a:endParaRPr>
          </a:p>
          <a:p>
            <a:pPr>
              <a:lnSpc>
                <a:spcPct val="107000"/>
              </a:lnSpc>
              <a:spcAft>
                <a:spcPts val="800"/>
              </a:spcAft>
            </a:pPr>
            <a:r>
              <a:rPr lang="tr-TR" sz="2700" kern="100" dirty="0">
                <a:solidFill>
                  <a:srgbClr val="275317"/>
                </a:solidFill>
                <a:effectLst/>
                <a:latin typeface="Nirmala IU"/>
                <a:ea typeface="Aptos" panose="020B0004020202020204" pitchFamily="34" charset="0"/>
                <a:cs typeface="Calibri" panose="020F0502020204030204" pitchFamily="34" charset="0"/>
              </a:rPr>
              <a:t>Vakitlice konuşun. Eğer henüz hasta değilsenizde konuşabilirsiniz. </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0" indent="-457200">
              <a:lnSpc>
                <a:spcPct val="107000"/>
              </a:lnSpc>
              <a:spcAft>
                <a:spcPts val="800"/>
              </a:spcAft>
              <a:buFont typeface="Arial" panose="020B0604020202020204" pitchFamily="34" charset="0"/>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Yakınlarınızla konuşun</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indent="-457200">
              <a:buFont typeface="Arial" panose="020B0604020202020204" pitchFamily="34" charset="0"/>
              <a:buChar char="•"/>
            </a:pPr>
            <a:r>
              <a:rPr lang="tr-TR" sz="2700" dirty="0">
                <a:solidFill>
                  <a:srgbClr val="275317"/>
                </a:solidFill>
                <a:effectLst/>
                <a:latin typeface="Nirmala IU"/>
                <a:ea typeface="Aptos" panose="020B0004020202020204" pitchFamily="34" charset="0"/>
                <a:cs typeface="Calibri" panose="020F0502020204030204" pitchFamily="34" charset="0"/>
              </a:rPr>
              <a:t>Doktorunuz ile konuşun</a:t>
            </a:r>
            <a:endParaRPr lang="nl-NL" dirty="0"/>
          </a:p>
        </p:txBody>
      </p:sp>
    </p:spTree>
    <p:extLst>
      <p:ext uri="{BB962C8B-B14F-4D97-AF65-F5344CB8AC3E}">
        <p14:creationId xmlns:p14="http://schemas.microsoft.com/office/powerpoint/2010/main" val="4092173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tr-TR" sz="6000" dirty="0">
                <a:solidFill>
                  <a:srgbClr val="275317"/>
                </a:solidFill>
                <a:effectLst/>
                <a:latin typeface="Nirmala IU"/>
                <a:ea typeface="Aptos" panose="020B0004020202020204" pitchFamily="34" charset="0"/>
                <a:cs typeface="Calibri" panose="020F0502020204030204" pitchFamily="34" charset="0"/>
              </a:rPr>
              <a:t>        Sorularınız varmı?</a:t>
            </a:r>
            <a:endParaRPr lang="nl-NL" sz="6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33</a:t>
            </a:fld>
            <a:endParaRPr lang="nl-NL"/>
          </a:p>
        </p:txBody>
      </p:sp>
    </p:spTree>
    <p:extLst>
      <p:ext uri="{BB962C8B-B14F-4D97-AF65-F5344CB8AC3E}">
        <p14:creationId xmlns:p14="http://schemas.microsoft.com/office/powerpoint/2010/main" val="3183021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858877"/>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err="1">
                <a:solidFill>
                  <a:schemeClr val="tx1"/>
                </a:solidFill>
                <a:latin typeface="Nirmala IU"/>
              </a:rPr>
              <a:t>Şiir</a:t>
            </a:r>
            <a:r>
              <a:rPr lang="nl-NL" sz="4000" dirty="0">
                <a:solidFill>
                  <a:schemeClr val="tx1"/>
                </a:solidFill>
                <a:latin typeface="Nirmala IU"/>
              </a:rPr>
              <a:t>: </a:t>
            </a:r>
            <a:r>
              <a:rPr lang="nl-NL" sz="4000" dirty="0" err="1">
                <a:solidFill>
                  <a:schemeClr val="tx1"/>
                </a:solidFill>
                <a:latin typeface="Nirmala IU"/>
              </a:rPr>
              <a:t>Necip</a:t>
            </a:r>
            <a:r>
              <a:rPr lang="nl-NL" sz="4000" dirty="0">
                <a:solidFill>
                  <a:schemeClr val="tx1"/>
                </a:solidFill>
                <a:latin typeface="Nirmala IU"/>
              </a:rPr>
              <a:t> </a:t>
            </a:r>
            <a:r>
              <a:rPr lang="nl-NL" sz="4000" dirty="0" err="1">
                <a:solidFill>
                  <a:schemeClr val="tx1"/>
                </a:solidFill>
                <a:latin typeface="Nirmala IU"/>
              </a:rPr>
              <a:t>Fazıl</a:t>
            </a:r>
            <a:r>
              <a:rPr lang="nl-NL" sz="4000" dirty="0">
                <a:solidFill>
                  <a:schemeClr val="tx1"/>
                </a:solidFill>
                <a:latin typeface="Nirmala IU"/>
              </a:rPr>
              <a:t> </a:t>
            </a:r>
            <a:r>
              <a:rPr lang="nl-NL" sz="4000" dirty="0" err="1">
                <a:solidFill>
                  <a:schemeClr val="tx1"/>
                </a:solidFill>
                <a:latin typeface="Nirmala IU"/>
              </a:rPr>
              <a:t>Kısak</a:t>
            </a:r>
            <a:r>
              <a:rPr lang="hu-HU" sz="4000" dirty="0">
                <a:solidFill>
                  <a:schemeClr val="tx1"/>
                </a:solidFill>
                <a:latin typeface="Calibri" panose="020F0502020204030204" pitchFamily="34" charset="0"/>
                <a:cs typeface="Calibri" panose="020F0502020204030204" pitchFamily="34" charset="0"/>
              </a:rPr>
              <a:t>ű</a:t>
            </a:r>
            <a:r>
              <a:rPr lang="nl-NL" sz="4000" dirty="0">
                <a:solidFill>
                  <a:schemeClr val="tx1"/>
                </a:solidFill>
                <a:latin typeface="Nirmala IU"/>
              </a:rPr>
              <a:t>rek, </a:t>
            </a:r>
            <a:r>
              <a:rPr lang="nl-NL" sz="4000" dirty="0" err="1">
                <a:solidFill>
                  <a:schemeClr val="tx1"/>
                </a:solidFill>
                <a:latin typeface="Nirmala IU"/>
                <a:cs typeface="Calibri" panose="020F0502020204030204" pitchFamily="34" charset="0"/>
              </a:rPr>
              <a:t>ȍ</a:t>
            </a:r>
            <a:r>
              <a:rPr lang="nl-NL" sz="4000" dirty="0" err="1">
                <a:solidFill>
                  <a:schemeClr val="tx1"/>
                </a:solidFill>
                <a:latin typeface="Nirmala IU"/>
              </a:rPr>
              <a:t>l</a:t>
            </a:r>
            <a:r>
              <a:rPr lang="nl-NL" sz="4000" dirty="0" err="1">
                <a:solidFill>
                  <a:schemeClr val="tx1"/>
                </a:solidFill>
                <a:latin typeface="Calibri" panose="020F0502020204030204" pitchFamily="34" charset="0"/>
                <a:cs typeface="Calibri" panose="020F0502020204030204" pitchFamily="34" charset="0"/>
              </a:rPr>
              <a:t>ȕ</a:t>
            </a:r>
            <a:r>
              <a:rPr lang="nl-NL" sz="4000" dirty="0" err="1">
                <a:solidFill>
                  <a:schemeClr val="tx1"/>
                </a:solidFill>
                <a:latin typeface="Nirmala IU"/>
              </a:rPr>
              <a:t>m</a:t>
            </a:r>
            <a:r>
              <a:rPr lang="nl-NL" sz="4000" dirty="0">
                <a:solidFill>
                  <a:schemeClr val="tx1"/>
                </a:solidFill>
                <a:latin typeface="Nirmala IU"/>
              </a:rPr>
              <a:t> </a:t>
            </a:r>
            <a:r>
              <a:rPr lang="nl-NL" sz="4000" dirty="0" err="1">
                <a:solidFill>
                  <a:schemeClr val="tx1"/>
                </a:solidFill>
                <a:latin typeface="Nirmala IU"/>
              </a:rPr>
              <a:t>g</a:t>
            </a:r>
            <a:r>
              <a:rPr lang="nl-NL" sz="4000" dirty="0" err="1">
                <a:solidFill>
                  <a:schemeClr val="tx1"/>
                </a:solidFill>
                <a:latin typeface="Calibri" panose="020F0502020204030204" pitchFamily="34" charset="0"/>
                <a:cs typeface="Calibri" panose="020F0502020204030204" pitchFamily="34" charset="0"/>
              </a:rPr>
              <a:t>ȕ</a:t>
            </a:r>
            <a:r>
              <a:rPr lang="nl-NL" sz="4000" dirty="0" err="1">
                <a:solidFill>
                  <a:schemeClr val="tx1"/>
                </a:solidFill>
                <a:latin typeface="Nirmala IU"/>
              </a:rPr>
              <a:t>zel</a:t>
            </a:r>
            <a:r>
              <a:rPr lang="nl-NL" sz="4000" dirty="0">
                <a:solidFill>
                  <a:schemeClr val="tx1"/>
                </a:solidFill>
                <a:latin typeface="Nirmala IU"/>
              </a:rPr>
              <a:t> </a:t>
            </a:r>
            <a:r>
              <a:rPr lang="nl-NL" sz="4000" dirty="0" err="1">
                <a:solidFill>
                  <a:schemeClr val="tx1"/>
                </a:solidFill>
                <a:latin typeface="Calibri" panose="020F0502020204030204" pitchFamily="34" charset="0"/>
                <a:cs typeface="Calibri" panose="020F0502020204030204" pitchFamily="34" charset="0"/>
              </a:rPr>
              <a:t>ș</a:t>
            </a:r>
            <a:r>
              <a:rPr lang="nl-NL" sz="4000" dirty="0" err="1">
                <a:solidFill>
                  <a:schemeClr val="tx1"/>
                </a:solidFill>
                <a:latin typeface="Nirmala IU"/>
              </a:rPr>
              <a:t>ey</a:t>
            </a:r>
            <a:endParaRPr lang="nl-NL" sz="4000" dirty="0">
              <a:solidFill>
                <a:schemeClr val="tx1"/>
              </a:solidFill>
              <a:latin typeface="Nirmala IU"/>
            </a:endParaRPr>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687826"/>
            <a:ext cx="10830507" cy="638188"/>
          </a:xfrm>
          <a:prstGeom prst="rect">
            <a:avLst/>
          </a:prstGeom>
        </p:spPr>
        <p:txBody>
          <a:bodyPr wrap="square">
            <a:spAutoFit/>
          </a:bodyPr>
          <a:lstStyle/>
          <a:p>
            <a:pPr>
              <a:lnSpc>
                <a:spcPct val="150000"/>
              </a:lnSpc>
            </a:pPr>
            <a:endParaRPr lang="tr-TR" sz="2700" dirty="0">
              <a:solidFill>
                <a:schemeClr val="accent1">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8" name="Rechthoek 7"/>
          <p:cNvSpPr/>
          <p:nvPr/>
        </p:nvSpPr>
        <p:spPr>
          <a:xfrm>
            <a:off x="1982804" y="3244333"/>
            <a:ext cx="5693115" cy="584775"/>
          </a:xfrm>
          <a:prstGeom prst="rect">
            <a:avLst/>
          </a:prstGeom>
        </p:spPr>
        <p:txBody>
          <a:bodyPr wrap="square">
            <a:spAutoFit/>
          </a:bodyPr>
          <a:lstStyle/>
          <a:p>
            <a:r>
              <a:rPr lang="nl-NL" sz="3200" dirty="0">
                <a:solidFill>
                  <a:srgbClr val="FFFFFF"/>
                </a:solidFill>
                <a:latin typeface="YouTube Noto"/>
                <a:hlinkClick r:id="rId7"/>
              </a:rPr>
              <a:t>https://youtu.be/5fPI4CLnzao</a:t>
            </a:r>
            <a:endParaRPr lang="nl-NL" sz="3200" dirty="0"/>
          </a:p>
        </p:txBody>
      </p:sp>
    </p:spTree>
    <p:extLst>
      <p:ext uri="{BB962C8B-B14F-4D97-AF65-F5344CB8AC3E}">
        <p14:creationId xmlns:p14="http://schemas.microsoft.com/office/powerpoint/2010/main" val="3711592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76018"/>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a:solidFill>
                  <a:srgbClr val="275317"/>
                </a:solidFill>
                <a:effectLst/>
                <a:latin typeface="Nirmala IU"/>
                <a:ea typeface="Aptos" panose="020B0004020202020204" pitchFamily="34" charset="0"/>
                <a:cs typeface="Calibri" panose="020F0502020204030204" pitchFamily="34" charset="0"/>
              </a:rPr>
              <a:t>Kaynaklar </a:t>
            </a:r>
            <a:endParaRPr lang="nl-NL" sz="5400" dirty="0"/>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800529" y="1546475"/>
            <a:ext cx="10730495" cy="4015523"/>
          </a:xfrm>
          <a:prstGeom prst="rect">
            <a:avLst/>
          </a:prstGeom>
        </p:spPr>
        <p:txBody>
          <a:bodyPr wrap="square">
            <a:spAutoFit/>
          </a:bodyPr>
          <a:lstStyle/>
          <a:p>
            <a:pPr marL="403860">
              <a:lnSpc>
                <a:spcPct val="107000"/>
              </a:lnSpc>
              <a:spcAft>
                <a:spcPts val="800"/>
              </a:spcAft>
            </a:pPr>
            <a:r>
              <a:rPr lang="tr-TR" sz="2400" kern="100" dirty="0">
                <a:solidFill>
                  <a:srgbClr val="275317"/>
                </a:solidFill>
                <a:effectLst/>
                <a:latin typeface="Nirmala IU"/>
                <a:ea typeface="Aptos" panose="020B0004020202020204" pitchFamily="34" charset="0"/>
                <a:cs typeface="Calibri" panose="020F0502020204030204" pitchFamily="34" charset="0"/>
              </a:rPr>
              <a:t>Bu sunum </a:t>
            </a:r>
            <a:r>
              <a:rPr lang="nl-NL" sz="2400" kern="100" dirty="0">
                <a:solidFill>
                  <a:srgbClr val="275317"/>
                </a:solidFill>
                <a:effectLst/>
                <a:latin typeface="Nirmala IU"/>
                <a:ea typeface="Aptos" panose="020B0004020202020204" pitchFamily="34" charset="0"/>
                <a:cs typeface="Calibri" panose="020F0502020204030204" pitchFamily="34" charset="0"/>
              </a:rPr>
              <a:t>‘</a:t>
            </a:r>
            <a:r>
              <a:rPr lang="tr-TR" sz="2400" kern="100" dirty="0">
                <a:solidFill>
                  <a:srgbClr val="275317"/>
                </a:solidFill>
                <a:effectLst/>
                <a:latin typeface="Nirmala IU"/>
                <a:ea typeface="Aptos" panose="020B0004020202020204" pitchFamily="34" charset="0"/>
                <a:cs typeface="Calibri" panose="020F0502020204030204" pitchFamily="34" charset="0"/>
              </a:rPr>
              <a:t>In gesprek met de Burger’ projesi kapsamında Amsterdam UMC tarafından hazırlanmıştır. </a:t>
            </a:r>
            <a:endParaRPr lang="nl-NL" sz="2400" kern="100" dirty="0">
              <a:solidFill>
                <a:srgbClr val="275317"/>
              </a:solidFill>
              <a:effectLst/>
              <a:latin typeface="Nirmala IU"/>
              <a:ea typeface="Aptos" panose="020B0004020202020204" pitchFamily="34" charset="0"/>
              <a:cs typeface="Calibri" panose="020F0502020204030204" pitchFamily="34" charset="0"/>
            </a:endParaRPr>
          </a:p>
          <a:p>
            <a:pPr marL="403860">
              <a:lnSpc>
                <a:spcPct val="107000"/>
              </a:lnSpc>
              <a:spcAft>
                <a:spcPts val="800"/>
              </a:spcAft>
            </a:pPr>
            <a:r>
              <a:rPr lang="tr-TR" sz="2400" kern="100" dirty="0">
                <a:solidFill>
                  <a:srgbClr val="275317"/>
                </a:solidFill>
                <a:effectLst/>
                <a:latin typeface="Nirmala IU"/>
                <a:ea typeface="Aptos" panose="020B0004020202020204" pitchFamily="34" charset="0"/>
                <a:cs typeface="Calibri" panose="020F0502020204030204" pitchFamily="34" charset="0"/>
              </a:rPr>
              <a:t>Projeyi ZonMW finans etmiştir. </a:t>
            </a:r>
            <a:endParaRPr lang="nl-NL" sz="2400" kern="100" dirty="0">
              <a:solidFill>
                <a:srgbClr val="275317"/>
              </a:solidFill>
              <a:effectLst/>
              <a:latin typeface="Nirmala IU"/>
              <a:ea typeface="Aptos" panose="020B0004020202020204" pitchFamily="34" charset="0"/>
              <a:cs typeface="Calibri" panose="020F0502020204030204" pitchFamily="34" charset="0"/>
            </a:endParaRPr>
          </a:p>
          <a:p>
            <a:pPr marL="403860">
              <a:lnSpc>
                <a:spcPct val="107000"/>
              </a:lnSpc>
              <a:spcAft>
                <a:spcPts val="800"/>
              </a:spcAft>
            </a:pPr>
            <a:r>
              <a:rPr lang="nl-NL" sz="2400" kern="100" dirty="0">
                <a:solidFill>
                  <a:srgbClr val="275317"/>
                </a:solidFill>
                <a:latin typeface="Nirmala IU"/>
                <a:ea typeface="Aptos" panose="020B0004020202020204" pitchFamily="34" charset="0"/>
                <a:cs typeface="Calibri" panose="020F0502020204030204" pitchFamily="34" charset="0"/>
              </a:rPr>
              <a:t>                          </a:t>
            </a:r>
          </a:p>
          <a:p>
            <a:pPr marL="403860">
              <a:lnSpc>
                <a:spcPct val="107000"/>
              </a:lnSpc>
              <a:spcAft>
                <a:spcPts val="800"/>
              </a:spcAft>
            </a:pPr>
            <a:endParaRPr lang="nl-NL" sz="2400" kern="100" dirty="0">
              <a:solidFill>
                <a:srgbClr val="275317"/>
              </a:solidFill>
              <a:effectLst/>
              <a:latin typeface="Nirmala IU"/>
              <a:ea typeface="Aptos" panose="020B0004020202020204" pitchFamily="34" charset="0"/>
              <a:cs typeface="Calibri" panose="020F0502020204030204" pitchFamily="34" charset="0"/>
            </a:endParaRPr>
          </a:p>
          <a:p>
            <a:pPr>
              <a:lnSpc>
                <a:spcPct val="107000"/>
              </a:lnSpc>
              <a:spcAft>
                <a:spcPts val="800"/>
              </a:spcAft>
            </a:pPr>
            <a:r>
              <a:rPr lang="tr-TR" sz="2400" kern="100" dirty="0">
                <a:solidFill>
                  <a:srgbClr val="275317"/>
                </a:solidFill>
                <a:effectLst/>
                <a:latin typeface="Nirmala IU "/>
                <a:ea typeface="Aptos" panose="020B0004020202020204" pitchFamily="34" charset="0"/>
                <a:cs typeface="Calibri" panose="020F0502020204030204" pitchFamily="34" charset="0"/>
              </a:rPr>
              <a:t>Orijinal materyallleri aşağıdaki sitede bulabilirsiniz:</a:t>
            </a:r>
            <a:endParaRPr lang="nl-NL" sz="2400" kern="100" dirty="0">
              <a:effectLst/>
              <a:latin typeface="Nirmala IU "/>
              <a:ea typeface="Aptos" panose="020B0004020202020204" pitchFamily="34" charset="0"/>
              <a:cs typeface="Times New Roman" panose="02020603050405020304" pitchFamily="18" charset="0"/>
            </a:endParaRPr>
          </a:p>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7"/>
              </a:rPr>
              <a:t>https://palliaweb.nl/consortium-noordhollandflevoland/wat-we-doen/projecten/implementatie-in-gesprek-met-de-burger</a:t>
            </a:r>
            <a:endPar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12" name="Afbeelding 11"/>
          <p:cNvPicPr>
            <a:picLocks noChangeAspect="1"/>
          </p:cNvPicPr>
          <p:nvPr/>
        </p:nvPicPr>
        <p:blipFill>
          <a:blip r:embed="rId8"/>
          <a:stretch>
            <a:fillRect/>
          </a:stretch>
        </p:blipFill>
        <p:spPr>
          <a:xfrm>
            <a:off x="3388993" y="2955671"/>
            <a:ext cx="2814450" cy="509379"/>
          </a:xfrm>
          <a:prstGeom prst="rect">
            <a:avLst/>
          </a:prstGeom>
        </p:spPr>
      </p:pic>
      <p:pic>
        <p:nvPicPr>
          <p:cNvPr id="13" name="Afbeelding 3" descr="Afbeelding 3"/>
          <p:cNvPicPr>
            <a:picLocks noChangeAspect="1"/>
          </p:cNvPicPr>
          <p:nvPr/>
        </p:nvPicPr>
        <p:blipFill>
          <a:blip r:embed="rId9"/>
          <a:stretch>
            <a:fillRect/>
          </a:stretch>
        </p:blipFill>
        <p:spPr>
          <a:xfrm>
            <a:off x="6906409" y="2999354"/>
            <a:ext cx="2355926" cy="509379"/>
          </a:xfrm>
          <a:prstGeom prst="rect">
            <a:avLst/>
          </a:prstGeom>
          <a:ln w="12700">
            <a:miter lim="400000"/>
          </a:ln>
        </p:spPr>
      </p:pic>
      <p:sp>
        <p:nvSpPr>
          <p:cNvPr id="2" name="Rechthoek 1"/>
          <p:cNvSpPr/>
          <p:nvPr/>
        </p:nvSpPr>
        <p:spPr>
          <a:xfrm>
            <a:off x="800529" y="5650613"/>
            <a:ext cx="8555622" cy="600164"/>
          </a:xfrm>
          <a:prstGeom prst="rect">
            <a:avLst/>
          </a:prstGeom>
          <a:ln>
            <a:solidFill>
              <a:schemeClr val="accent6">
                <a:lumMod val="50000"/>
              </a:schemeClr>
            </a:solidFill>
          </a:ln>
        </p:spPr>
        <p:txBody>
          <a:bodyPr wrap="square">
            <a:spAutoFit/>
          </a:bodyPr>
          <a:lstStyle/>
          <a:p>
            <a:r>
              <a:rPr lang="en-US" sz="11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Eigenaarschap</a:t>
            </a:r>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Burger-</a:t>
            </a:r>
            <a:r>
              <a:rPr lang="en-US" sz="11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materialen</a:t>
            </a:r>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EPZ Amsterdam UMC</a:t>
            </a:r>
          </a:p>
          <a:p>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License: CC BY-NC-SA: This license lets others remix, adapt, and build upon your work non-commercially, as long as they credit you and license their new creations under the identical terms.</a:t>
            </a:r>
          </a:p>
        </p:txBody>
      </p:sp>
    </p:spTree>
    <p:extLst>
      <p:ext uri="{BB962C8B-B14F-4D97-AF65-F5344CB8AC3E}">
        <p14:creationId xmlns:p14="http://schemas.microsoft.com/office/powerpoint/2010/main" val="436743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71777" y="95402"/>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a:solidFill>
                  <a:schemeClr val="accent6">
                    <a:lumMod val="50000"/>
                  </a:schemeClr>
                </a:solidFill>
                <a:effectLst/>
                <a:latin typeface="Calibri" panose="020F0502020204030204" pitchFamily="34" charset="0"/>
                <a:ea typeface="Aptos" panose="020B0004020202020204" pitchFamily="34" charset="0"/>
              </a:rPr>
              <a:t>Toplantımız ile ilgili bir kaç bilgi </a:t>
            </a:r>
            <a:endParaRPr lang="nl-NL" sz="5400" dirty="0">
              <a:solidFill>
                <a:schemeClr val="accent6">
                  <a:lumMod val="50000"/>
                </a:schemeClr>
              </a:solidFill>
            </a:endParaRPr>
          </a:p>
        </p:txBody>
      </p:sp>
      <p:sp>
        <p:nvSpPr>
          <p:cNvPr id="5" name="Rechthoek 4"/>
          <p:cNvSpPr/>
          <p:nvPr/>
        </p:nvSpPr>
        <p:spPr>
          <a:xfrm>
            <a:off x="16042" y="6355457"/>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764345"/>
            <a:ext cx="8754151" cy="1884683"/>
          </a:xfrm>
          <a:prstGeom prst="rect">
            <a:avLst/>
          </a:prstGeom>
        </p:spPr>
        <p:txBody>
          <a:bodyPr wrap="square">
            <a:spAutoFit/>
          </a:bodyPr>
          <a:lstStyle/>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4" name="Rechthoek 13"/>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10" name="Afbeelding 9"/>
          <p:cNvPicPr>
            <a:picLocks noChangeAspect="1"/>
          </p:cNvPicPr>
          <p:nvPr/>
        </p:nvPicPr>
        <p:blipFill rotWithShape="1">
          <a:blip r:embed="rId7"/>
          <a:srcRect l="23430" t="19643" r="21668" b="16879"/>
          <a:stretch/>
        </p:blipFill>
        <p:spPr>
          <a:xfrm>
            <a:off x="2571755" y="4162531"/>
            <a:ext cx="3152468" cy="2163637"/>
          </a:xfrm>
          <a:prstGeom prst="rect">
            <a:avLst/>
          </a:prstGeom>
        </p:spPr>
      </p:pic>
      <p:sp>
        <p:nvSpPr>
          <p:cNvPr id="3" name="Tekstvak 2">
            <a:extLst>
              <a:ext uri="{FF2B5EF4-FFF2-40B4-BE49-F238E27FC236}">
                <a16:creationId xmlns:a16="http://schemas.microsoft.com/office/drawing/2014/main" id="{D6B741B3-9496-42D6-1BD2-38CBC5F627F0}"/>
              </a:ext>
            </a:extLst>
          </p:cNvPr>
          <p:cNvSpPr txBox="1"/>
          <p:nvPr/>
        </p:nvSpPr>
        <p:spPr>
          <a:xfrm>
            <a:off x="1683834" y="1605776"/>
            <a:ext cx="7449014" cy="2176750"/>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tr-TR" sz="3200" kern="100" dirty="0">
                <a:solidFill>
                  <a:schemeClr val="accent6">
                    <a:lumMod val="50000"/>
                  </a:schemeClr>
                </a:solidFill>
                <a:effectLst/>
                <a:latin typeface="Nirmala IU "/>
                <a:ea typeface="Aptos" panose="020B0004020202020204" pitchFamily="34" charset="0"/>
                <a:cs typeface="Times New Roman" panose="02020603050405020304" pitchFamily="18" charset="0"/>
              </a:rPr>
              <a:t>Sorularınızı belirlenen iki anda sorabilirsiniz.  </a:t>
            </a:r>
            <a:endParaRPr lang="nl-NL" sz="3200" kern="100" dirty="0">
              <a:solidFill>
                <a:schemeClr val="accent6">
                  <a:lumMod val="50000"/>
                </a:schemeClr>
              </a:solidFill>
              <a:effectLst/>
              <a:latin typeface="Nirmala IU "/>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3200" kern="100" dirty="0">
                <a:solidFill>
                  <a:schemeClr val="accent6">
                    <a:lumMod val="50000"/>
                  </a:schemeClr>
                </a:solidFill>
                <a:effectLst/>
                <a:latin typeface="Nirmala IU "/>
                <a:ea typeface="Aptos" panose="020B0004020202020204" pitchFamily="34" charset="0"/>
                <a:cs typeface="Times New Roman" panose="02020603050405020304" pitchFamily="18" charset="0"/>
              </a:rPr>
              <a:t>Çay ve kahve molası (saat )</a:t>
            </a:r>
            <a:endParaRPr lang="nl-NL" sz="3200" kern="100" dirty="0">
              <a:solidFill>
                <a:schemeClr val="accent6">
                  <a:lumMod val="50000"/>
                </a:schemeClr>
              </a:solidFill>
              <a:effectLst/>
              <a:latin typeface="Nirmala IU "/>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tr-TR" sz="3200" kern="100" dirty="0">
                <a:solidFill>
                  <a:schemeClr val="accent6">
                    <a:lumMod val="50000"/>
                  </a:schemeClr>
                </a:solidFill>
                <a:effectLst/>
                <a:latin typeface="Nirmala IU "/>
                <a:ea typeface="Aptos" panose="020B0004020202020204" pitchFamily="34" charset="0"/>
                <a:cs typeface="Times New Roman" panose="02020603050405020304" pitchFamily="18" charset="0"/>
              </a:rPr>
              <a:t>Toplantı sonrasında ek bilgiler ve özet</a:t>
            </a:r>
            <a:r>
              <a:rPr lang="tr-TR" sz="1800" kern="100" dirty="0">
                <a:solidFill>
                  <a:schemeClr val="accent6">
                    <a:lumMod val="50000"/>
                  </a:schemeClr>
                </a:solidFill>
                <a:effectLst/>
                <a:latin typeface="Calibri" panose="020F0502020204030204" pitchFamily="34" charset="0"/>
                <a:ea typeface="Aptos" panose="020B0004020202020204" pitchFamily="34" charset="0"/>
                <a:cs typeface="Times New Roman" panose="02020603050405020304" pitchFamily="18" charset="0"/>
              </a:rPr>
              <a:t> </a:t>
            </a:r>
            <a:endParaRPr lang="nl-NL" sz="1400" kern="100" dirty="0">
              <a:solidFill>
                <a:schemeClr val="accent6">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14895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a:solidFill>
                  <a:srgbClr val="275317"/>
                </a:solidFill>
                <a:effectLst/>
                <a:latin typeface="Nirmala IU"/>
                <a:ea typeface="Aptos" panose="020B0004020202020204" pitchFamily="34" charset="0"/>
                <a:cs typeface="Calibri" panose="020F0502020204030204" pitchFamily="34" charset="0"/>
              </a:rPr>
              <a:t>Neden bu bilgilendirmeyi veriyoruz?</a:t>
            </a:r>
            <a:endParaRPr lang="nl-NL" sz="5400" dirty="0"/>
          </a:p>
        </p:txBody>
      </p:sp>
      <p:sp>
        <p:nvSpPr>
          <p:cNvPr id="5" name="Rechthoek 4"/>
          <p:cNvSpPr/>
          <p:nvPr/>
        </p:nvSpPr>
        <p:spPr>
          <a:xfrm>
            <a:off x="16042" y="6450529"/>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3" name="Tekstvak 2">
            <a:extLst>
              <a:ext uri="{FF2B5EF4-FFF2-40B4-BE49-F238E27FC236}">
                <a16:creationId xmlns:a16="http://schemas.microsoft.com/office/drawing/2014/main" id="{42C977CA-9DB0-2F9D-7431-B8CC280F53C1}"/>
              </a:ext>
            </a:extLst>
          </p:cNvPr>
          <p:cNvSpPr txBox="1"/>
          <p:nvPr/>
        </p:nvSpPr>
        <p:spPr>
          <a:xfrm>
            <a:off x="806824" y="1280161"/>
            <a:ext cx="8563087" cy="4224683"/>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tr-TR" sz="2800" kern="100" dirty="0">
                <a:solidFill>
                  <a:srgbClr val="275317"/>
                </a:solidFill>
                <a:effectLst/>
                <a:latin typeface="Nirmala IU"/>
                <a:ea typeface="Aptos" panose="020B0004020202020204" pitchFamily="34" charset="0"/>
                <a:cs typeface="Calibri" panose="020F0502020204030204" pitchFamily="34" charset="0"/>
              </a:rPr>
              <a:t>İsteklerinizi düşünmeniz için size bilgi veriyoruz</a:t>
            </a:r>
            <a:endParaRPr lang="nl-NL" sz="2800" kern="100" dirty="0">
              <a:solidFill>
                <a:srgbClr val="275317"/>
              </a:solidFill>
              <a:effectLst/>
              <a:latin typeface="Nirmala IU"/>
              <a:ea typeface="Aptos" panose="020B0004020202020204" pitchFamily="34" charset="0"/>
              <a:cs typeface="Calibri" panose="020F0502020204030204" pitchFamily="34" charset="0"/>
            </a:endParaRPr>
          </a:p>
          <a:p>
            <a:pPr lvl="0">
              <a:lnSpc>
                <a:spcPct val="107000"/>
              </a:lnSpc>
            </a:pPr>
            <a:endParaRPr lang="nl-NL"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800" kern="100" dirty="0">
                <a:solidFill>
                  <a:srgbClr val="275317"/>
                </a:solidFill>
                <a:effectLst/>
                <a:latin typeface="Nirmala IU"/>
                <a:ea typeface="Aptos" panose="020B0004020202020204" pitchFamily="34" charset="0"/>
                <a:cs typeface="Calibri" panose="020F0502020204030204" pitchFamily="34" charset="0"/>
              </a:rPr>
              <a:t>İsteklerinizi düşünmek yakınlarınıza ve sağlık görevlilerinede yardımcı olur</a:t>
            </a:r>
            <a:endParaRPr lang="nl-NL" sz="28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nl-NL" sz="2800" kern="100" dirty="0">
              <a:solidFill>
                <a:srgbClr val="275317"/>
              </a:solidFill>
              <a:effectLst/>
              <a:latin typeface="Aptos" panose="020B0004020202020204" pitchFamily="34" charset="0"/>
              <a:ea typeface="Aptos" panose="020B0004020202020204" pitchFamily="34" charset="0"/>
              <a:cs typeface="Times New Roman" panose="02020603050405020304" pitchFamily="18" charset="0"/>
            </a:endParaRPr>
          </a:p>
          <a:p>
            <a:pPr lvl="0">
              <a:lnSpc>
                <a:spcPct val="107000"/>
              </a:lnSpc>
            </a:pPr>
            <a:r>
              <a:rPr lang="tr-TR" sz="2800" kern="100" dirty="0">
                <a:solidFill>
                  <a:srgbClr val="275317"/>
                </a:solidFill>
                <a:effectLst/>
                <a:latin typeface="Nirmala IU"/>
                <a:ea typeface="Aptos" panose="020B0004020202020204" pitchFamily="34" charset="0"/>
                <a:cs typeface="Calibri" panose="020F0502020204030204" pitchFamily="34" charset="0"/>
              </a:rPr>
              <a:t>İsteklerinizi vakitlice </a:t>
            </a:r>
            <a:r>
              <a:rPr lang="tr-TR" sz="2800" b="1" kern="100" dirty="0">
                <a:solidFill>
                  <a:srgbClr val="275317"/>
                </a:solidFill>
                <a:effectLst/>
                <a:latin typeface="Nirmala IU"/>
                <a:ea typeface="Aptos" panose="020B0004020202020204" pitchFamily="34" charset="0"/>
                <a:cs typeface="Calibri" panose="020F0502020204030204" pitchFamily="34" charset="0"/>
              </a:rPr>
              <a:t>aile hekiminiz, aileniz ve arkadaşlarınızla </a:t>
            </a:r>
            <a:r>
              <a:rPr lang="tr-TR" sz="2800" kern="100" dirty="0">
                <a:solidFill>
                  <a:srgbClr val="275317"/>
                </a:solidFill>
                <a:effectLst/>
                <a:latin typeface="Nirmala IU"/>
                <a:ea typeface="Aptos" panose="020B0004020202020204" pitchFamily="34" charset="0"/>
                <a:cs typeface="Calibri" panose="020F0502020204030204" pitchFamily="34" charset="0"/>
              </a:rPr>
              <a:t>konuşun.</a:t>
            </a:r>
            <a:endParaRPr lang="nl-NL" sz="2800" kern="100" dirty="0">
              <a:solidFill>
                <a:srgbClr val="275317"/>
              </a:solidFill>
              <a:effectLst/>
              <a:latin typeface="Nirmala IU"/>
              <a:ea typeface="Aptos" panose="020B0004020202020204" pitchFamily="34" charset="0"/>
              <a:cs typeface="Calibri" panose="020F0502020204030204" pitchFamily="34" charset="0"/>
            </a:endParaRPr>
          </a:p>
          <a:p>
            <a:pPr lvl="0">
              <a:lnSpc>
                <a:spcPct val="107000"/>
              </a:lnSpc>
            </a:pPr>
            <a:endParaRPr lang="nl-NL" sz="2800" kern="100" dirty="0">
              <a:latin typeface="Aptos" panose="020B0004020202020204" pitchFamily="34" charset="0"/>
              <a:ea typeface="Aptos" panose="020B0004020202020204" pitchFamily="34" charset="0"/>
              <a:cs typeface="Times New Roman" panose="02020603050405020304" pitchFamily="18" charset="0"/>
            </a:endParaRPr>
          </a:p>
          <a:p>
            <a:pPr lvl="0">
              <a:lnSpc>
                <a:spcPct val="107000"/>
              </a:lnSpc>
            </a:pPr>
            <a:r>
              <a:rPr lang="tr-TR" sz="2800" kern="100" dirty="0">
                <a:solidFill>
                  <a:srgbClr val="275317"/>
                </a:solidFill>
                <a:effectLst/>
                <a:latin typeface="Nirmala IU"/>
                <a:ea typeface="Aptos" panose="020B0004020202020204" pitchFamily="34" charset="0"/>
                <a:cs typeface="Calibri" panose="020F0502020204030204" pitchFamily="34" charset="0"/>
              </a:rPr>
              <a:t>Eğer henüz hasta değilseniz de konuşabilirsiniz.</a:t>
            </a:r>
            <a:endParaRPr lang="nl-NL"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72201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23430" t="19643" r="21668" b="16879"/>
          <a:stretch/>
        </p:blipFill>
        <p:spPr>
          <a:xfrm>
            <a:off x="8302704" y="2206555"/>
            <a:ext cx="3152468" cy="2163637"/>
          </a:xfrm>
          <a:prstGeom prst="rect">
            <a:avLst/>
          </a:prstGeom>
        </p:spPr>
      </p:pic>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a:solidFill>
                  <a:srgbClr val="275317"/>
                </a:solidFill>
                <a:effectLst/>
                <a:latin typeface="Nirmala IU"/>
                <a:ea typeface="Aptos" panose="020B0004020202020204" pitchFamily="34" charset="0"/>
                <a:cs typeface="Calibri" panose="020F0502020204030204" pitchFamily="34" charset="0"/>
              </a:rPr>
              <a:t>Bugün nelerden bahsedeceğiz?</a:t>
            </a:r>
            <a:endParaRPr lang="nl-NL" sz="5400" dirty="0"/>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660992" cy="3967946"/>
          </a:xfrm>
          <a:prstGeom prst="rect">
            <a:avLst/>
          </a:prstGeom>
        </p:spPr>
        <p:txBody>
          <a:bodyPr wrap="square">
            <a:spAutoFit/>
          </a:bodyPr>
          <a:lstStyle/>
          <a:p>
            <a:pPr marL="342900" lvl="0" indent="-342900">
              <a:lnSpc>
                <a:spcPct val="107000"/>
              </a:lnSpc>
              <a:buFont typeface="Symbol" panose="05050102010706020507" pitchFamily="18" charset="2"/>
              <a:buChar char=""/>
            </a:pPr>
            <a:r>
              <a:rPr lang="tr-TR" sz="2800" kern="100" dirty="0">
                <a:solidFill>
                  <a:srgbClr val="275317"/>
                </a:solidFill>
                <a:effectLst/>
                <a:latin typeface="Nirmala IU"/>
                <a:ea typeface="Aptos" panose="020B0004020202020204" pitchFamily="34" charset="0"/>
                <a:cs typeface="Calibri" panose="020F0502020204030204" pitchFamily="34" charset="0"/>
              </a:rPr>
              <a:t>Hayatın son evresindeki bakım (palyatif bakım)</a:t>
            </a:r>
          </a:p>
          <a:p>
            <a:pPr lvl="0">
              <a:lnSpc>
                <a:spcPct val="107000"/>
              </a:lnSpc>
            </a:pPr>
            <a:endParaRPr lang="nl-NL"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800" kern="100" dirty="0">
                <a:solidFill>
                  <a:srgbClr val="275317"/>
                </a:solidFill>
                <a:effectLst/>
                <a:latin typeface="Nirmala IU"/>
                <a:ea typeface="Aptos" panose="020B0004020202020204" pitchFamily="34" charset="0"/>
                <a:cs typeface="Calibri" panose="020F0502020204030204" pitchFamily="34" charset="0"/>
              </a:rPr>
              <a:t>Hayatın son evresindeki istekler</a:t>
            </a:r>
          </a:p>
          <a:p>
            <a:pPr lvl="0">
              <a:lnSpc>
                <a:spcPct val="107000"/>
              </a:lnSpc>
            </a:pPr>
            <a:endParaRPr lang="nl-NL"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800" kern="100" dirty="0">
                <a:solidFill>
                  <a:srgbClr val="275317"/>
                </a:solidFill>
                <a:effectLst/>
                <a:latin typeface="Nirmala IU"/>
                <a:ea typeface="Aptos" panose="020B0004020202020204" pitchFamily="34" charset="0"/>
                <a:cs typeface="Calibri" panose="020F0502020204030204" pitchFamily="34" charset="0"/>
              </a:rPr>
              <a:t>Yakınlarınızla ve aile hekiminizle konuşmak</a:t>
            </a:r>
          </a:p>
          <a:p>
            <a:pPr lvl="0">
              <a:lnSpc>
                <a:spcPct val="107000"/>
              </a:lnSpc>
            </a:pPr>
            <a:endParaRPr lang="nl-NL"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tr-TR" sz="2800" kern="100" dirty="0">
                <a:solidFill>
                  <a:srgbClr val="275317"/>
                </a:solidFill>
                <a:effectLst/>
                <a:latin typeface="Nirmala IU"/>
                <a:ea typeface="Aptos" panose="020B0004020202020204" pitchFamily="34" charset="0"/>
                <a:cs typeface="Calibri" panose="020F0502020204030204" pitchFamily="34" charset="0"/>
              </a:rPr>
              <a:t>Sorular?</a:t>
            </a:r>
            <a:endParaRPr lang="nl-NL" sz="2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indent="-4572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1571980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nSpc>
                <a:spcPct val="107000"/>
              </a:lnSpc>
              <a:spcAft>
                <a:spcPts val="800"/>
              </a:spcAft>
            </a:pPr>
            <a:r>
              <a:rPr lang="tr-TR" sz="5400" kern="100" dirty="0">
                <a:solidFill>
                  <a:srgbClr val="275317"/>
                </a:solidFill>
                <a:effectLst/>
                <a:latin typeface="Nirmala IU"/>
                <a:ea typeface="Aptos" panose="020B0004020202020204" pitchFamily="34" charset="0"/>
                <a:cs typeface="Calibri" panose="020F0502020204030204" pitchFamily="34" charset="0"/>
              </a:rPr>
              <a:t>               Film fragmanları </a:t>
            </a:r>
            <a:endParaRPr lang="nl-NL"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6333688" y="2150664"/>
            <a:ext cx="8754151" cy="923330"/>
          </a:xfrm>
          <a:prstGeom prst="rect">
            <a:avLst/>
          </a:prstGeom>
        </p:spPr>
        <p:txBody>
          <a:bodyPr wrap="square">
            <a:spAutoFit/>
          </a:bodyPr>
          <a:lstStyle/>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Doodziek</a:t>
            </a:r>
            <a:r>
              <a:rPr lang="tr-TR" sz="2700" dirty="0">
                <a:latin typeface="Nirmala UI Semilight" panose="020B0402040204020203" pitchFamily="34" charset="0"/>
                <a:ea typeface="Nirmala UI Semilight" panose="020B0402040204020203" pitchFamily="34" charset="0"/>
                <a:cs typeface="Nirmala UI Semilight" panose="020B0402040204020203" pitchFamily="34" charset="0"/>
              </a:rPr>
              <a:t>:</a:t>
            </a:r>
            <a:r>
              <a:rPr lang="tr-TR" sz="1800" kern="100" dirty="0">
                <a:solidFill>
                  <a:srgbClr val="275317"/>
                </a:solidFill>
                <a:effectLst/>
                <a:latin typeface="Nirmala IU"/>
                <a:ea typeface="Aptos" panose="020B0004020202020204" pitchFamily="34" charset="0"/>
                <a:cs typeface="Calibri" panose="020F0502020204030204" pitchFamily="34" charset="0"/>
              </a:rPr>
              <a:t> (</a:t>
            </a:r>
            <a:r>
              <a:rPr lang="tr-TR" sz="2400" kern="100" dirty="0">
                <a:solidFill>
                  <a:srgbClr val="275317"/>
                </a:solidFill>
                <a:effectLst/>
                <a:latin typeface="Nirmala IU"/>
                <a:ea typeface="Aptos" panose="020B0004020202020204" pitchFamily="34" charset="0"/>
                <a:cs typeface="Calibri" panose="020F0502020204030204" pitchFamily="34" charset="0"/>
              </a:rPr>
              <a:t>Ölümcül hasta) (2</a:t>
            </a:r>
            <a:r>
              <a:rPr lang="nl-NL" sz="2400" kern="100" dirty="0">
                <a:solidFill>
                  <a:srgbClr val="275317"/>
                </a:solidFill>
                <a:effectLst/>
                <a:latin typeface="Nirmala IU"/>
                <a:ea typeface="Aptos" panose="020B0004020202020204" pitchFamily="34" charset="0"/>
                <a:cs typeface="Calibri" panose="020F0502020204030204" pitchFamily="34" charset="0"/>
              </a:rPr>
              <a:t>:</a:t>
            </a:r>
            <a:r>
              <a:rPr lang="tr-TR" sz="2400" kern="100" dirty="0">
                <a:solidFill>
                  <a:srgbClr val="275317"/>
                </a:solidFill>
                <a:effectLst/>
                <a:latin typeface="Nirmala IU"/>
                <a:ea typeface="Aptos" panose="020B0004020202020204" pitchFamily="34" charset="0"/>
                <a:cs typeface="Calibri" panose="020F0502020204030204" pitchFamily="34" charset="0"/>
              </a:rPr>
              <a:t>52’ye kadar)</a:t>
            </a:r>
            <a:endParaRPr lang="nl-NL" sz="2400" kern="100" dirty="0">
              <a:effectLst/>
              <a:latin typeface="Aptos" panose="020B0004020202020204" pitchFamily="34" charset="0"/>
              <a:ea typeface="Aptos" panose="020B0004020202020204" pitchFamily="34" charset="0"/>
              <a:cs typeface="Times New Roman" panose="02020603050405020304" pitchFamily="18"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a:t>
            </a:r>
          </a:p>
        </p:txBody>
      </p:sp>
      <p:pic>
        <p:nvPicPr>
          <p:cNvPr id="2" name="Afbeelding 1">
            <a:hlinkClick r:id="rId7"/>
          </p:cNvPr>
          <p:cNvPicPr>
            <a:picLocks noChangeAspect="1"/>
          </p:cNvPicPr>
          <p:nvPr/>
        </p:nvPicPr>
        <p:blipFill>
          <a:blip r:embed="rId8"/>
          <a:stretch>
            <a:fillRect/>
          </a:stretch>
        </p:blipFill>
        <p:spPr>
          <a:xfrm>
            <a:off x="742368" y="2904152"/>
            <a:ext cx="4421894" cy="2169749"/>
          </a:xfrm>
          <a:prstGeom prst="rect">
            <a:avLst/>
          </a:prstGeom>
        </p:spPr>
      </p:pic>
      <p:pic>
        <p:nvPicPr>
          <p:cNvPr id="3" name="Afbeelding 2">
            <a:hlinkClick r:id="rId9"/>
          </p:cNvPr>
          <p:cNvPicPr>
            <a:picLocks noChangeAspect="1"/>
          </p:cNvPicPr>
          <p:nvPr/>
        </p:nvPicPr>
        <p:blipFill>
          <a:blip r:embed="rId10"/>
          <a:stretch>
            <a:fillRect/>
          </a:stretch>
        </p:blipFill>
        <p:spPr>
          <a:xfrm>
            <a:off x="6354192" y="2866965"/>
            <a:ext cx="4356572" cy="2244121"/>
          </a:xfrm>
          <a:prstGeom prst="rect">
            <a:avLst/>
          </a:prstGeom>
        </p:spPr>
      </p:pic>
      <p:sp>
        <p:nvSpPr>
          <p:cNvPr id="13" name="Rechthoek 12"/>
          <p:cNvSpPr/>
          <p:nvPr/>
        </p:nvSpPr>
        <p:spPr>
          <a:xfrm>
            <a:off x="742368" y="2111087"/>
            <a:ext cx="8754151" cy="507831"/>
          </a:xfrm>
          <a:prstGeom prst="rect">
            <a:avLst/>
          </a:prstGeom>
        </p:spPr>
        <p:txBody>
          <a:bodyPr wrap="square">
            <a:spAutoFit/>
          </a:bodyPr>
          <a:lstStyle/>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De dappere patiënt: </a:t>
            </a:r>
            <a:r>
              <a:rPr lang="tr-TR" sz="2400" dirty="0">
                <a:solidFill>
                  <a:srgbClr val="275317"/>
                </a:solidFill>
                <a:effectLst/>
                <a:latin typeface="Nirmala IU"/>
                <a:ea typeface="Aptos" panose="020B0004020202020204" pitchFamily="34" charset="0"/>
                <a:cs typeface="Calibri" panose="020F0502020204030204" pitchFamily="34" charset="0"/>
              </a:rPr>
              <a:t>(Cesaretli hasta)</a:t>
            </a:r>
            <a:endPar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2352089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a:solidFill>
                  <a:srgbClr val="275317"/>
                </a:solidFill>
                <a:effectLst/>
                <a:latin typeface="Nirmala IU"/>
                <a:ea typeface="Aptos" panose="020B0004020202020204" pitchFamily="34" charset="0"/>
                <a:cs typeface="Calibri" panose="020F0502020204030204" pitchFamily="34" charset="0"/>
              </a:rPr>
              <a:t>Bir soru</a:t>
            </a:r>
            <a:endParaRPr lang="nl-NL" sz="5400" dirty="0"/>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1" name="Rechthoek 10"/>
          <p:cNvSpPr/>
          <p:nvPr/>
        </p:nvSpPr>
        <p:spPr>
          <a:xfrm>
            <a:off x="378357" y="6340340"/>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2" name="Rechthoek 11"/>
          <p:cNvSpPr/>
          <p:nvPr/>
        </p:nvSpPr>
        <p:spPr>
          <a:xfrm>
            <a:off x="602000" y="4817768"/>
            <a:ext cx="8754151" cy="2828723"/>
          </a:xfrm>
          <a:prstGeom prst="rect">
            <a:avLst/>
          </a:prstGeom>
        </p:spPr>
        <p:txBody>
          <a:bodyPr wrap="square">
            <a:spAutoFit/>
          </a:bodyPr>
          <a:lstStyle/>
          <a:p>
            <a:pPr>
              <a:lnSpc>
                <a:spcPct val="107000"/>
              </a:lnSpc>
              <a:spcAft>
                <a:spcPts val="800"/>
              </a:spcAft>
            </a:pPr>
            <a:r>
              <a:rPr lang="tr-TR" sz="3200" kern="100" dirty="0">
                <a:solidFill>
                  <a:srgbClr val="275317"/>
                </a:solidFill>
                <a:effectLst/>
                <a:latin typeface="Nirmala IU"/>
                <a:ea typeface="Aptos" panose="020B0004020202020204" pitchFamily="34" charset="0"/>
                <a:cs typeface="Calibri" panose="020F0502020204030204" pitchFamily="34" charset="0"/>
              </a:rPr>
              <a:t>Yeşil =doğru</a:t>
            </a:r>
            <a:endParaRPr lang="nl-NL"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tr-TR" sz="3200" kern="100" dirty="0">
                <a:solidFill>
                  <a:srgbClr val="275317"/>
                </a:solidFill>
                <a:effectLst/>
                <a:latin typeface="Nirmala IU"/>
                <a:ea typeface="Aptos" panose="020B0004020202020204" pitchFamily="34" charset="0"/>
                <a:cs typeface="Calibri" panose="020F0502020204030204" pitchFamily="34" charset="0"/>
              </a:rPr>
              <a:t>Kırmızı= yanlış </a:t>
            </a:r>
            <a:endParaRPr lang="nl-NL"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tr-TR" sz="32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tr-TR" sz="32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32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3" name="Tekstvak 2">
            <a:extLst>
              <a:ext uri="{FF2B5EF4-FFF2-40B4-BE49-F238E27FC236}">
                <a16:creationId xmlns:a16="http://schemas.microsoft.com/office/drawing/2014/main" id="{276A7DAC-4F29-A7B0-B4F6-E2FFAD250B61}"/>
              </a:ext>
            </a:extLst>
          </p:cNvPr>
          <p:cNvSpPr txBox="1"/>
          <p:nvPr/>
        </p:nvSpPr>
        <p:spPr>
          <a:xfrm>
            <a:off x="1021977" y="1124466"/>
            <a:ext cx="9499224" cy="3998018"/>
          </a:xfrm>
          <a:prstGeom prst="rect">
            <a:avLst/>
          </a:prstGeom>
          <a:noFill/>
        </p:spPr>
        <p:txBody>
          <a:bodyPr wrap="square">
            <a:spAutoFit/>
          </a:bodyPr>
          <a:lstStyle/>
          <a:p>
            <a:pPr marL="1127760" algn="ctr">
              <a:lnSpc>
                <a:spcPct val="107000"/>
              </a:lnSpc>
            </a:pPr>
            <a:endParaRPr lang="tr-TR" sz="4400" kern="100" dirty="0">
              <a:solidFill>
                <a:srgbClr val="275317"/>
              </a:solidFill>
              <a:effectLst/>
              <a:latin typeface="Nirmala IU"/>
              <a:ea typeface="Aptos" panose="020B0004020202020204" pitchFamily="34" charset="0"/>
              <a:cs typeface="Calibri" panose="020F0502020204030204" pitchFamily="34" charset="0"/>
            </a:endParaRPr>
          </a:p>
          <a:p>
            <a:pPr marL="1127760" algn="ctr">
              <a:lnSpc>
                <a:spcPct val="107000"/>
              </a:lnSpc>
            </a:pPr>
            <a:r>
              <a:rPr lang="tr-TR" sz="4400" kern="100" dirty="0">
                <a:solidFill>
                  <a:srgbClr val="275317"/>
                </a:solidFill>
                <a:effectLst/>
                <a:latin typeface="Nirmala IU"/>
                <a:ea typeface="Aptos" panose="020B0004020202020204" pitchFamily="34" charset="0"/>
                <a:cs typeface="Calibri" panose="020F0502020204030204" pitchFamily="34" charset="0"/>
              </a:rPr>
              <a:t>Palyatif bakım sadece birkaç hafta ömrü kalmış </a:t>
            </a:r>
            <a:endParaRPr lang="tr-TR" sz="4400" kern="100" dirty="0">
              <a:latin typeface="Aptos" panose="020B0004020202020204" pitchFamily="34" charset="0"/>
              <a:ea typeface="Aptos" panose="020B0004020202020204" pitchFamily="34" charset="0"/>
              <a:cs typeface="Times New Roman" panose="02020603050405020304" pitchFamily="18" charset="0"/>
            </a:endParaRPr>
          </a:p>
          <a:p>
            <a:pPr marL="1127760" algn="ctr">
              <a:lnSpc>
                <a:spcPct val="107000"/>
              </a:lnSpc>
            </a:pPr>
            <a:r>
              <a:rPr lang="tr-TR" sz="4400" kern="100" dirty="0">
                <a:solidFill>
                  <a:srgbClr val="275317"/>
                </a:solidFill>
                <a:effectLst/>
                <a:latin typeface="Nirmala IU"/>
                <a:ea typeface="Aptos" panose="020B0004020202020204" pitchFamily="34" charset="0"/>
                <a:cs typeface="Calibri" panose="020F0502020204030204" pitchFamily="34" charset="0"/>
              </a:rPr>
              <a:t>kişiler için uygulanan bir bakımmıdır?</a:t>
            </a:r>
            <a:endParaRPr lang="nl-NL" sz="4400" kern="100" dirty="0">
              <a:effectLst/>
              <a:latin typeface="Aptos" panose="020B0004020202020204" pitchFamily="34" charset="0"/>
              <a:ea typeface="Aptos" panose="020B0004020202020204" pitchFamily="34" charset="0"/>
              <a:cs typeface="Times New Roman" panose="02020603050405020304" pitchFamily="18" charset="0"/>
            </a:endParaRPr>
          </a:p>
          <a:p>
            <a:pPr marL="1577340">
              <a:lnSpc>
                <a:spcPct val="107000"/>
              </a:lnSpc>
              <a:spcAft>
                <a:spcPts val="800"/>
              </a:spcAft>
            </a:pPr>
            <a:r>
              <a:rPr lang="tr-TR" kern="100" dirty="0">
                <a:solidFill>
                  <a:srgbClr val="275317"/>
                </a:solidFill>
                <a:effectLst/>
                <a:latin typeface="Nirmala IU"/>
                <a:ea typeface="Aptos" panose="020B0004020202020204" pitchFamily="34" charset="0"/>
                <a:cs typeface="Calibri" panose="020F0502020204030204" pitchFamily="34" charset="0"/>
              </a:rPr>
              <a:t> </a:t>
            </a:r>
          </a:p>
        </p:txBody>
      </p:sp>
    </p:spTree>
    <p:extLst>
      <p:ext uri="{BB962C8B-B14F-4D97-AF65-F5344CB8AC3E}">
        <p14:creationId xmlns:p14="http://schemas.microsoft.com/office/powerpoint/2010/main" val="1651047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519547" y="149468"/>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tr-TR" sz="5400" kern="100" dirty="0">
                <a:solidFill>
                  <a:srgbClr val="275317"/>
                </a:solidFill>
                <a:effectLst/>
                <a:latin typeface="Nirmala IU"/>
                <a:ea typeface="Aptos" panose="020B0004020202020204" pitchFamily="34" charset="0"/>
                <a:cs typeface="Calibri" panose="020F0502020204030204" pitchFamily="34" charset="0"/>
              </a:rPr>
              <a:t>Palyatif bakım nedir? </a:t>
            </a:r>
            <a:endParaRPr lang="nl-NL"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9" name="Rechthoek 8"/>
          <p:cNvSpPr/>
          <p:nvPr/>
        </p:nvSpPr>
        <p:spPr>
          <a:xfrm>
            <a:off x="707923" y="1592827"/>
            <a:ext cx="6130102" cy="4801827"/>
          </a:xfrm>
          <a:prstGeom prst="rect">
            <a:avLst/>
          </a:prstGeom>
        </p:spPr>
        <p:txBody>
          <a:bodyPr wrap="square">
            <a:spAutoFit/>
          </a:bodyPr>
          <a:lstStyle/>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Hayatı tehdit eden bir hastalığa yakalanmış veya sağlığı yavaş yavaş geriye giden kişiler içindir.</a:t>
            </a:r>
          </a:p>
          <a:p>
            <a:pPr marL="342900" lvl="0" indent="-342900">
              <a:lnSpc>
                <a:spcPct val="107000"/>
              </a:lnSpc>
              <a:buFont typeface="Symbol" panose="05050102010706020507" pitchFamily="18" charset="2"/>
              <a:buChar char=""/>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2700" kern="100" dirty="0">
                <a:solidFill>
                  <a:srgbClr val="275317"/>
                </a:solidFill>
                <a:effectLst/>
                <a:latin typeface="Nirmala IU"/>
                <a:ea typeface="Aptos" panose="020B0004020202020204" pitchFamily="34" charset="0"/>
                <a:cs typeface="Calibri" panose="020F0502020204030204" pitchFamily="34" charset="0"/>
              </a:rPr>
              <a:t>Kaliteli ve rahat bir yaşama yöneliktir</a:t>
            </a:r>
            <a:r>
              <a:rPr lang="nl-NL" sz="2700" kern="100" dirty="0">
                <a:solidFill>
                  <a:srgbClr val="275317"/>
                </a:solidFill>
                <a:latin typeface="Nirmala IU"/>
                <a:ea typeface="Aptos" panose="020B0004020202020204" pitchFamily="34" charset="0"/>
                <a:cs typeface="Calibri" panose="020F0502020204030204" pitchFamily="34" charset="0"/>
              </a:rPr>
              <a:t>: </a:t>
            </a:r>
          </a:p>
          <a:p>
            <a:pPr lvl="0">
              <a:lnSpc>
                <a:spcPct val="107000"/>
              </a:lnSpc>
            </a:pPr>
            <a:r>
              <a:rPr lang="nl-NL" sz="2400" kern="100" dirty="0" err="1">
                <a:solidFill>
                  <a:srgbClr val="275317"/>
                </a:solidFill>
                <a:effectLst/>
                <a:latin typeface="Nirmala IU"/>
                <a:ea typeface="Aptos" panose="020B0004020202020204" pitchFamily="34" charset="0"/>
                <a:cs typeface="Calibri" panose="020F0502020204030204" pitchFamily="34" charset="0"/>
              </a:rPr>
              <a:t>Fiziksel</a:t>
            </a:r>
            <a:r>
              <a:rPr lang="nl-NL" sz="2400" kern="100" dirty="0">
                <a:solidFill>
                  <a:srgbClr val="275317"/>
                </a:solidFill>
                <a:effectLst/>
                <a:latin typeface="Nirmala IU"/>
                <a:ea typeface="Aptos" panose="020B0004020202020204" pitchFamily="34" charset="0"/>
                <a:cs typeface="Calibri" panose="020F0502020204030204" pitchFamily="34" charset="0"/>
              </a:rPr>
              <a:t>, </a:t>
            </a:r>
            <a:r>
              <a:rPr lang="nl-NL" sz="2400" kern="100" dirty="0" err="1">
                <a:solidFill>
                  <a:srgbClr val="275317"/>
                </a:solidFill>
                <a:effectLst/>
                <a:latin typeface="Nirmala IU"/>
                <a:ea typeface="Aptos" panose="020B0004020202020204" pitchFamily="34" charset="0"/>
                <a:cs typeface="Calibri" panose="020F0502020204030204" pitchFamily="34" charset="0"/>
              </a:rPr>
              <a:t>toplumsal</a:t>
            </a:r>
            <a:r>
              <a:rPr lang="nl-NL" sz="2400" kern="100" dirty="0">
                <a:solidFill>
                  <a:srgbClr val="275317"/>
                </a:solidFill>
                <a:latin typeface="Nirmala IU"/>
                <a:ea typeface="Aptos" panose="020B0004020202020204" pitchFamily="34" charset="0"/>
                <a:cs typeface="Calibri" panose="020F0502020204030204" pitchFamily="34" charset="0"/>
              </a:rPr>
              <a:t> (</a:t>
            </a:r>
            <a:r>
              <a:rPr lang="nl-NL" sz="2400" kern="100" dirty="0" err="1">
                <a:solidFill>
                  <a:srgbClr val="275317"/>
                </a:solidFill>
                <a:latin typeface="Nirmala IU"/>
                <a:ea typeface="Aptos" panose="020B0004020202020204" pitchFamily="34" charset="0"/>
                <a:cs typeface="Calibri" panose="020F0502020204030204" pitchFamily="34" charset="0"/>
              </a:rPr>
              <a:t>maddi</a:t>
            </a:r>
            <a:r>
              <a:rPr lang="nl-NL" sz="2400" kern="100" dirty="0">
                <a:solidFill>
                  <a:srgbClr val="275317"/>
                </a:solidFill>
                <a:latin typeface="Nirmala IU"/>
                <a:ea typeface="Aptos" panose="020B0004020202020204" pitchFamily="34" charset="0"/>
                <a:cs typeface="Calibri" panose="020F0502020204030204" pitchFamily="34" charset="0"/>
              </a:rPr>
              <a:t> </a:t>
            </a:r>
            <a:r>
              <a:rPr lang="nl-NL" sz="2400" kern="100" dirty="0" err="1">
                <a:solidFill>
                  <a:srgbClr val="275317"/>
                </a:solidFill>
                <a:latin typeface="Nirmala IU"/>
                <a:ea typeface="Aptos" panose="020B0004020202020204" pitchFamily="34" charset="0"/>
                <a:cs typeface="Calibri" panose="020F0502020204030204" pitchFamily="34" charset="0"/>
              </a:rPr>
              <a:t>sorunlar</a:t>
            </a:r>
            <a:r>
              <a:rPr lang="nl-NL" sz="2400" kern="100" dirty="0">
                <a:solidFill>
                  <a:srgbClr val="275317"/>
                </a:solidFill>
                <a:latin typeface="Nirmala IU"/>
                <a:ea typeface="Aptos" panose="020B0004020202020204" pitchFamily="34" charset="0"/>
                <a:cs typeface="Calibri" panose="020F0502020204030204" pitchFamily="34" charset="0"/>
              </a:rPr>
              <a:t>, </a:t>
            </a:r>
            <a:r>
              <a:rPr lang="nl-NL" sz="2400" kern="100" dirty="0" err="1">
                <a:solidFill>
                  <a:srgbClr val="275317"/>
                </a:solidFill>
                <a:latin typeface="Nirmala IU"/>
                <a:ea typeface="Aptos" panose="020B0004020202020204" pitchFamily="34" charset="0"/>
                <a:cs typeface="Calibri" panose="020F0502020204030204" pitchFamily="34" charset="0"/>
              </a:rPr>
              <a:t>ev</a:t>
            </a:r>
            <a:r>
              <a:rPr lang="nl-NL" sz="2400" kern="100" dirty="0">
                <a:solidFill>
                  <a:srgbClr val="275317"/>
                </a:solidFill>
                <a:latin typeface="Nirmala IU"/>
                <a:ea typeface="Aptos" panose="020B0004020202020204" pitchFamily="34" charset="0"/>
                <a:cs typeface="Calibri" panose="020F0502020204030204" pitchFamily="34" charset="0"/>
              </a:rPr>
              <a:t> </a:t>
            </a:r>
            <a:r>
              <a:rPr lang="nl-NL" sz="2400" kern="100" dirty="0" err="1">
                <a:solidFill>
                  <a:srgbClr val="275317"/>
                </a:solidFill>
                <a:latin typeface="Nirmala IU"/>
                <a:ea typeface="Aptos" panose="020B0004020202020204" pitchFamily="34" charset="0"/>
                <a:cs typeface="Calibri" panose="020F0502020204030204" pitchFamily="34" charset="0"/>
              </a:rPr>
              <a:t>vs</a:t>
            </a:r>
            <a:r>
              <a:rPr lang="nl-NL" sz="2400" kern="100" dirty="0">
                <a:solidFill>
                  <a:srgbClr val="275317"/>
                </a:solidFill>
                <a:latin typeface="Nirmala IU"/>
                <a:ea typeface="Aptos" panose="020B0004020202020204" pitchFamily="34" charset="0"/>
                <a:cs typeface="Calibri" panose="020F0502020204030204" pitchFamily="34" charset="0"/>
              </a:rPr>
              <a:t>) </a:t>
            </a:r>
            <a:r>
              <a:rPr lang="nl-NL" sz="2400" kern="100" dirty="0" err="1">
                <a:solidFill>
                  <a:srgbClr val="275317"/>
                </a:solidFill>
                <a:effectLst/>
                <a:latin typeface="Nirmala IU"/>
                <a:ea typeface="Aptos" panose="020B0004020202020204" pitchFamily="34" charset="0"/>
                <a:cs typeface="Calibri" panose="020F0502020204030204" pitchFamily="34" charset="0"/>
              </a:rPr>
              <a:t>ve</a:t>
            </a:r>
            <a:r>
              <a:rPr lang="nl-NL" sz="2400" kern="100" dirty="0">
                <a:solidFill>
                  <a:srgbClr val="275317"/>
                </a:solidFill>
                <a:effectLst/>
                <a:latin typeface="Nirmala IU"/>
                <a:ea typeface="Aptos" panose="020B0004020202020204" pitchFamily="34" charset="0"/>
                <a:cs typeface="Calibri" panose="020F0502020204030204" pitchFamily="34" charset="0"/>
              </a:rPr>
              <a:t> </a:t>
            </a:r>
            <a:r>
              <a:rPr lang="nl-NL" sz="2400" kern="100" dirty="0" err="1">
                <a:solidFill>
                  <a:srgbClr val="275317"/>
                </a:solidFill>
                <a:effectLst/>
                <a:latin typeface="Nirmala IU"/>
                <a:ea typeface="Aptos" panose="020B0004020202020204" pitchFamily="34" charset="0"/>
                <a:cs typeface="Calibri" panose="020F0502020204030204" pitchFamily="34" charset="0"/>
              </a:rPr>
              <a:t>psikolojik</a:t>
            </a:r>
            <a:r>
              <a:rPr lang="nl-NL" sz="2400" kern="100" dirty="0">
                <a:solidFill>
                  <a:srgbClr val="275317"/>
                </a:solidFill>
                <a:latin typeface="Nirmala IU"/>
                <a:ea typeface="Aptos" panose="020B0004020202020204" pitchFamily="34" charset="0"/>
                <a:cs typeface="Calibri" panose="020F0502020204030204" pitchFamily="34" charset="0"/>
              </a:rPr>
              <a:t> </a:t>
            </a:r>
            <a:r>
              <a:rPr lang="nl-NL" sz="2400" kern="100" dirty="0" err="1">
                <a:solidFill>
                  <a:srgbClr val="275317"/>
                </a:solidFill>
                <a:effectLst/>
                <a:latin typeface="Nirmala IU"/>
                <a:ea typeface="Aptos" panose="020B0004020202020204" pitchFamily="34" charset="0"/>
                <a:cs typeface="Calibri" panose="020F0502020204030204" pitchFamily="34" charset="0"/>
              </a:rPr>
              <a:t>sorunlara</a:t>
            </a:r>
            <a:r>
              <a:rPr lang="nl-NL" sz="2400" kern="100" dirty="0">
                <a:solidFill>
                  <a:srgbClr val="275317"/>
                </a:solidFill>
                <a:effectLst/>
                <a:latin typeface="Nirmala IU"/>
                <a:ea typeface="Aptos" panose="020B0004020202020204" pitchFamily="34" charset="0"/>
                <a:cs typeface="Calibri" panose="020F0502020204030204" pitchFamily="34" charset="0"/>
              </a:rPr>
              <a:t> </a:t>
            </a:r>
            <a:r>
              <a:rPr lang="nl-NL" sz="2400" kern="100" dirty="0" err="1">
                <a:solidFill>
                  <a:srgbClr val="275317"/>
                </a:solidFill>
                <a:effectLst/>
                <a:latin typeface="Nirmala IU"/>
                <a:ea typeface="Aptos" panose="020B0004020202020204" pitchFamily="34" charset="0"/>
                <a:cs typeface="Calibri" panose="020F0502020204030204" pitchFamily="34" charset="0"/>
              </a:rPr>
              <a:t>yőnelik</a:t>
            </a:r>
            <a:r>
              <a:rPr lang="nl-NL" sz="2400" kern="100" dirty="0">
                <a:solidFill>
                  <a:srgbClr val="275317"/>
                </a:solidFill>
                <a:effectLst/>
                <a:latin typeface="Nirmala IU"/>
                <a:ea typeface="Aptos" panose="020B0004020202020204" pitchFamily="34" charset="0"/>
                <a:cs typeface="Calibri" panose="020F0502020204030204" pitchFamily="34" charset="0"/>
              </a:rPr>
              <a:t> </a:t>
            </a:r>
            <a:r>
              <a:rPr lang="nl-NL" sz="2400" kern="100" dirty="0" err="1">
                <a:solidFill>
                  <a:srgbClr val="275317"/>
                </a:solidFill>
                <a:effectLst/>
                <a:latin typeface="Nirmala IU"/>
                <a:ea typeface="Aptos" panose="020B0004020202020204" pitchFamily="34" charset="0"/>
                <a:cs typeface="Calibri" panose="020F0502020204030204" pitchFamily="34" charset="0"/>
              </a:rPr>
              <a:t>destek</a:t>
            </a:r>
            <a:r>
              <a:rPr lang="nl-NL" sz="2400" kern="100" dirty="0">
                <a:solidFill>
                  <a:srgbClr val="275317"/>
                </a:solidFill>
                <a:effectLst/>
                <a:latin typeface="Nirmala IU"/>
                <a:ea typeface="Aptos" panose="020B0004020202020204" pitchFamily="34" charset="0"/>
                <a:cs typeface="Calibri" panose="020F0502020204030204" pitchFamily="34" charset="0"/>
              </a:rPr>
              <a:t> </a:t>
            </a:r>
            <a:r>
              <a:rPr lang="nl-NL" sz="2400" kern="100" dirty="0" err="1">
                <a:solidFill>
                  <a:srgbClr val="275317"/>
                </a:solidFill>
                <a:effectLst/>
                <a:latin typeface="Nirmala IU"/>
                <a:ea typeface="Aptos" panose="020B0004020202020204" pitchFamily="34" charset="0"/>
                <a:cs typeface="Calibri" panose="020F0502020204030204" pitchFamily="34" charset="0"/>
              </a:rPr>
              <a:t>sunar</a:t>
            </a:r>
            <a:r>
              <a:rPr lang="nl-NL" sz="2400" kern="100" dirty="0">
                <a:solidFill>
                  <a:srgbClr val="275317"/>
                </a:solidFill>
                <a:effectLst/>
                <a:latin typeface="Nirmala IU"/>
                <a:ea typeface="Aptos" panose="020B0004020202020204" pitchFamily="34" charset="0"/>
                <a:cs typeface="Calibri" panose="020F0502020204030204" pitchFamily="34" charset="0"/>
              </a:rPr>
              <a:t>. </a:t>
            </a:r>
            <a:endParaRPr lang="tr-TR" sz="2400" kern="100" dirty="0">
              <a:solidFill>
                <a:srgbClr val="275317"/>
              </a:solidFill>
              <a:effectLst/>
              <a:latin typeface="Nirmala IU"/>
              <a:ea typeface="Aptos" panose="020B0004020202020204" pitchFamily="34" charset="0"/>
              <a:cs typeface="Calibri" panose="020F0502020204030204" pitchFamily="34" charset="0"/>
            </a:endParaRPr>
          </a:p>
          <a:p>
            <a:pPr lvl="0">
              <a:lnSpc>
                <a:spcPct val="107000"/>
              </a:lnSpc>
            </a:pPr>
            <a:endParaRPr lang="tr-TR" sz="2700" kern="100" dirty="0">
              <a:solidFill>
                <a:srgbClr val="275317"/>
              </a:solidFill>
              <a:latin typeface="Nirmala IU"/>
              <a:ea typeface="Aptos" panose="020B000402020202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l-NL" sz="2700" u="sng" kern="100" dirty="0">
                <a:solidFill>
                  <a:srgbClr val="275317"/>
                </a:solidFill>
                <a:effectLst/>
                <a:latin typeface="Nirmala IU"/>
                <a:ea typeface="Aptos" panose="020B0004020202020204" pitchFamily="34" charset="0"/>
                <a:cs typeface="Calibri" panose="020F0502020204030204" pitchFamily="34" charset="0"/>
                <a:hlinkClick r:id="rId3"/>
              </a:rPr>
              <a:t>https://overpalliatievezorg.nl/</a:t>
            </a:r>
            <a:r>
              <a:rPr lang="nl-NL" sz="2700" kern="100" dirty="0">
                <a:solidFill>
                  <a:srgbClr val="275317"/>
                </a:solidFill>
                <a:effectLst/>
                <a:latin typeface="Nirmala IU"/>
                <a:ea typeface="Aptos" panose="020B0004020202020204" pitchFamily="34" charset="0"/>
                <a:cs typeface="Calibri" panose="020F0502020204030204" pitchFamily="34" charset="0"/>
              </a:rPr>
              <a:t> </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spcAft>
                <a:spcPts val="800"/>
              </a:spcAft>
            </a:pPr>
            <a:r>
              <a:rPr lang="tr-TR" sz="2700" kern="100" dirty="0">
                <a:solidFill>
                  <a:srgbClr val="275317"/>
                </a:solidFill>
                <a:effectLst/>
                <a:latin typeface="Nirmala IU"/>
                <a:ea typeface="Aptos" panose="020B0004020202020204" pitchFamily="34" charset="0"/>
                <a:cs typeface="Calibri" panose="020F0502020204030204" pitchFamily="34" charset="0"/>
              </a:rPr>
              <a:t> </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Rechthoek 10"/>
          <p:cNvSpPr/>
          <p:nvPr/>
        </p:nvSpPr>
        <p:spPr>
          <a:xfrm>
            <a:off x="257332" y="6450529"/>
            <a:ext cx="8614719" cy="646331"/>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 </a:t>
            </a:r>
            <a:r>
              <a:rPr lang="tr-TR"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istediğinizi biliyormusunuz?</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2" name="Rechthoek 1"/>
          <p:cNvSpPr/>
          <p:nvPr/>
        </p:nvSpPr>
        <p:spPr>
          <a:xfrm>
            <a:off x="8340849" y="6485544"/>
            <a:ext cx="6096000" cy="246221"/>
          </a:xfrm>
          <a:prstGeom prst="rect">
            <a:avLst/>
          </a:prstGeom>
        </p:spPr>
        <p:txBody>
          <a:bodyPr>
            <a:spAutoFit/>
          </a:bodyPr>
          <a:lstStyle/>
          <a:p>
            <a:pPr lvl="0">
              <a:defRPr/>
            </a:pPr>
            <a:r>
              <a:rPr lang="nl-NL" sz="1000" dirty="0">
                <a:solidFill>
                  <a:prstClr val="black"/>
                </a:solidFill>
                <a:latin typeface="Nirmala UI" panose="020B0502040204020203" pitchFamily="34" charset="0"/>
                <a:ea typeface="Nirmala UI" panose="020B0502040204020203" pitchFamily="34" charset="0"/>
                <a:cs typeface="Nirmala UI" panose="020B0502040204020203" pitchFamily="34" charset="0"/>
              </a:rPr>
              <a:t>Afbeelding: Agora - vier dimensies van palliatieve ondersteuning</a:t>
            </a:r>
          </a:p>
        </p:txBody>
      </p:sp>
    </p:spTree>
    <p:extLst>
      <p:ext uri="{BB962C8B-B14F-4D97-AF65-F5344CB8AC3E}">
        <p14:creationId xmlns:p14="http://schemas.microsoft.com/office/powerpoint/2010/main" val="2474737361"/>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11102</Words>
  <Application>Microsoft Office PowerPoint</Application>
  <PresentationFormat>Breedbeeld</PresentationFormat>
  <Paragraphs>718</Paragraphs>
  <Slides>35</Slides>
  <Notes>35</Notes>
  <HiddenSlides>2</HiddenSlides>
  <MMClips>0</MMClips>
  <ScaleCrop>false</ScaleCrop>
  <HeadingPairs>
    <vt:vector size="6" baseType="variant">
      <vt:variant>
        <vt:lpstr>Gebruikte lettertypen</vt:lpstr>
      </vt:variant>
      <vt:variant>
        <vt:i4>12</vt:i4>
      </vt:variant>
      <vt:variant>
        <vt:lpstr>Thema</vt:lpstr>
      </vt:variant>
      <vt:variant>
        <vt:i4>1</vt:i4>
      </vt:variant>
      <vt:variant>
        <vt:lpstr>Diatitels</vt:lpstr>
      </vt:variant>
      <vt:variant>
        <vt:i4>35</vt:i4>
      </vt:variant>
    </vt:vector>
  </HeadingPairs>
  <TitlesOfParts>
    <vt:vector size="48" baseType="lpstr">
      <vt:lpstr>Aptos</vt:lpstr>
      <vt:lpstr>Arial</vt:lpstr>
      <vt:lpstr>Calibri</vt:lpstr>
      <vt:lpstr>Calibri Light</vt:lpstr>
      <vt:lpstr>Comic Sans MS</vt:lpstr>
      <vt:lpstr>Nirmala IU</vt:lpstr>
      <vt:lpstr>Nirmala IU </vt:lpstr>
      <vt:lpstr>Nirmala UI</vt:lpstr>
      <vt:lpstr>Nirmala UI Semilight</vt:lpstr>
      <vt:lpstr>Symbol</vt:lpstr>
      <vt:lpstr>Times New Roman</vt:lpstr>
      <vt:lpstr>YouTube Noto</vt:lpstr>
      <vt:lpstr>Kantoorthema</vt:lpstr>
      <vt:lpstr>PowerPoint-presentatie</vt:lpstr>
      <vt:lpstr>PowerPoint-presentatie</vt:lpstr>
      <vt:lpstr>Hayatınızın son evresindeki istekleriniz: Bunları nasıl dile getiriyorsunuz?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Sorularınız varmı?</vt:lpstr>
      <vt:lpstr>             Mola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Sorularınız varmı?</vt:lpstr>
      <vt:lpstr>PowerPoint-presentatie</vt:lpstr>
      <vt:lpstr>PowerPoint-presentatie</vt:lpstr>
    </vt:vector>
  </TitlesOfParts>
  <Company>VUmc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Zee, M. (Masha)</dc:creator>
  <cp:lastModifiedBy>Plas, A.G.M. van der (Annicka)</cp:lastModifiedBy>
  <cp:revision>142</cp:revision>
  <cp:lastPrinted>2023-09-06T10:19:14Z</cp:lastPrinted>
  <dcterms:created xsi:type="dcterms:W3CDTF">2023-08-17T11:38:33Z</dcterms:created>
  <dcterms:modified xsi:type="dcterms:W3CDTF">2024-06-28T11:51:50Z</dcterms:modified>
</cp:coreProperties>
</file>